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77" r:id="rId1"/>
    <p:sldMasterId id="2147483797" r:id="rId2"/>
    <p:sldMasterId id="2147483852" r:id="rId3"/>
  </p:sldMasterIdLst>
  <p:notesMasterIdLst>
    <p:notesMasterId r:id="rId29"/>
  </p:notesMasterIdLst>
  <p:handoutMasterIdLst>
    <p:handoutMasterId r:id="rId30"/>
  </p:handoutMasterIdLst>
  <p:sldIdLst>
    <p:sldId id="397" r:id="rId4"/>
    <p:sldId id="398" r:id="rId5"/>
    <p:sldId id="411" r:id="rId6"/>
    <p:sldId id="413" r:id="rId7"/>
    <p:sldId id="400" r:id="rId8"/>
    <p:sldId id="401" r:id="rId9"/>
    <p:sldId id="409" r:id="rId10"/>
    <p:sldId id="393" r:id="rId11"/>
    <p:sldId id="334" r:id="rId12"/>
    <p:sldId id="336" r:id="rId13"/>
    <p:sldId id="340" r:id="rId14"/>
    <p:sldId id="342" r:id="rId15"/>
    <p:sldId id="344" r:id="rId16"/>
    <p:sldId id="383" r:id="rId17"/>
    <p:sldId id="385" r:id="rId18"/>
    <p:sldId id="386" r:id="rId19"/>
    <p:sldId id="392" r:id="rId20"/>
    <p:sldId id="405" r:id="rId21"/>
    <p:sldId id="308" r:id="rId22"/>
    <p:sldId id="391" r:id="rId23"/>
    <p:sldId id="404" r:id="rId24"/>
    <p:sldId id="407" r:id="rId25"/>
    <p:sldId id="406" r:id="rId26"/>
    <p:sldId id="412" r:id="rId27"/>
    <p:sldId id="402"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orient="horz" pos="2490">
          <p15:clr>
            <a:srgbClr val="A4A3A4"/>
          </p15:clr>
        </p15:guide>
        <p15:guide id="3" pos="786">
          <p15:clr>
            <a:srgbClr val="A4A3A4"/>
          </p15:clr>
        </p15:guide>
        <p15:guide id="4" pos="858">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1B4"/>
    <a:srgbClr val="F79880"/>
    <a:srgbClr val="55565A"/>
    <a:srgbClr val="FFFFFF"/>
    <a:srgbClr val="B32317"/>
    <a:srgbClr val="292929"/>
    <a:srgbClr val="766A63"/>
    <a:srgbClr val="1E3E20"/>
    <a:srgbClr val="224624"/>
    <a:srgbClr val="FDB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1008" autoAdjust="0"/>
  </p:normalViewPr>
  <p:slideViewPr>
    <p:cSldViewPr snapToGrid="0">
      <p:cViewPr varScale="1">
        <p:scale>
          <a:sx n="61" d="100"/>
          <a:sy n="61" d="100"/>
        </p:scale>
        <p:origin x="1296" y="34"/>
      </p:cViewPr>
      <p:guideLst>
        <p:guide orient="horz" pos="865"/>
        <p:guide orient="horz" pos="2490"/>
        <p:guide pos="786"/>
        <p:guide pos="858"/>
      </p:guideLst>
    </p:cSldViewPr>
  </p:slideViewPr>
  <p:outlineViewPr>
    <p:cViewPr>
      <p:scale>
        <a:sx n="33" d="100"/>
        <a:sy n="33" d="100"/>
      </p:scale>
      <p:origin x="0" y="875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0" d="100"/>
          <a:sy n="70" d="100"/>
        </p:scale>
        <p:origin x="-2184" y="-462"/>
      </p:cViewPr>
      <p:guideLst>
        <p:guide orient="horz" pos="294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C4B23-FFCC-4D80-A4BB-CFD01D395B4C}" type="doc">
      <dgm:prSet loTypeId="urn:microsoft.com/office/officeart/2005/8/layout/hProcess9" loCatId="process" qsTypeId="urn:microsoft.com/office/officeart/2005/8/quickstyle/simple1" qsCatId="simple" csTypeId="urn:microsoft.com/office/officeart/2005/8/colors/accent1_2" csCatId="accent1" phldr="1"/>
      <dgm:spPr/>
    </dgm:pt>
    <dgm:pt modelId="{00318757-1D12-48B3-BED8-F211A08D2631}">
      <dgm:prSet phldrT="[Text]" custT="1"/>
      <dgm:spPr>
        <a:solidFill>
          <a:schemeClr val="accent2">
            <a:lumMod val="75000"/>
          </a:schemeClr>
        </a:solidFill>
      </dgm:spPr>
      <dgm:t>
        <a:bodyPr/>
        <a:lstStyle/>
        <a:p>
          <a:r>
            <a:rPr lang="en-US" sz="2400" dirty="0" smtClean="0"/>
            <a:t>Earn less</a:t>
          </a:r>
          <a:endParaRPr lang="en-US" sz="2400" dirty="0"/>
        </a:p>
      </dgm:t>
    </dgm:pt>
    <dgm:pt modelId="{EEFD8738-13FD-48B3-AE61-6389B05C8BC5}" type="parTrans" cxnId="{A24806DC-4B06-4E53-817D-94906DEC2B35}">
      <dgm:prSet/>
      <dgm:spPr/>
      <dgm:t>
        <a:bodyPr/>
        <a:lstStyle/>
        <a:p>
          <a:endParaRPr lang="en-US"/>
        </a:p>
      </dgm:t>
    </dgm:pt>
    <dgm:pt modelId="{CE562BC1-F66F-4473-834C-676F319C3B98}" type="sibTrans" cxnId="{A24806DC-4B06-4E53-817D-94906DEC2B35}">
      <dgm:prSet/>
      <dgm:spPr/>
      <dgm:t>
        <a:bodyPr/>
        <a:lstStyle/>
        <a:p>
          <a:endParaRPr lang="en-US"/>
        </a:p>
      </dgm:t>
    </dgm:pt>
    <dgm:pt modelId="{62F53BF0-C319-466D-9BA7-55DA6C373070}">
      <dgm:prSet phldrT="[Text]" custT="1"/>
      <dgm:spPr>
        <a:solidFill>
          <a:schemeClr val="accent2">
            <a:lumMod val="75000"/>
          </a:schemeClr>
        </a:solidFill>
      </dgm:spPr>
      <dgm:t>
        <a:bodyPr/>
        <a:lstStyle/>
        <a:p>
          <a:r>
            <a:rPr lang="en-US" sz="2400" dirty="0" smtClean="0"/>
            <a:t>Time away from work</a:t>
          </a:r>
          <a:endParaRPr lang="en-US" sz="2400" dirty="0"/>
        </a:p>
      </dgm:t>
    </dgm:pt>
    <dgm:pt modelId="{76E2F515-C1BA-42AA-AA14-0C431FECEB99}" type="parTrans" cxnId="{80F68F46-C19A-4193-9B6E-B5E7BCA2A573}">
      <dgm:prSet/>
      <dgm:spPr/>
      <dgm:t>
        <a:bodyPr/>
        <a:lstStyle/>
        <a:p>
          <a:endParaRPr lang="en-US"/>
        </a:p>
      </dgm:t>
    </dgm:pt>
    <dgm:pt modelId="{6DD05A8F-CB39-475F-94A4-539875C0C4C0}" type="sibTrans" cxnId="{80F68F46-C19A-4193-9B6E-B5E7BCA2A573}">
      <dgm:prSet/>
      <dgm:spPr/>
      <dgm:t>
        <a:bodyPr/>
        <a:lstStyle/>
        <a:p>
          <a:endParaRPr lang="en-US"/>
        </a:p>
      </dgm:t>
    </dgm:pt>
    <dgm:pt modelId="{6AFB502F-2A6E-47F5-BF74-10490C273B23}">
      <dgm:prSet phldrT="[Text]" custT="1"/>
      <dgm:spPr>
        <a:solidFill>
          <a:schemeClr val="accent2">
            <a:lumMod val="75000"/>
          </a:schemeClr>
        </a:solidFill>
      </dgm:spPr>
      <dgm:t>
        <a:bodyPr/>
        <a:lstStyle/>
        <a:p>
          <a:r>
            <a:rPr lang="en-US" sz="2400" dirty="0" smtClean="0"/>
            <a:t>Part-time work</a:t>
          </a:r>
          <a:endParaRPr lang="en-US" sz="2400" dirty="0"/>
        </a:p>
      </dgm:t>
    </dgm:pt>
    <dgm:pt modelId="{A097D9D5-3342-4518-B183-EDDB1BF37EB0}" type="parTrans" cxnId="{0C15B42E-7558-4437-AB0E-4664A82F52B1}">
      <dgm:prSet/>
      <dgm:spPr/>
      <dgm:t>
        <a:bodyPr/>
        <a:lstStyle/>
        <a:p>
          <a:endParaRPr lang="en-US"/>
        </a:p>
      </dgm:t>
    </dgm:pt>
    <dgm:pt modelId="{3566F423-3C82-4E4D-928B-83180931C1D2}" type="sibTrans" cxnId="{0C15B42E-7558-4437-AB0E-4664A82F52B1}">
      <dgm:prSet/>
      <dgm:spPr/>
      <dgm:t>
        <a:bodyPr/>
        <a:lstStyle/>
        <a:p>
          <a:endParaRPr lang="en-US"/>
        </a:p>
      </dgm:t>
    </dgm:pt>
    <dgm:pt modelId="{2113195D-797E-4FF2-B040-1F050156B5BA}">
      <dgm:prSet phldrT="[Text]" custT="1"/>
      <dgm:spPr>
        <a:solidFill>
          <a:schemeClr val="accent2">
            <a:lumMod val="75000"/>
          </a:schemeClr>
        </a:solidFill>
      </dgm:spPr>
      <dgm:t>
        <a:bodyPr/>
        <a:lstStyle/>
        <a:p>
          <a:r>
            <a:rPr lang="en-US" sz="2400" baseline="0" dirty="0" smtClean="0"/>
            <a:t>Less in savings and pension</a:t>
          </a:r>
          <a:endParaRPr lang="en-US" sz="2400" baseline="0" dirty="0"/>
        </a:p>
      </dgm:t>
    </dgm:pt>
    <dgm:pt modelId="{DF3E834C-2D84-43AC-A3E1-EB93640A3609}" type="parTrans" cxnId="{AE53C48D-8F2E-415D-9C76-EF708308552F}">
      <dgm:prSet/>
      <dgm:spPr/>
      <dgm:t>
        <a:bodyPr/>
        <a:lstStyle/>
        <a:p>
          <a:endParaRPr lang="en-US"/>
        </a:p>
      </dgm:t>
    </dgm:pt>
    <dgm:pt modelId="{36448733-FB5B-493E-BE05-99F88FD6F738}" type="sibTrans" cxnId="{AE53C48D-8F2E-415D-9C76-EF708308552F}">
      <dgm:prSet/>
      <dgm:spPr/>
      <dgm:t>
        <a:bodyPr/>
        <a:lstStyle/>
        <a:p>
          <a:endParaRPr lang="en-US"/>
        </a:p>
      </dgm:t>
    </dgm:pt>
    <dgm:pt modelId="{3B62D769-B978-459F-BFE7-0370E1CCBEC9}">
      <dgm:prSet phldrT="[Text]" custT="1"/>
      <dgm:spPr>
        <a:solidFill>
          <a:schemeClr val="accent2">
            <a:lumMod val="75000"/>
          </a:schemeClr>
        </a:solidFill>
      </dgm:spPr>
      <dgm:t>
        <a:bodyPr/>
        <a:lstStyle/>
        <a:p>
          <a:r>
            <a:rPr lang="en-US" sz="2400" dirty="0" smtClean="0"/>
            <a:t>Live longer</a:t>
          </a:r>
          <a:endParaRPr lang="en-US" sz="2400" dirty="0"/>
        </a:p>
      </dgm:t>
    </dgm:pt>
    <dgm:pt modelId="{29BE816F-F0C9-443D-BB18-41DC985CD4D2}" type="parTrans" cxnId="{813536FA-F734-4C9E-938A-6902021DFDC3}">
      <dgm:prSet/>
      <dgm:spPr/>
      <dgm:t>
        <a:bodyPr/>
        <a:lstStyle/>
        <a:p>
          <a:endParaRPr lang="en-US"/>
        </a:p>
      </dgm:t>
    </dgm:pt>
    <dgm:pt modelId="{611488E2-BCF0-46F8-AAC0-4FE726E006D3}" type="sibTrans" cxnId="{813536FA-F734-4C9E-938A-6902021DFDC3}">
      <dgm:prSet/>
      <dgm:spPr/>
      <dgm:t>
        <a:bodyPr/>
        <a:lstStyle/>
        <a:p>
          <a:endParaRPr lang="en-US"/>
        </a:p>
      </dgm:t>
    </dgm:pt>
    <dgm:pt modelId="{B27E8FD8-4E28-41A0-A841-9990BE45AD3B}">
      <dgm:prSet phldrT="[Text]" custT="1"/>
      <dgm:spPr>
        <a:solidFill>
          <a:schemeClr val="accent2">
            <a:lumMod val="75000"/>
          </a:schemeClr>
        </a:solidFill>
      </dgm:spPr>
      <dgm:t>
        <a:bodyPr/>
        <a:lstStyle/>
        <a:p>
          <a:r>
            <a:rPr lang="en-US" sz="2400" dirty="0" smtClean="0"/>
            <a:t>Living alone in retirement</a:t>
          </a:r>
          <a:endParaRPr lang="en-US" sz="2400" dirty="0"/>
        </a:p>
      </dgm:t>
    </dgm:pt>
    <dgm:pt modelId="{31D0CB90-2926-47F5-8F4E-A0F951D8573C}" type="parTrans" cxnId="{E5211336-1B8B-4FB3-B37E-32787C9F2D46}">
      <dgm:prSet/>
      <dgm:spPr/>
      <dgm:t>
        <a:bodyPr/>
        <a:lstStyle/>
        <a:p>
          <a:endParaRPr lang="en-US"/>
        </a:p>
      </dgm:t>
    </dgm:pt>
    <dgm:pt modelId="{B98A3FC2-800A-475A-AF02-44A1B2C6F590}" type="sibTrans" cxnId="{E5211336-1B8B-4FB3-B37E-32787C9F2D46}">
      <dgm:prSet/>
      <dgm:spPr/>
      <dgm:t>
        <a:bodyPr/>
        <a:lstStyle/>
        <a:p>
          <a:endParaRPr lang="en-US"/>
        </a:p>
      </dgm:t>
    </dgm:pt>
    <dgm:pt modelId="{D67F11D0-5E44-4010-AA67-87DE4117AEBC}" type="pres">
      <dgm:prSet presAssocID="{3ACC4B23-FFCC-4D80-A4BB-CFD01D395B4C}" presName="CompostProcess" presStyleCnt="0">
        <dgm:presLayoutVars>
          <dgm:dir/>
          <dgm:resizeHandles val="exact"/>
        </dgm:presLayoutVars>
      </dgm:prSet>
      <dgm:spPr/>
    </dgm:pt>
    <dgm:pt modelId="{5A5CE93A-3A6D-4F25-A96A-FB63BCAB4E98}" type="pres">
      <dgm:prSet presAssocID="{3ACC4B23-FFCC-4D80-A4BB-CFD01D395B4C}" presName="arrow" presStyleLbl="bgShp" presStyleIdx="0" presStyleCnt="1" custLinFactNeighborX="-8196" custLinFactNeighborY="1710"/>
      <dgm:spPr>
        <a:solidFill>
          <a:schemeClr val="accent1">
            <a:lumMod val="75000"/>
          </a:schemeClr>
        </a:solidFill>
        <a:ln>
          <a:solidFill>
            <a:schemeClr val="accent1">
              <a:lumMod val="60000"/>
              <a:lumOff val="40000"/>
            </a:schemeClr>
          </a:solidFill>
        </a:ln>
      </dgm:spPr>
    </dgm:pt>
    <dgm:pt modelId="{964F5BC4-DA88-4E06-8303-A3CFDF8D090E}" type="pres">
      <dgm:prSet presAssocID="{3ACC4B23-FFCC-4D80-A4BB-CFD01D395B4C}" presName="linearProcess" presStyleCnt="0"/>
      <dgm:spPr/>
    </dgm:pt>
    <dgm:pt modelId="{B9DFECB9-CDC7-4FA6-A30C-1C0128B05147}" type="pres">
      <dgm:prSet presAssocID="{00318757-1D12-48B3-BED8-F211A08D2631}" presName="textNode" presStyleLbl="node1" presStyleIdx="0" presStyleCnt="6" custScaleX="142325" custLinFactNeighborX="70309" custLinFactNeighborY="1600">
        <dgm:presLayoutVars>
          <dgm:bulletEnabled val="1"/>
        </dgm:presLayoutVars>
      </dgm:prSet>
      <dgm:spPr/>
      <dgm:t>
        <a:bodyPr/>
        <a:lstStyle/>
        <a:p>
          <a:endParaRPr lang="en-US"/>
        </a:p>
      </dgm:t>
    </dgm:pt>
    <dgm:pt modelId="{19A5FAD7-5060-4462-801C-0A35ADA30C55}" type="pres">
      <dgm:prSet presAssocID="{CE562BC1-F66F-4473-834C-676F319C3B98}" presName="sibTrans" presStyleCnt="0"/>
      <dgm:spPr/>
    </dgm:pt>
    <dgm:pt modelId="{1CFAD3F6-011D-4F9D-B792-DA5C30276BB5}" type="pres">
      <dgm:prSet presAssocID="{62F53BF0-C319-466D-9BA7-55DA6C373070}" presName="textNode" presStyleLbl="node1" presStyleIdx="1" presStyleCnt="6" custScaleX="149522" custLinFactNeighborX="19977" custLinFactNeighborY="2632">
        <dgm:presLayoutVars>
          <dgm:bulletEnabled val="1"/>
        </dgm:presLayoutVars>
      </dgm:prSet>
      <dgm:spPr/>
      <dgm:t>
        <a:bodyPr/>
        <a:lstStyle/>
        <a:p>
          <a:endParaRPr lang="en-US"/>
        </a:p>
      </dgm:t>
    </dgm:pt>
    <dgm:pt modelId="{0B796D0B-51B6-420A-B135-7161CE9C9991}" type="pres">
      <dgm:prSet presAssocID="{6DD05A8F-CB39-475F-94A4-539875C0C4C0}" presName="sibTrans" presStyleCnt="0"/>
      <dgm:spPr/>
    </dgm:pt>
    <dgm:pt modelId="{77740412-E3F8-428E-AE3D-F887A34AB76A}" type="pres">
      <dgm:prSet presAssocID="{6AFB502F-2A6E-47F5-BF74-10490C273B23}" presName="textNode" presStyleLbl="node1" presStyleIdx="2" presStyleCnt="6" custScaleX="139710" custLinFactNeighborX="21549" custLinFactNeighborY="1533">
        <dgm:presLayoutVars>
          <dgm:bulletEnabled val="1"/>
        </dgm:presLayoutVars>
      </dgm:prSet>
      <dgm:spPr/>
      <dgm:t>
        <a:bodyPr/>
        <a:lstStyle/>
        <a:p>
          <a:endParaRPr lang="en-US"/>
        </a:p>
      </dgm:t>
    </dgm:pt>
    <dgm:pt modelId="{C18FB6DE-AB2A-4C0F-9D59-DA41D380C478}" type="pres">
      <dgm:prSet presAssocID="{3566F423-3C82-4E4D-928B-83180931C1D2}" presName="sibTrans" presStyleCnt="0"/>
      <dgm:spPr/>
    </dgm:pt>
    <dgm:pt modelId="{CDE8BA17-7B8C-4382-8CCE-E9FF06768F4E}" type="pres">
      <dgm:prSet presAssocID="{2113195D-797E-4FF2-B040-1F050156B5BA}" presName="textNode" presStyleLbl="node1" presStyleIdx="3" presStyleCnt="6" custScaleX="193133" custLinFactNeighborX="3132" custLinFactNeighborY="1534">
        <dgm:presLayoutVars>
          <dgm:bulletEnabled val="1"/>
        </dgm:presLayoutVars>
      </dgm:prSet>
      <dgm:spPr/>
      <dgm:t>
        <a:bodyPr/>
        <a:lstStyle/>
        <a:p>
          <a:endParaRPr lang="en-US"/>
        </a:p>
      </dgm:t>
    </dgm:pt>
    <dgm:pt modelId="{119DE162-4BBF-4B67-B606-4B277FA4EA94}" type="pres">
      <dgm:prSet presAssocID="{36448733-FB5B-493E-BE05-99F88FD6F738}" presName="sibTrans" presStyleCnt="0"/>
      <dgm:spPr/>
    </dgm:pt>
    <dgm:pt modelId="{679E19B8-C541-4CE9-B66A-09B4C301366C}" type="pres">
      <dgm:prSet presAssocID="{3B62D769-B978-459F-BFE7-0370E1CCBEC9}" presName="textNode" presStyleLbl="node1" presStyleIdx="4" presStyleCnt="6" custScaleX="160907" custLinFactNeighborX="-14915" custLinFactNeighborY="544">
        <dgm:presLayoutVars>
          <dgm:bulletEnabled val="1"/>
        </dgm:presLayoutVars>
      </dgm:prSet>
      <dgm:spPr/>
      <dgm:t>
        <a:bodyPr/>
        <a:lstStyle/>
        <a:p>
          <a:endParaRPr lang="en-US"/>
        </a:p>
      </dgm:t>
    </dgm:pt>
    <dgm:pt modelId="{7939399E-D7E0-4BE2-8E05-D1FAD5A74FE7}" type="pres">
      <dgm:prSet presAssocID="{611488E2-BCF0-46F8-AAC0-4FE726E006D3}" presName="sibTrans" presStyleCnt="0"/>
      <dgm:spPr/>
    </dgm:pt>
    <dgm:pt modelId="{A0703CAF-F9C6-48DA-82CE-897FE3CCD69C}" type="pres">
      <dgm:prSet presAssocID="{B27E8FD8-4E28-41A0-A841-9990BE45AD3B}" presName="textNode" presStyleLbl="node1" presStyleIdx="5" presStyleCnt="6" custScaleX="250814" custScaleY="102042" custLinFactNeighborX="-6202" custLinFactNeighborY="402">
        <dgm:presLayoutVars>
          <dgm:bulletEnabled val="1"/>
        </dgm:presLayoutVars>
      </dgm:prSet>
      <dgm:spPr/>
      <dgm:t>
        <a:bodyPr/>
        <a:lstStyle/>
        <a:p>
          <a:endParaRPr lang="en-US"/>
        </a:p>
      </dgm:t>
    </dgm:pt>
  </dgm:ptLst>
  <dgm:cxnLst>
    <dgm:cxn modelId="{80F68F46-C19A-4193-9B6E-B5E7BCA2A573}" srcId="{3ACC4B23-FFCC-4D80-A4BB-CFD01D395B4C}" destId="{62F53BF0-C319-466D-9BA7-55DA6C373070}" srcOrd="1" destOrd="0" parTransId="{76E2F515-C1BA-42AA-AA14-0C431FECEB99}" sibTransId="{6DD05A8F-CB39-475F-94A4-539875C0C4C0}"/>
    <dgm:cxn modelId="{9DDB1220-8EB1-4BAE-9C1E-63F431AD4521}" type="presOf" srcId="{3B62D769-B978-459F-BFE7-0370E1CCBEC9}" destId="{679E19B8-C541-4CE9-B66A-09B4C301366C}" srcOrd="0" destOrd="0" presId="urn:microsoft.com/office/officeart/2005/8/layout/hProcess9"/>
    <dgm:cxn modelId="{1D4C599F-F8F5-4749-88A9-4C147F4049DA}" type="presOf" srcId="{00318757-1D12-48B3-BED8-F211A08D2631}" destId="{B9DFECB9-CDC7-4FA6-A30C-1C0128B05147}" srcOrd="0" destOrd="0" presId="urn:microsoft.com/office/officeart/2005/8/layout/hProcess9"/>
    <dgm:cxn modelId="{813536FA-F734-4C9E-938A-6902021DFDC3}" srcId="{3ACC4B23-FFCC-4D80-A4BB-CFD01D395B4C}" destId="{3B62D769-B978-459F-BFE7-0370E1CCBEC9}" srcOrd="4" destOrd="0" parTransId="{29BE816F-F0C9-443D-BB18-41DC985CD4D2}" sibTransId="{611488E2-BCF0-46F8-AAC0-4FE726E006D3}"/>
    <dgm:cxn modelId="{A24806DC-4B06-4E53-817D-94906DEC2B35}" srcId="{3ACC4B23-FFCC-4D80-A4BB-CFD01D395B4C}" destId="{00318757-1D12-48B3-BED8-F211A08D2631}" srcOrd="0" destOrd="0" parTransId="{EEFD8738-13FD-48B3-AE61-6389B05C8BC5}" sibTransId="{CE562BC1-F66F-4473-834C-676F319C3B98}"/>
    <dgm:cxn modelId="{0C15B42E-7558-4437-AB0E-4664A82F52B1}" srcId="{3ACC4B23-FFCC-4D80-A4BB-CFD01D395B4C}" destId="{6AFB502F-2A6E-47F5-BF74-10490C273B23}" srcOrd="2" destOrd="0" parTransId="{A097D9D5-3342-4518-B183-EDDB1BF37EB0}" sibTransId="{3566F423-3C82-4E4D-928B-83180931C1D2}"/>
    <dgm:cxn modelId="{5B2FB8C5-C38E-4C2F-A172-9BE5ACC85602}" type="presOf" srcId="{6AFB502F-2A6E-47F5-BF74-10490C273B23}" destId="{77740412-E3F8-428E-AE3D-F887A34AB76A}" srcOrd="0" destOrd="0" presId="urn:microsoft.com/office/officeart/2005/8/layout/hProcess9"/>
    <dgm:cxn modelId="{AE53C48D-8F2E-415D-9C76-EF708308552F}" srcId="{3ACC4B23-FFCC-4D80-A4BB-CFD01D395B4C}" destId="{2113195D-797E-4FF2-B040-1F050156B5BA}" srcOrd="3" destOrd="0" parTransId="{DF3E834C-2D84-43AC-A3E1-EB93640A3609}" sibTransId="{36448733-FB5B-493E-BE05-99F88FD6F738}"/>
    <dgm:cxn modelId="{41147791-D7C1-4FBF-9EEC-1D54E1D01126}" type="presOf" srcId="{62F53BF0-C319-466D-9BA7-55DA6C373070}" destId="{1CFAD3F6-011D-4F9D-B792-DA5C30276BB5}" srcOrd="0" destOrd="0" presId="urn:microsoft.com/office/officeart/2005/8/layout/hProcess9"/>
    <dgm:cxn modelId="{0AAB7A65-F467-4B07-AAC4-997D91CD142E}" type="presOf" srcId="{2113195D-797E-4FF2-B040-1F050156B5BA}" destId="{CDE8BA17-7B8C-4382-8CCE-E9FF06768F4E}" srcOrd="0" destOrd="0" presId="urn:microsoft.com/office/officeart/2005/8/layout/hProcess9"/>
    <dgm:cxn modelId="{98CDFE79-56BC-428C-BEF8-5C798561C677}" type="presOf" srcId="{3ACC4B23-FFCC-4D80-A4BB-CFD01D395B4C}" destId="{D67F11D0-5E44-4010-AA67-87DE4117AEBC}" srcOrd="0" destOrd="0" presId="urn:microsoft.com/office/officeart/2005/8/layout/hProcess9"/>
    <dgm:cxn modelId="{E5211336-1B8B-4FB3-B37E-32787C9F2D46}" srcId="{3ACC4B23-FFCC-4D80-A4BB-CFD01D395B4C}" destId="{B27E8FD8-4E28-41A0-A841-9990BE45AD3B}" srcOrd="5" destOrd="0" parTransId="{31D0CB90-2926-47F5-8F4E-A0F951D8573C}" sibTransId="{B98A3FC2-800A-475A-AF02-44A1B2C6F590}"/>
    <dgm:cxn modelId="{0DDFEFC8-72D7-409D-BAF5-22CDDA2E4CBD}" type="presOf" srcId="{B27E8FD8-4E28-41A0-A841-9990BE45AD3B}" destId="{A0703CAF-F9C6-48DA-82CE-897FE3CCD69C}" srcOrd="0" destOrd="0" presId="urn:microsoft.com/office/officeart/2005/8/layout/hProcess9"/>
    <dgm:cxn modelId="{9B33D4EF-680F-4066-9953-8CA4287EDA69}" type="presParOf" srcId="{D67F11D0-5E44-4010-AA67-87DE4117AEBC}" destId="{5A5CE93A-3A6D-4F25-A96A-FB63BCAB4E98}" srcOrd="0" destOrd="0" presId="urn:microsoft.com/office/officeart/2005/8/layout/hProcess9"/>
    <dgm:cxn modelId="{81F1D45A-20AF-469E-96D8-7D40A30B2C5E}" type="presParOf" srcId="{D67F11D0-5E44-4010-AA67-87DE4117AEBC}" destId="{964F5BC4-DA88-4E06-8303-A3CFDF8D090E}" srcOrd="1" destOrd="0" presId="urn:microsoft.com/office/officeart/2005/8/layout/hProcess9"/>
    <dgm:cxn modelId="{6F2CA8A3-A11B-4AC3-9D1E-C94028B3CCD1}" type="presParOf" srcId="{964F5BC4-DA88-4E06-8303-A3CFDF8D090E}" destId="{B9DFECB9-CDC7-4FA6-A30C-1C0128B05147}" srcOrd="0" destOrd="0" presId="urn:microsoft.com/office/officeart/2005/8/layout/hProcess9"/>
    <dgm:cxn modelId="{F7064D38-C195-4AE6-91EF-A185CFD9DF22}" type="presParOf" srcId="{964F5BC4-DA88-4E06-8303-A3CFDF8D090E}" destId="{19A5FAD7-5060-4462-801C-0A35ADA30C55}" srcOrd="1" destOrd="0" presId="urn:microsoft.com/office/officeart/2005/8/layout/hProcess9"/>
    <dgm:cxn modelId="{8AF8A96E-E4E5-4F4C-964B-820EB9254761}" type="presParOf" srcId="{964F5BC4-DA88-4E06-8303-A3CFDF8D090E}" destId="{1CFAD3F6-011D-4F9D-B792-DA5C30276BB5}" srcOrd="2" destOrd="0" presId="urn:microsoft.com/office/officeart/2005/8/layout/hProcess9"/>
    <dgm:cxn modelId="{1BA74A76-0CD5-4A26-BA45-A651DE3E9CA6}" type="presParOf" srcId="{964F5BC4-DA88-4E06-8303-A3CFDF8D090E}" destId="{0B796D0B-51B6-420A-B135-7161CE9C9991}" srcOrd="3" destOrd="0" presId="urn:microsoft.com/office/officeart/2005/8/layout/hProcess9"/>
    <dgm:cxn modelId="{E1EE20C3-080D-4896-8470-49B6F9ED6C8F}" type="presParOf" srcId="{964F5BC4-DA88-4E06-8303-A3CFDF8D090E}" destId="{77740412-E3F8-428E-AE3D-F887A34AB76A}" srcOrd="4" destOrd="0" presId="urn:microsoft.com/office/officeart/2005/8/layout/hProcess9"/>
    <dgm:cxn modelId="{1D895A71-9717-4075-B0FE-D166D0D2BD46}" type="presParOf" srcId="{964F5BC4-DA88-4E06-8303-A3CFDF8D090E}" destId="{C18FB6DE-AB2A-4C0F-9D59-DA41D380C478}" srcOrd="5" destOrd="0" presId="urn:microsoft.com/office/officeart/2005/8/layout/hProcess9"/>
    <dgm:cxn modelId="{86ED1924-0DF6-4F83-B2AE-BC39C61BC57D}" type="presParOf" srcId="{964F5BC4-DA88-4E06-8303-A3CFDF8D090E}" destId="{CDE8BA17-7B8C-4382-8CCE-E9FF06768F4E}" srcOrd="6" destOrd="0" presId="urn:microsoft.com/office/officeart/2005/8/layout/hProcess9"/>
    <dgm:cxn modelId="{E9115175-064C-4030-9027-8331C2B3D738}" type="presParOf" srcId="{964F5BC4-DA88-4E06-8303-A3CFDF8D090E}" destId="{119DE162-4BBF-4B67-B606-4B277FA4EA94}" srcOrd="7" destOrd="0" presId="urn:microsoft.com/office/officeart/2005/8/layout/hProcess9"/>
    <dgm:cxn modelId="{C762DBBC-02F7-430D-ABFD-33744F8F5618}" type="presParOf" srcId="{964F5BC4-DA88-4E06-8303-A3CFDF8D090E}" destId="{679E19B8-C541-4CE9-B66A-09B4C301366C}" srcOrd="8" destOrd="0" presId="urn:microsoft.com/office/officeart/2005/8/layout/hProcess9"/>
    <dgm:cxn modelId="{46A45B8B-B441-4A1E-BD10-AE39FAE6B90E}" type="presParOf" srcId="{964F5BC4-DA88-4E06-8303-A3CFDF8D090E}" destId="{7939399E-D7E0-4BE2-8E05-D1FAD5A74FE7}" srcOrd="9" destOrd="0" presId="urn:microsoft.com/office/officeart/2005/8/layout/hProcess9"/>
    <dgm:cxn modelId="{A5B3D1FA-46EA-4700-97EE-95F09D7382AE}" type="presParOf" srcId="{964F5BC4-DA88-4E06-8303-A3CFDF8D090E}" destId="{A0703CAF-F9C6-48DA-82CE-897FE3CCD69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3059444" cy="458057"/>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lgn="l" defTabSz="916585" eaLnBrk="0" hangingPunct="0">
              <a:defRPr sz="1300">
                <a:latin typeface="Times New Roman" pitchFamily="18" charset="0"/>
              </a:defRPr>
            </a:lvl1pPr>
          </a:lstStyle>
          <a:p>
            <a:pPr>
              <a:defRPr/>
            </a:pPr>
            <a:endParaRPr lang="en-US" dirty="0"/>
          </a:p>
        </p:txBody>
      </p:sp>
      <p:sp>
        <p:nvSpPr>
          <p:cNvPr id="182275" name="Rectangle 3"/>
          <p:cNvSpPr>
            <a:spLocks noGrp="1" noChangeArrowheads="1"/>
          </p:cNvSpPr>
          <p:nvPr>
            <p:ph type="dt" sz="quarter" idx="1"/>
          </p:nvPr>
        </p:nvSpPr>
        <p:spPr bwMode="auto">
          <a:xfrm>
            <a:off x="3976820" y="0"/>
            <a:ext cx="3059444" cy="458057"/>
          </a:xfrm>
          <a:prstGeom prst="rect">
            <a:avLst/>
          </a:prstGeom>
          <a:noFill/>
          <a:ln w="9525">
            <a:noFill/>
            <a:miter lim="800000"/>
            <a:headEnd/>
            <a:tailEnd/>
          </a:ln>
          <a:effectLst/>
        </p:spPr>
        <p:txBody>
          <a:bodyPr vert="horz" wrap="square" lIns="91708" tIns="45854" rIns="91708" bIns="45854" numCol="1" anchor="t" anchorCtr="0" compatLnSpc="1">
            <a:prstTxWarp prst="textNoShape">
              <a:avLst/>
            </a:prstTxWarp>
          </a:bodyPr>
          <a:lstStyle>
            <a:lvl1pPr algn="r" defTabSz="916585" eaLnBrk="0" hangingPunct="0">
              <a:defRPr sz="1300">
                <a:latin typeface="Times New Roman" pitchFamily="18" charset="0"/>
              </a:defRPr>
            </a:lvl1pPr>
          </a:lstStyle>
          <a:p>
            <a:pPr>
              <a:defRPr/>
            </a:pPr>
            <a:endParaRPr lang="en-US" dirty="0"/>
          </a:p>
        </p:txBody>
      </p:sp>
      <p:sp>
        <p:nvSpPr>
          <p:cNvPr id="182276" name="Rectangle 4"/>
          <p:cNvSpPr>
            <a:spLocks noGrp="1" noChangeArrowheads="1"/>
          </p:cNvSpPr>
          <p:nvPr>
            <p:ph type="ftr" sz="quarter" idx="2"/>
          </p:nvPr>
        </p:nvSpPr>
        <p:spPr bwMode="auto">
          <a:xfrm>
            <a:off x="0" y="8862938"/>
            <a:ext cx="3059444" cy="459594"/>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lgn="l" defTabSz="916585" eaLnBrk="0" hangingPunct="0">
              <a:defRPr sz="1300">
                <a:latin typeface="Times New Roman" pitchFamily="18" charset="0"/>
              </a:defRPr>
            </a:lvl1pPr>
          </a:lstStyle>
          <a:p>
            <a:pPr>
              <a:defRPr/>
            </a:pPr>
            <a:endParaRPr lang="en-US" dirty="0"/>
          </a:p>
        </p:txBody>
      </p:sp>
      <p:sp>
        <p:nvSpPr>
          <p:cNvPr id="182277" name="Rectangle 5"/>
          <p:cNvSpPr>
            <a:spLocks noGrp="1" noChangeArrowheads="1"/>
          </p:cNvSpPr>
          <p:nvPr>
            <p:ph type="sldNum" sz="quarter" idx="3"/>
          </p:nvPr>
        </p:nvSpPr>
        <p:spPr bwMode="auto">
          <a:xfrm>
            <a:off x="3976820" y="8862938"/>
            <a:ext cx="3059444" cy="459594"/>
          </a:xfrm>
          <a:prstGeom prst="rect">
            <a:avLst/>
          </a:prstGeom>
          <a:noFill/>
          <a:ln w="9525">
            <a:noFill/>
            <a:miter lim="800000"/>
            <a:headEnd/>
            <a:tailEnd/>
          </a:ln>
          <a:effectLst/>
        </p:spPr>
        <p:txBody>
          <a:bodyPr vert="horz" wrap="square" lIns="91708" tIns="45854" rIns="91708" bIns="45854" numCol="1" anchor="b" anchorCtr="0" compatLnSpc="1">
            <a:prstTxWarp prst="textNoShape">
              <a:avLst/>
            </a:prstTxWarp>
          </a:bodyPr>
          <a:lstStyle>
            <a:lvl1pPr algn="r" defTabSz="916585" eaLnBrk="0" hangingPunct="0">
              <a:defRPr sz="1300">
                <a:latin typeface="Times New Roman" pitchFamily="18" charset="0"/>
              </a:defRPr>
            </a:lvl1pPr>
          </a:lstStyle>
          <a:p>
            <a:pPr>
              <a:defRPr/>
            </a:pPr>
            <a:fld id="{5ECDAE04-4663-4787-B16C-CC6C9AFBE737}" type="slidenum">
              <a:rPr lang="en-US"/>
              <a:pPr>
                <a:defRPr/>
              </a:pPr>
              <a:t>‹#›</a:t>
            </a:fld>
            <a:endParaRPr lang="en-US" dirty="0"/>
          </a:p>
        </p:txBody>
      </p:sp>
    </p:spTree>
    <p:extLst>
      <p:ext uri="{BB962C8B-B14F-4D97-AF65-F5344CB8AC3E}">
        <p14:creationId xmlns:p14="http://schemas.microsoft.com/office/powerpoint/2010/main" val="125503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145" cy="467279"/>
          </a:xfrm>
          <a:prstGeom prst="rect">
            <a:avLst/>
          </a:prstGeom>
          <a:noFill/>
          <a:ln w="9525">
            <a:noFill/>
            <a:miter lim="800000"/>
            <a:headEnd/>
            <a:tailEnd/>
          </a:ln>
          <a:effectLst/>
        </p:spPr>
        <p:txBody>
          <a:bodyPr vert="horz" wrap="square" lIns="92991" tIns="46497" rIns="92991" bIns="46497" numCol="1" anchor="t" anchorCtr="0" compatLnSpc="1">
            <a:prstTxWarp prst="textNoShape">
              <a:avLst/>
            </a:prstTxWarp>
          </a:bodyPr>
          <a:lstStyle>
            <a:lvl1pPr algn="l" defTabSz="928827" eaLnBrk="0" hangingPunct="0">
              <a:defRPr sz="1300">
                <a:latin typeface="Times New Roman" pitchFamily="18" charset="0"/>
              </a:defRPr>
            </a:lvl1pPr>
          </a:lstStyle>
          <a:p>
            <a:pPr>
              <a:defRPr/>
            </a:pPr>
            <a:endParaRPr lang="en-US" dirty="0"/>
          </a:p>
        </p:txBody>
      </p:sp>
      <p:sp>
        <p:nvSpPr>
          <p:cNvPr id="17411" name="Rectangle 4"/>
          <p:cNvSpPr>
            <a:spLocks noGrp="1" noRot="1" noChangeAspect="1" noChangeArrowheads="1" noTextEdit="1"/>
          </p:cNvSpPr>
          <p:nvPr>
            <p:ph type="sldImg" idx="2"/>
          </p:nvPr>
        </p:nvSpPr>
        <p:spPr bwMode="auto">
          <a:xfrm>
            <a:off x="1184275" y="696913"/>
            <a:ext cx="4645025" cy="3484562"/>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78933" y="4416098"/>
            <a:ext cx="5143699" cy="4183995"/>
          </a:xfrm>
          <a:prstGeom prst="rect">
            <a:avLst/>
          </a:prstGeom>
          <a:noFill/>
          <a:ln w="9525">
            <a:noFill/>
            <a:miter lim="800000"/>
            <a:headEnd/>
            <a:tailEnd/>
          </a:ln>
          <a:effectLst/>
        </p:spPr>
        <p:txBody>
          <a:bodyPr vert="horz" wrap="square" lIns="92991" tIns="46497" rIns="92991" bIns="4649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799" name="Rectangle 7"/>
          <p:cNvSpPr>
            <a:spLocks noGrp="1" noChangeArrowheads="1"/>
          </p:cNvSpPr>
          <p:nvPr>
            <p:ph type="sldNum" sz="quarter" idx="5"/>
          </p:nvPr>
        </p:nvSpPr>
        <p:spPr bwMode="auto">
          <a:xfrm>
            <a:off x="3972257" y="8829121"/>
            <a:ext cx="3038144" cy="467279"/>
          </a:xfrm>
          <a:prstGeom prst="rect">
            <a:avLst/>
          </a:prstGeom>
          <a:noFill/>
          <a:ln w="9525">
            <a:noFill/>
            <a:miter lim="800000"/>
            <a:headEnd/>
            <a:tailEnd/>
          </a:ln>
          <a:effectLst/>
        </p:spPr>
        <p:txBody>
          <a:bodyPr vert="horz" wrap="square" lIns="92991" tIns="46497" rIns="92991" bIns="46497" numCol="1" anchor="b" anchorCtr="0" compatLnSpc="1">
            <a:prstTxWarp prst="textNoShape">
              <a:avLst/>
            </a:prstTxWarp>
          </a:bodyPr>
          <a:lstStyle>
            <a:lvl1pPr algn="r" defTabSz="928827" eaLnBrk="0" hangingPunct="0">
              <a:defRPr sz="1300">
                <a:latin typeface="Times New Roman" pitchFamily="18" charset="0"/>
              </a:defRPr>
            </a:lvl1pPr>
          </a:lstStyle>
          <a:p>
            <a:pPr>
              <a:defRPr/>
            </a:pPr>
            <a:fld id="{91D175A1-8148-4DA3-86B3-DD5FE0BA1C0C}" type="slidenum">
              <a:rPr lang="en-US"/>
              <a:pPr>
                <a:defRPr/>
              </a:pPr>
              <a:t>‹#›</a:t>
            </a:fld>
            <a:endParaRPr lang="en-US" dirty="0"/>
          </a:p>
        </p:txBody>
      </p:sp>
    </p:spTree>
    <p:extLst>
      <p:ext uri="{BB962C8B-B14F-4D97-AF65-F5344CB8AC3E}">
        <p14:creationId xmlns:p14="http://schemas.microsoft.com/office/powerpoint/2010/main" val="43308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1</a:t>
            </a:fld>
            <a:endParaRPr lang="en-US" dirty="0"/>
          </a:p>
        </p:txBody>
      </p:sp>
    </p:spTree>
    <p:extLst>
      <p:ext uri="{BB962C8B-B14F-4D97-AF65-F5344CB8AC3E}">
        <p14:creationId xmlns:p14="http://schemas.microsoft.com/office/powerpoint/2010/main" val="154487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2B47CB1-3767-4EC0-9AC6-C2FA193B4CD7}" type="slidenum">
              <a:rPr lang="en-US" smtClean="0"/>
              <a:pPr/>
              <a:t>10</a:t>
            </a:fld>
            <a:endParaRPr lang="en-US" dirty="0" smtClean="0"/>
          </a:p>
        </p:txBody>
      </p:sp>
      <p:sp>
        <p:nvSpPr>
          <p:cNvPr id="20483"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0484" name="Rectangle 3"/>
          <p:cNvSpPr>
            <a:spLocks noGrp="1" noChangeArrowheads="1"/>
          </p:cNvSpPr>
          <p:nvPr>
            <p:ph type="body" idx="1"/>
          </p:nvPr>
        </p:nvSpPr>
        <p:spPr>
          <a:xfrm>
            <a:off x="876300" y="4416097"/>
            <a:ext cx="5257800"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182369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2A936B3-A328-4F96-A847-7B5936FD665F}" type="slidenum">
              <a:rPr lang="en-US" smtClean="0"/>
              <a:pPr/>
              <a:t>11</a:t>
            </a:fld>
            <a:endParaRPr lang="en-US" dirty="0" smtClean="0"/>
          </a:p>
        </p:txBody>
      </p:sp>
      <p:sp>
        <p:nvSpPr>
          <p:cNvPr id="2150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1508" name="Rectangle 3"/>
          <p:cNvSpPr>
            <a:spLocks noGrp="1" noChangeArrowheads="1"/>
          </p:cNvSpPr>
          <p:nvPr>
            <p:ph type="body" idx="1"/>
          </p:nvPr>
        </p:nvSpPr>
        <p:spPr>
          <a:xfrm>
            <a:off x="876300" y="4416097"/>
            <a:ext cx="5257800"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147416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A34817F-7B68-4FF3-AA87-36BFD020A8BB}" type="slidenum">
              <a:rPr lang="en-US" smtClean="0"/>
              <a:pPr/>
              <a:t>12</a:t>
            </a:fld>
            <a:endParaRPr lang="en-US" dirty="0" smtClean="0"/>
          </a:p>
        </p:txBody>
      </p:sp>
      <p:sp>
        <p:nvSpPr>
          <p:cNvPr id="2253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2532" name="Rectangle 3"/>
          <p:cNvSpPr>
            <a:spLocks noGrp="1" noChangeArrowheads="1"/>
          </p:cNvSpPr>
          <p:nvPr>
            <p:ph type="body" idx="1"/>
          </p:nvPr>
        </p:nvSpPr>
        <p:spPr>
          <a:xfrm>
            <a:off x="876300" y="4416098"/>
            <a:ext cx="5257800"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289025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6171DDD-AFDF-47DF-9585-70F563BD5F60}" type="slidenum">
              <a:rPr lang="en-US" smtClean="0"/>
              <a:pPr/>
              <a:t>13</a:t>
            </a:fld>
            <a:endParaRPr lang="en-US" dirty="0" smtClean="0"/>
          </a:p>
        </p:txBody>
      </p:sp>
      <p:sp>
        <p:nvSpPr>
          <p:cNvPr id="2355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3556" name="Rectangle 3"/>
          <p:cNvSpPr>
            <a:spLocks noGrp="1" noChangeArrowheads="1"/>
          </p:cNvSpPr>
          <p:nvPr>
            <p:ph type="body" idx="1"/>
          </p:nvPr>
        </p:nvSpPr>
        <p:spPr>
          <a:xfrm>
            <a:off x="876300" y="4416097"/>
            <a:ext cx="5257800"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263245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0D0297A-9D06-4D1E-9282-E3CCE6757887}" type="slidenum">
              <a:rPr lang="en-US" smtClean="0"/>
              <a:pPr/>
              <a:t>14</a:t>
            </a:fld>
            <a:endParaRPr lang="en-US" dirty="0" smtClean="0"/>
          </a:p>
        </p:txBody>
      </p:sp>
      <p:sp>
        <p:nvSpPr>
          <p:cNvPr id="25603" name="Rectangle 2"/>
          <p:cNvSpPr>
            <a:spLocks noGrp="1" noRot="1" noChangeAspect="1" noChangeArrowheads="1" noTextEdit="1"/>
          </p:cNvSpPr>
          <p:nvPr>
            <p:ph type="sldImg"/>
          </p:nvPr>
        </p:nvSpPr>
        <p:spPr bwMode="blackWhite">
          <a:xfrm>
            <a:off x="1181100" y="696913"/>
            <a:ext cx="4649788" cy="3487737"/>
          </a:xfrm>
          <a:ln/>
        </p:spPr>
      </p:sp>
      <p:sp>
        <p:nvSpPr>
          <p:cNvPr id="25604" name="Rectangle 3"/>
          <p:cNvSpPr>
            <a:spLocks noGrp="1" noChangeArrowheads="1"/>
          </p:cNvSpPr>
          <p:nvPr>
            <p:ph type="body" idx="1"/>
          </p:nvPr>
        </p:nvSpPr>
        <p:spPr>
          <a:xfrm>
            <a:off x="876300" y="4416098"/>
            <a:ext cx="5257800" cy="4648200"/>
          </a:xfrm>
          <a:noFill/>
          <a:ln/>
        </p:spPr>
        <p:txBody>
          <a:bodyPr lIns="93131" tIns="46566" rIns="93131" bIns="46566"/>
          <a:lstStyle/>
          <a:p>
            <a:pPr eaLnBrk="1" hangingPunct="1">
              <a:spcBef>
                <a:spcPts val="0"/>
              </a:spcBef>
            </a:pPr>
            <a:endParaRPr lang="en-US" dirty="0"/>
          </a:p>
        </p:txBody>
      </p:sp>
    </p:spTree>
    <p:extLst>
      <p:ext uri="{BB962C8B-B14F-4D97-AF65-F5344CB8AC3E}">
        <p14:creationId xmlns:p14="http://schemas.microsoft.com/office/powerpoint/2010/main" val="39205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E4D7867-ADB2-44DB-BD0D-D72A50ECD1C0}" type="slidenum">
              <a:rPr lang="en-US" smtClean="0"/>
              <a:pPr/>
              <a:t>15</a:t>
            </a:fld>
            <a:endParaRPr lang="en-US" dirty="0" smtClean="0"/>
          </a:p>
        </p:txBody>
      </p:sp>
      <p:sp>
        <p:nvSpPr>
          <p:cNvPr id="26627" name="Rectangle 2"/>
          <p:cNvSpPr>
            <a:spLocks noGrp="1" noRot="1" noChangeAspect="1" noChangeArrowheads="1" noTextEdit="1"/>
          </p:cNvSpPr>
          <p:nvPr>
            <p:ph type="sldImg"/>
          </p:nvPr>
        </p:nvSpPr>
        <p:spPr>
          <a:xfrm>
            <a:off x="1181100" y="696913"/>
            <a:ext cx="4649788" cy="3487737"/>
          </a:xfrm>
          <a:ln/>
        </p:spPr>
      </p:sp>
      <p:sp>
        <p:nvSpPr>
          <p:cNvPr id="26628" name="Rectangle 3"/>
          <p:cNvSpPr>
            <a:spLocks noGrp="1" noChangeArrowheads="1"/>
          </p:cNvSpPr>
          <p:nvPr>
            <p:ph type="body" idx="1"/>
          </p:nvPr>
        </p:nvSpPr>
        <p:spPr>
          <a:xfrm>
            <a:off x="657225" y="4416098"/>
            <a:ext cx="5695950" cy="4648200"/>
          </a:xfrm>
          <a:noFill/>
          <a:ln/>
        </p:spPr>
        <p:txBody>
          <a:bodyPr lIns="93131" tIns="46566" rIns="93131" bIns="46566"/>
          <a:lstStyle/>
          <a:p>
            <a:pPr eaLnBrk="1" hangingPunct="1">
              <a:spcBef>
                <a:spcPts val="0"/>
              </a:spcBef>
            </a:pPr>
            <a:endParaRPr lang="en-US" dirty="0"/>
          </a:p>
        </p:txBody>
      </p:sp>
    </p:spTree>
    <p:extLst>
      <p:ext uri="{BB962C8B-B14F-4D97-AF65-F5344CB8AC3E}">
        <p14:creationId xmlns:p14="http://schemas.microsoft.com/office/powerpoint/2010/main" val="228671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F417B86-09C4-4714-B8BE-814FFBEB2005}" type="slidenum">
              <a:rPr lang="en-US" smtClean="0"/>
              <a:pPr/>
              <a:t>16</a:t>
            </a:fld>
            <a:endParaRPr lang="en-US" dirty="0" smtClean="0"/>
          </a:p>
        </p:txBody>
      </p:sp>
      <p:sp>
        <p:nvSpPr>
          <p:cNvPr id="27651" name="Rectangle 2"/>
          <p:cNvSpPr>
            <a:spLocks noGrp="1" noRot="1" noChangeAspect="1" noChangeArrowheads="1" noTextEdit="1"/>
          </p:cNvSpPr>
          <p:nvPr>
            <p:ph type="sldImg"/>
          </p:nvPr>
        </p:nvSpPr>
        <p:spPr>
          <a:xfrm>
            <a:off x="1181100" y="696913"/>
            <a:ext cx="4649788" cy="3487737"/>
          </a:xfrm>
          <a:ln/>
        </p:spPr>
      </p:sp>
      <p:sp>
        <p:nvSpPr>
          <p:cNvPr id="27652" name="Rectangle 3"/>
          <p:cNvSpPr>
            <a:spLocks noGrp="1" noChangeArrowheads="1"/>
          </p:cNvSpPr>
          <p:nvPr>
            <p:ph type="body" idx="1"/>
          </p:nvPr>
        </p:nvSpPr>
        <p:spPr>
          <a:xfrm>
            <a:off x="876300" y="4416097"/>
            <a:ext cx="5257800" cy="4648200"/>
          </a:xfrm>
          <a:noFill/>
          <a:ln/>
        </p:spPr>
        <p:txBody>
          <a:bodyPr lIns="93131" tIns="46566" rIns="93131" bIns="46566"/>
          <a:lstStyle/>
          <a:p>
            <a:pPr eaLnBrk="1" hangingPunct="1">
              <a:spcBef>
                <a:spcPts val="0"/>
              </a:spcBef>
            </a:pPr>
            <a:endParaRPr lang="en-US" dirty="0"/>
          </a:p>
        </p:txBody>
      </p:sp>
    </p:spTree>
    <p:extLst>
      <p:ext uri="{BB962C8B-B14F-4D97-AF65-F5344CB8AC3E}">
        <p14:creationId xmlns:p14="http://schemas.microsoft.com/office/powerpoint/2010/main" val="381775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84275" y="696913"/>
            <a:ext cx="4645025" cy="3484562"/>
          </a:xfrm>
          <a:ln/>
        </p:spPr>
      </p:sp>
      <p:sp>
        <p:nvSpPr>
          <p:cNvPr id="50179" name="Notes Placeholder 2"/>
          <p:cNvSpPr>
            <a:spLocks noGrp="1"/>
          </p:cNvSpPr>
          <p:nvPr>
            <p:ph type="body" idx="1"/>
          </p:nvPr>
        </p:nvSpPr>
        <p:spPr>
          <a:xfrm>
            <a:off x="876300" y="4416098"/>
            <a:ext cx="5257800" cy="4648200"/>
          </a:xfrm>
          <a:noFill/>
          <a:ln/>
        </p:spPr>
        <p:txBody>
          <a:bodyPr/>
          <a:lstStyle/>
          <a:p>
            <a:pPr eaLnBrk="1" hangingPunct="1">
              <a:spcBef>
                <a:spcPct val="0"/>
              </a:spcBef>
            </a:pPr>
            <a:endParaRPr lang="en-US" dirty="0"/>
          </a:p>
        </p:txBody>
      </p:sp>
      <p:sp>
        <p:nvSpPr>
          <p:cNvPr id="50180" name="Slide Number Placeholder 3"/>
          <p:cNvSpPr>
            <a:spLocks noGrp="1"/>
          </p:cNvSpPr>
          <p:nvPr>
            <p:ph type="sldNum" sz="quarter" idx="5"/>
          </p:nvPr>
        </p:nvSpPr>
        <p:spPr>
          <a:noFill/>
        </p:spPr>
        <p:txBody>
          <a:bodyPr/>
          <a:lstStyle/>
          <a:p>
            <a:fld id="{5917FC73-BD01-4856-9FB8-5D9195E80D67}" type="slidenum">
              <a:rPr lang="en-US" smtClean="0"/>
              <a:pPr/>
              <a:t>17</a:t>
            </a:fld>
            <a:endParaRPr lang="en-US" smtClean="0"/>
          </a:p>
        </p:txBody>
      </p:sp>
    </p:spTree>
    <p:extLst>
      <p:ext uri="{BB962C8B-B14F-4D97-AF65-F5344CB8AC3E}">
        <p14:creationId xmlns:p14="http://schemas.microsoft.com/office/powerpoint/2010/main" val="2880147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7A86014-DEAF-4A1E-96FC-6E59CDE55213}" type="slidenum">
              <a:rPr lang="en-US" smtClean="0"/>
              <a:pPr/>
              <a:t>18</a:t>
            </a:fld>
            <a:endParaRPr lang="en-US" smtClean="0"/>
          </a:p>
        </p:txBody>
      </p:sp>
      <p:sp>
        <p:nvSpPr>
          <p:cNvPr id="69635" name="Rectangle 2"/>
          <p:cNvSpPr>
            <a:spLocks noGrp="1" noRot="1" noChangeAspect="1" noChangeArrowheads="1" noTextEdit="1"/>
          </p:cNvSpPr>
          <p:nvPr>
            <p:ph type="sldImg"/>
          </p:nvPr>
        </p:nvSpPr>
        <p:spPr>
          <a:xfrm>
            <a:off x="1184275" y="696913"/>
            <a:ext cx="4645025" cy="3484562"/>
          </a:xfrm>
          <a:ln/>
        </p:spPr>
      </p:sp>
      <p:sp>
        <p:nvSpPr>
          <p:cNvPr id="69636" name="Rectangle 3"/>
          <p:cNvSpPr>
            <a:spLocks noGrp="1" noChangeArrowheads="1"/>
          </p:cNvSpPr>
          <p:nvPr>
            <p:ph type="body" idx="1"/>
          </p:nvPr>
        </p:nvSpPr>
        <p:spPr>
          <a:xfrm>
            <a:off x="934112" y="4416099"/>
            <a:ext cx="5142177" cy="4182457"/>
          </a:xfrm>
          <a:noFill/>
          <a:ln/>
        </p:spPr>
        <p:txBody>
          <a:bodyPr/>
          <a:lstStyle/>
          <a:p>
            <a:pPr lvl="1"/>
            <a:endParaRPr lang="en-US" dirty="0"/>
          </a:p>
        </p:txBody>
      </p:sp>
    </p:spTree>
    <p:extLst>
      <p:ext uri="{BB962C8B-B14F-4D97-AF65-F5344CB8AC3E}">
        <p14:creationId xmlns:p14="http://schemas.microsoft.com/office/powerpoint/2010/main" val="29080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A9F75B0-5CC1-4DC9-8BEE-599F82A982CA}" type="slidenum">
              <a:rPr lang="en-US" smtClean="0"/>
              <a:pPr/>
              <a:t>19</a:t>
            </a:fld>
            <a:endParaRPr lang="en-US" dirty="0" smtClean="0"/>
          </a:p>
        </p:txBody>
      </p:sp>
      <p:sp>
        <p:nvSpPr>
          <p:cNvPr id="29699" name="Rectangle 6"/>
          <p:cNvSpPr>
            <a:spLocks noGrp="1" noRot="1" noChangeAspect="1" noChangeArrowheads="1" noTextEdit="1"/>
          </p:cNvSpPr>
          <p:nvPr>
            <p:ph type="sldImg"/>
          </p:nvPr>
        </p:nvSpPr>
        <p:spPr>
          <a:xfrm>
            <a:off x="1184275" y="696913"/>
            <a:ext cx="4645025" cy="3484562"/>
          </a:xfrm>
          <a:ln/>
        </p:spPr>
      </p:sp>
      <p:sp>
        <p:nvSpPr>
          <p:cNvPr id="29700" name="Rectangle 7"/>
          <p:cNvSpPr>
            <a:spLocks noGrp="1" noChangeArrowheads="1"/>
          </p:cNvSpPr>
          <p:nvPr>
            <p:ph type="body" idx="1"/>
          </p:nvPr>
        </p:nvSpPr>
        <p:spPr>
          <a:xfrm>
            <a:off x="876300" y="4416097"/>
            <a:ext cx="5257800" cy="4648200"/>
          </a:xfrm>
          <a:noFill/>
          <a:ln/>
        </p:spPr>
        <p:txBody>
          <a:bodyPr/>
          <a:lstStyle/>
          <a:p>
            <a:pPr eaLnBrk="1" hangingPunct="1">
              <a:spcBef>
                <a:spcPts val="0"/>
              </a:spcBef>
            </a:pPr>
            <a:endParaRPr lang="en-US" dirty="0"/>
          </a:p>
        </p:txBody>
      </p:sp>
    </p:spTree>
    <p:extLst>
      <p:ext uri="{BB962C8B-B14F-4D97-AF65-F5344CB8AC3E}">
        <p14:creationId xmlns:p14="http://schemas.microsoft.com/office/powerpoint/2010/main" val="182724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2</a:t>
            </a:fld>
            <a:endParaRPr lang="en-US" dirty="0"/>
          </a:p>
        </p:txBody>
      </p:sp>
    </p:spTree>
    <p:extLst>
      <p:ext uri="{BB962C8B-B14F-4D97-AF65-F5344CB8AC3E}">
        <p14:creationId xmlns:p14="http://schemas.microsoft.com/office/powerpoint/2010/main" val="173192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a:xfrm>
            <a:off x="933554" y="4415790"/>
            <a:ext cx="5496357" cy="4813752"/>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D8DBEE-EDB5-48C8-BFBF-A0EF6650A11A}" type="slidenum">
              <a:rPr lang="en-US" smtClean="0"/>
              <a:pPr/>
              <a:t>20</a:t>
            </a:fld>
            <a:endParaRPr lang="en-US"/>
          </a:p>
        </p:txBody>
      </p:sp>
    </p:spTree>
    <p:extLst>
      <p:ext uri="{BB962C8B-B14F-4D97-AF65-F5344CB8AC3E}">
        <p14:creationId xmlns:p14="http://schemas.microsoft.com/office/powerpoint/2010/main" val="383250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21</a:t>
            </a:fld>
            <a:endParaRPr lang="en-US"/>
          </a:p>
        </p:txBody>
      </p:sp>
    </p:spTree>
    <p:extLst>
      <p:ext uri="{BB962C8B-B14F-4D97-AF65-F5344CB8AC3E}">
        <p14:creationId xmlns:p14="http://schemas.microsoft.com/office/powerpoint/2010/main" val="154757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84275"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94707" indent="-266253">
              <a:spcBef>
                <a:spcPct val="30000"/>
              </a:spcBef>
              <a:defRPr sz="1200">
                <a:solidFill>
                  <a:schemeClr val="tx1"/>
                </a:solidFill>
                <a:latin typeface="Calibri" panose="020F0502020204030204" pitchFamily="34" charset="0"/>
              </a:defRPr>
            </a:lvl2pPr>
            <a:lvl3pPr marL="1069604" indent="-212697">
              <a:spcBef>
                <a:spcPct val="30000"/>
              </a:spcBef>
              <a:defRPr sz="1200">
                <a:solidFill>
                  <a:schemeClr val="tx1"/>
                </a:solidFill>
                <a:latin typeface="Calibri" panose="020F0502020204030204" pitchFamily="34" charset="0"/>
              </a:defRPr>
            </a:lvl3pPr>
            <a:lvl4pPr marL="1498058" indent="-212697">
              <a:spcBef>
                <a:spcPct val="30000"/>
              </a:spcBef>
              <a:defRPr sz="1200">
                <a:solidFill>
                  <a:schemeClr val="tx1"/>
                </a:solidFill>
                <a:latin typeface="Calibri" panose="020F0502020204030204" pitchFamily="34" charset="0"/>
              </a:defRPr>
            </a:lvl4pPr>
            <a:lvl5pPr marL="1926511" indent="-212697">
              <a:spcBef>
                <a:spcPct val="30000"/>
              </a:spcBef>
              <a:defRPr sz="1200">
                <a:solidFill>
                  <a:schemeClr val="tx1"/>
                </a:solidFill>
                <a:latin typeface="Calibri" panose="020F0502020204030204" pitchFamily="34" charset="0"/>
              </a:defRPr>
            </a:lvl5pPr>
            <a:lvl6pPr marL="2367206" indent="-212697" eaLnBrk="0" fontAlgn="base" hangingPunct="0">
              <a:spcBef>
                <a:spcPct val="30000"/>
              </a:spcBef>
              <a:spcAft>
                <a:spcPct val="0"/>
              </a:spcAft>
              <a:defRPr sz="1200">
                <a:solidFill>
                  <a:schemeClr val="tx1"/>
                </a:solidFill>
                <a:latin typeface="Calibri" panose="020F0502020204030204" pitchFamily="34" charset="0"/>
              </a:defRPr>
            </a:lvl6pPr>
            <a:lvl7pPr marL="2807901" indent="-212697" eaLnBrk="0" fontAlgn="base" hangingPunct="0">
              <a:spcBef>
                <a:spcPct val="30000"/>
              </a:spcBef>
              <a:spcAft>
                <a:spcPct val="0"/>
              </a:spcAft>
              <a:defRPr sz="1200">
                <a:solidFill>
                  <a:schemeClr val="tx1"/>
                </a:solidFill>
                <a:latin typeface="Calibri" panose="020F0502020204030204" pitchFamily="34" charset="0"/>
              </a:defRPr>
            </a:lvl7pPr>
            <a:lvl8pPr marL="3248597" indent="-212697" eaLnBrk="0" fontAlgn="base" hangingPunct="0">
              <a:spcBef>
                <a:spcPct val="30000"/>
              </a:spcBef>
              <a:spcAft>
                <a:spcPct val="0"/>
              </a:spcAft>
              <a:defRPr sz="1200">
                <a:solidFill>
                  <a:schemeClr val="tx1"/>
                </a:solidFill>
                <a:latin typeface="Calibri" panose="020F0502020204030204" pitchFamily="34" charset="0"/>
              </a:defRPr>
            </a:lvl8pPr>
            <a:lvl9pPr marL="3689292" indent="-2126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564633-C6F7-44B1-A0E5-3EE67C0D8F5B}" type="slidenum">
              <a:rPr lang="en-US" altLang="en-US" smtClean="0">
                <a:solidFill>
                  <a:prstClr val="black"/>
                </a:solidFill>
                <a:latin typeface="Arial" panose="020B0604020202020204" pitchFamily="34" charset="0"/>
              </a:rPr>
              <a:pPr>
                <a:spcBef>
                  <a:spcPct val="0"/>
                </a:spcBef>
              </a:pPr>
              <a:t>22</a:t>
            </a:fld>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73194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D175A1-8148-4DA3-86B3-DD5FE0BA1C0C}" type="slidenum">
              <a:rPr lang="en-US" smtClean="0"/>
              <a:pPr>
                <a:defRPr/>
              </a:pPr>
              <a:t>23</a:t>
            </a:fld>
            <a:endParaRPr lang="en-US" dirty="0"/>
          </a:p>
        </p:txBody>
      </p:sp>
    </p:spTree>
    <p:extLst>
      <p:ext uri="{BB962C8B-B14F-4D97-AF65-F5344CB8AC3E}">
        <p14:creationId xmlns:p14="http://schemas.microsoft.com/office/powerpoint/2010/main" val="1257104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131948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pPr marL="165261" indent="-165261">
              <a:buFont typeface="Arial"/>
              <a:buChar char="•"/>
            </a:pPr>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25</a:t>
            </a:fld>
            <a:endParaRPr lang="en-US" dirty="0"/>
          </a:p>
        </p:txBody>
      </p:sp>
    </p:spTree>
    <p:extLst>
      <p:ext uri="{BB962C8B-B14F-4D97-AF65-F5344CB8AC3E}">
        <p14:creationId xmlns:p14="http://schemas.microsoft.com/office/powerpoint/2010/main" val="323529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149344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4</a:t>
            </a:fld>
            <a:endParaRPr lang="en-US" dirty="0"/>
          </a:p>
        </p:txBody>
      </p:sp>
    </p:spTree>
    <p:extLst>
      <p:ext uri="{BB962C8B-B14F-4D97-AF65-F5344CB8AC3E}">
        <p14:creationId xmlns:p14="http://schemas.microsoft.com/office/powerpoint/2010/main" val="427381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5</a:t>
            </a:fld>
            <a:endParaRPr lang="en-US" dirty="0"/>
          </a:p>
        </p:txBody>
      </p:sp>
    </p:spTree>
    <p:extLst>
      <p:ext uri="{BB962C8B-B14F-4D97-AF65-F5344CB8AC3E}">
        <p14:creationId xmlns:p14="http://schemas.microsoft.com/office/powerpoint/2010/main" val="296835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2CD8-1596-FE43-BA04-40D5FA9E3A5C}" type="slidenum">
              <a:rPr lang="en-US" smtClean="0"/>
              <a:t>6</a:t>
            </a:fld>
            <a:endParaRPr lang="en-US" dirty="0"/>
          </a:p>
        </p:txBody>
      </p:sp>
    </p:spTree>
    <p:extLst>
      <p:ext uri="{BB962C8B-B14F-4D97-AF65-F5344CB8AC3E}">
        <p14:creationId xmlns:p14="http://schemas.microsoft.com/office/powerpoint/2010/main" val="223636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D175A1-8148-4DA3-86B3-DD5FE0BA1C0C}" type="slidenum">
              <a:rPr lang="en-US" smtClean="0"/>
              <a:pPr>
                <a:defRPr/>
              </a:pPr>
              <a:t>7</a:t>
            </a:fld>
            <a:endParaRPr lang="en-US" dirty="0"/>
          </a:p>
        </p:txBody>
      </p:sp>
    </p:spTree>
    <p:extLst>
      <p:ext uri="{BB962C8B-B14F-4D97-AF65-F5344CB8AC3E}">
        <p14:creationId xmlns:p14="http://schemas.microsoft.com/office/powerpoint/2010/main" val="25244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CB85E9B-7BF7-4337-A7DF-A74398725D2E}" type="slidenum">
              <a:rPr lang="en-US" smtClean="0"/>
              <a:pPr/>
              <a:t>8</a:t>
            </a:fld>
            <a:endParaRPr lang="en-US" dirty="0" smtClean="0"/>
          </a:p>
        </p:txBody>
      </p:sp>
      <p:sp>
        <p:nvSpPr>
          <p:cNvPr id="1945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9460" name="Rectangle 3"/>
          <p:cNvSpPr>
            <a:spLocks noGrp="1" noChangeArrowheads="1"/>
          </p:cNvSpPr>
          <p:nvPr>
            <p:ph type="body" idx="1"/>
          </p:nvPr>
        </p:nvSpPr>
        <p:spPr>
          <a:xfrm>
            <a:off x="346597" y="4416098"/>
            <a:ext cx="6317208"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328465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CB85E9B-7BF7-4337-A7DF-A74398725D2E}" type="slidenum">
              <a:rPr lang="en-US" smtClean="0"/>
              <a:pPr/>
              <a:t>9</a:t>
            </a:fld>
            <a:endParaRPr lang="en-US" dirty="0" smtClean="0"/>
          </a:p>
        </p:txBody>
      </p:sp>
      <p:sp>
        <p:nvSpPr>
          <p:cNvPr id="19459"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9460" name="Rectangle 3"/>
          <p:cNvSpPr>
            <a:spLocks noGrp="1" noChangeArrowheads="1"/>
          </p:cNvSpPr>
          <p:nvPr>
            <p:ph type="body" idx="1"/>
          </p:nvPr>
        </p:nvSpPr>
        <p:spPr>
          <a:xfrm>
            <a:off x="346597" y="4416098"/>
            <a:ext cx="6317208" cy="4648200"/>
          </a:xfrm>
          <a:noFill/>
          <a:ln/>
        </p:spPr>
        <p:txBody>
          <a:bodyPr lIns="92624" tIns="46312" rIns="92624" bIns="46312"/>
          <a:lstStyle/>
          <a:p>
            <a:pPr eaLnBrk="1" hangingPunct="1">
              <a:spcBef>
                <a:spcPts val="0"/>
              </a:spcBef>
            </a:pPr>
            <a:endParaRPr lang="en-US" dirty="0"/>
          </a:p>
        </p:txBody>
      </p:sp>
    </p:spTree>
    <p:extLst>
      <p:ext uri="{BB962C8B-B14F-4D97-AF65-F5344CB8AC3E}">
        <p14:creationId xmlns:p14="http://schemas.microsoft.com/office/powerpoint/2010/main" val="480699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8" name="Picture 7" descr="EMPOWER_RetirementTM_process_logo_whitespace.jpg"/>
          <p:cNvPicPr>
            <a:picLocks noChangeAspect="1"/>
          </p:cNvPicPr>
          <p:nvPr userDrawn="1"/>
        </p:nvPicPr>
        <p:blipFill>
          <a:blip r:embed="rId2" cstate="print"/>
          <a:stretch>
            <a:fillRect/>
          </a:stretch>
        </p:blipFill>
        <p:spPr>
          <a:xfrm>
            <a:off x="7128985" y="534688"/>
            <a:ext cx="1798198" cy="1096149"/>
          </a:xfrm>
          <a:prstGeom prst="rect">
            <a:avLst/>
          </a:prstGeom>
        </p:spPr>
      </p:pic>
      <p:sp>
        <p:nvSpPr>
          <p:cNvPr id="39938" name="Rectangle 2"/>
          <p:cNvSpPr>
            <a:spLocks noGrp="1" noChangeArrowheads="1"/>
          </p:cNvSpPr>
          <p:nvPr>
            <p:ph type="ctrTitle"/>
          </p:nvPr>
        </p:nvSpPr>
        <p:spPr>
          <a:xfrm>
            <a:off x="489193" y="2552840"/>
            <a:ext cx="7327439" cy="693364"/>
          </a:xfrm>
        </p:spPr>
        <p:txBody>
          <a:bodyPr lIns="0" rIns="82030" anchor="b"/>
          <a:lstStyle>
            <a:lvl1pPr>
              <a:defRPr sz="5400" b="0" smtClean="0"/>
            </a:lvl1pPr>
          </a:lstStyle>
          <a:p>
            <a:pPr lvl="0"/>
            <a:r>
              <a:rPr lang="en-US" noProof="0" smtClean="0"/>
              <a:t>Click to edit Master title style</a:t>
            </a:r>
            <a:endParaRPr lang="en-US" noProof="0" dirty="0" smtClean="0"/>
          </a:p>
        </p:txBody>
      </p:sp>
      <p:sp>
        <p:nvSpPr>
          <p:cNvPr id="39939" name="Rectangle 3"/>
          <p:cNvSpPr>
            <a:spLocks noGrp="1" noChangeArrowheads="1"/>
          </p:cNvSpPr>
          <p:nvPr>
            <p:ph type="subTitle" idx="1"/>
          </p:nvPr>
        </p:nvSpPr>
        <p:spPr>
          <a:xfrm>
            <a:off x="489193" y="591012"/>
            <a:ext cx="5924982" cy="439271"/>
          </a:xfrm>
        </p:spPr>
        <p:txBody>
          <a:bodyPr lIns="0" rIns="82030"/>
          <a:lstStyle>
            <a:lvl1pPr marL="0" indent="0" algn="l">
              <a:lnSpc>
                <a:spcPct val="100000"/>
              </a:lnSpc>
              <a:spcBef>
                <a:spcPts val="0"/>
              </a:spcBef>
              <a:buFontTx/>
              <a:buNone/>
              <a:defRPr sz="1400" b="0" smtClean="0">
                <a:solidFill>
                  <a:srgbClr val="55565A"/>
                </a:solidFill>
                <a:latin typeface="Arial Narrow" panose="020B0606020202030204" pitchFamily="34" charset="0"/>
                <a:cs typeface="Arial" panose="020B0604020202020204" pitchFamily="34" charset="0"/>
              </a:defRPr>
            </a:lvl1pPr>
          </a:lstStyle>
          <a:p>
            <a:pPr lvl="0"/>
            <a:r>
              <a:rPr lang="en-US" noProof="0" smtClean="0"/>
              <a:t>Click to edit Master subtitle style</a:t>
            </a:r>
            <a:endParaRPr lang="en-US" noProof="0" dirty="0" smtClean="0"/>
          </a:p>
        </p:txBody>
      </p:sp>
      <p:sp>
        <p:nvSpPr>
          <p:cNvPr id="24" name="Text Placeholder 4"/>
          <p:cNvSpPr>
            <a:spLocks noGrp="1"/>
          </p:cNvSpPr>
          <p:nvPr>
            <p:ph type="body" sz="quarter" idx="10" hasCustomPrompt="1"/>
          </p:nvPr>
        </p:nvSpPr>
        <p:spPr>
          <a:xfrm>
            <a:off x="489193" y="4274136"/>
            <a:ext cx="5988914" cy="1037538"/>
          </a:xfrm>
        </p:spPr>
        <p:txBody>
          <a:bodyPr anchor="t" anchorCtr="0"/>
          <a:lstStyle>
            <a:lvl1pPr marL="0" indent="0">
              <a:lnSpc>
                <a:spcPct val="100000"/>
              </a:lnSpc>
              <a:spcBef>
                <a:spcPts val="0"/>
              </a:spcBef>
              <a:spcAft>
                <a:spcPts val="0"/>
              </a:spcAft>
              <a:buNone/>
              <a:defRPr sz="2000">
                <a:solidFill>
                  <a:srgbClr val="55565A"/>
                </a:solidFill>
              </a:defRPr>
            </a:lvl1pPr>
          </a:lstStyle>
          <a:p>
            <a:pPr lvl="0"/>
            <a:r>
              <a:rPr lang="en-US" dirty="0" smtClean="0"/>
              <a:t>Click to add presenter name</a:t>
            </a:r>
          </a:p>
        </p:txBody>
      </p:sp>
      <p:sp>
        <p:nvSpPr>
          <p:cNvPr id="10" name="Rectangle 9"/>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header, 1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498765" y="826215"/>
            <a:ext cx="8154784"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98765" y="2011680"/>
            <a:ext cx="8154784" cy="3650933"/>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329815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 header, 2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455664" y="826215"/>
            <a:ext cx="8184303"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23703" y="2005013"/>
            <a:ext cx="3832802"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691066" y="2005013"/>
            <a:ext cx="3854418"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415415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ine header, 2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490389" y="826215"/>
            <a:ext cx="8138222"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40327" y="2005013"/>
            <a:ext cx="3816177" cy="3657600"/>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691066" y="2005013"/>
            <a:ext cx="3849413" cy="3657600"/>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89842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line header, 1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515388" y="826215"/>
            <a:ext cx="8146474"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15388" y="2459507"/>
            <a:ext cx="8146474" cy="3203106"/>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326583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line header, 1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515389" y="826215"/>
            <a:ext cx="818803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15389" y="2459507"/>
            <a:ext cx="8188036" cy="3203106"/>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30029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line header, 2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490451" y="826215"/>
            <a:ext cx="817141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40357" y="2463638"/>
            <a:ext cx="3816147" cy="3196601"/>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691066" y="2463638"/>
            <a:ext cx="3865141" cy="3196601"/>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253840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ine header, 2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498764" y="826215"/>
            <a:ext cx="814647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544337" y="2451990"/>
            <a:ext cx="3812167" cy="3214073"/>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691066" y="2451990"/>
            <a:ext cx="3857367" cy="3214073"/>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92137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a:lvl1pPr>
          </a:lstStyle>
          <a:p>
            <a:pPr lvl="0"/>
            <a:r>
              <a:rPr lang="en-US" smtClean="0"/>
              <a:t>Click to edit Master title style</a:t>
            </a:r>
            <a:endParaRPr lang="en-US"/>
          </a:p>
        </p:txBody>
      </p:sp>
      <p:sp>
        <p:nvSpPr>
          <p:cNvPr id="5"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48299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osure page">
    <p:spTree>
      <p:nvGrpSpPr>
        <p:cNvPr id="1" name=""/>
        <p:cNvGrpSpPr/>
        <p:nvPr/>
      </p:nvGrpSpPr>
      <p:grpSpPr>
        <a:xfrm>
          <a:off x="0" y="0"/>
          <a:ext cx="0" cy="0"/>
          <a:chOff x="0" y="0"/>
          <a:chExt cx="0" cy="0"/>
        </a:xfrm>
      </p:grpSpPr>
      <p:sp>
        <p:nvSpPr>
          <p:cNvPr id="2" name="Title 1"/>
          <p:cNvSpPr>
            <a:spLocks noGrp="1"/>
          </p:cNvSpPr>
          <p:nvPr>
            <p:ph type="title"/>
          </p:nvPr>
        </p:nvSpPr>
        <p:spPr>
          <a:xfrm>
            <a:off x="482138" y="826215"/>
            <a:ext cx="820466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82138" y="1578360"/>
            <a:ext cx="8204661" cy="4076056"/>
          </a:xfrm>
        </p:spPr>
        <p:txBody>
          <a:bodyPr anchor="b" anchorCtr="0"/>
          <a:lstStyle>
            <a:lvl1pPr marL="0" indent="0">
              <a:buClr>
                <a:srgbClr val="55565A"/>
              </a:buClr>
              <a:buNone/>
              <a:defRPr sz="1000"/>
            </a:lvl1pPr>
            <a:lvl2pPr>
              <a:buClr>
                <a:srgbClr val="55565A"/>
              </a:buClr>
              <a:defRPr sz="1000"/>
            </a:lvl2pPr>
            <a:lvl3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0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420192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4" name="Picture 3" descr="EMPOWER_RetirementTM_spot_logo_whitespace.jpg"/>
          <p:cNvPicPr>
            <a:picLocks noChangeAspect="1"/>
          </p:cNvPicPr>
          <p:nvPr userDrawn="1"/>
        </p:nvPicPr>
        <p:blipFill>
          <a:blip r:embed="rId2" cstate="print"/>
          <a:stretch>
            <a:fillRect/>
          </a:stretch>
        </p:blipFill>
        <p:spPr>
          <a:xfrm>
            <a:off x="1765693" y="1646552"/>
            <a:ext cx="5612615" cy="3564897"/>
          </a:xfrm>
          <a:prstGeom prst="rect">
            <a:avLst/>
          </a:prstGeom>
        </p:spPr>
      </p:pic>
    </p:spTree>
    <p:extLst>
      <p:ext uri="{BB962C8B-B14F-4D97-AF65-F5344CB8AC3E}">
        <p14:creationId xmlns:p14="http://schemas.microsoft.com/office/powerpoint/2010/main" val="3299379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CF47-4F02-4FF6-A434-28E1081D4FAB}" type="datetimeFigureOut">
              <a:rPr lang="en-US" smtClean="0"/>
              <a:pPr/>
              <a:t>09/23/2015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D81F7-B4D0-4522-A9B1-24D4EF680FE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4940" y="1323699"/>
            <a:ext cx="6547607" cy="2090621"/>
          </a:xfrm>
        </p:spPr>
        <p:txBody>
          <a:bodyPr anchor="b"/>
          <a:lstStyle>
            <a:lvl1pPr algn="ctr">
              <a:defRPr sz="6000">
                <a:latin typeface="Gill Sans MT" panose="020B05020201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74940" y="3475968"/>
            <a:ext cx="6547607" cy="935378"/>
          </a:xfrm>
        </p:spPr>
        <p:txBody>
          <a:bodyPr>
            <a:normAutofit/>
          </a:bodyPr>
          <a:lstStyle>
            <a:lvl1pPr marL="0" indent="0" algn="ctr">
              <a:buNone/>
              <a:defRPr sz="32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
        <p:nvSpPr>
          <p:cNvPr id="9"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3" name="Text Placeholder 12"/>
          <p:cNvSpPr>
            <a:spLocks noGrp="1"/>
          </p:cNvSpPr>
          <p:nvPr>
            <p:ph type="body" sz="quarter" idx="13" hasCustomPrompt="1"/>
          </p:nvPr>
        </p:nvSpPr>
        <p:spPr>
          <a:xfrm>
            <a:off x="1874940" y="4938532"/>
            <a:ext cx="6547607" cy="511175"/>
          </a:xfrm>
        </p:spPr>
        <p:txBody>
          <a:bodyPr anchor="ctr">
            <a:normAutofit/>
          </a:bodyPr>
          <a:lstStyle>
            <a:lvl1pPr marL="0" indent="0" algn="ctr">
              <a:buFontTx/>
              <a:buNone/>
              <a:defRPr sz="2000">
                <a:solidFill>
                  <a:srgbClr val="2E6D7E"/>
                </a:solidFill>
                <a:latin typeface="Arial" panose="020B0604020202020204" pitchFamily="34" charset="0"/>
                <a:cs typeface="Arial" panose="020B0604020202020204" pitchFamily="34" charset="0"/>
              </a:defRPr>
            </a:lvl1pPr>
          </a:lstStyle>
          <a:p>
            <a:pPr lvl="0"/>
            <a:r>
              <a:rPr lang="en-US" dirty="0" smtClean="0"/>
              <a:t>Click to add date</a:t>
            </a:r>
            <a:endParaRPr lang="en-US" dirty="0"/>
          </a:p>
        </p:txBody>
      </p:sp>
    </p:spTree>
    <p:extLst>
      <p:ext uri="{BB962C8B-B14F-4D97-AF65-F5344CB8AC3E}">
        <p14:creationId xmlns:p14="http://schemas.microsoft.com/office/powerpoint/2010/main" val="3635685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145" y="604008"/>
            <a:ext cx="6952376" cy="929224"/>
          </a:xfrm>
        </p:spPr>
        <p:txBody>
          <a:bodyPr/>
          <a:lstStyle>
            <a:lvl1pPr algn="ctr">
              <a:defRPr>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42145" y="1702966"/>
            <a:ext cx="6952376" cy="435388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3"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7149487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6064" y="1055398"/>
            <a:ext cx="6673399" cy="2852737"/>
          </a:xfrm>
        </p:spPr>
        <p:txBody>
          <a:bodyPr anchor="b"/>
          <a:lstStyle>
            <a:lvl1pPr algn="ctr">
              <a:defRPr sz="6000">
                <a:latin typeface="Gill Sans MT" panose="020B05020201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856064" y="3949323"/>
            <a:ext cx="6673399" cy="991794"/>
          </a:xfrm>
        </p:spPr>
        <p:txBody>
          <a:bodyPr/>
          <a:lstStyle>
            <a:lvl1pPr marL="0" indent="0" algn="ctr">
              <a:buNone/>
              <a:defRPr sz="2400">
                <a:solidFill>
                  <a:schemeClr val="tx1">
                    <a:lumMod val="65000"/>
                    <a:lumOff val="35000"/>
                  </a:schemeClr>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1"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9098830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4728" y="595618"/>
            <a:ext cx="6860622" cy="1011180"/>
          </a:xfrm>
        </p:spPr>
        <p:txBody>
          <a:bodyPr/>
          <a:lstStyle>
            <a:lvl1pPr algn="ctr">
              <a:defRPr>
                <a:latin typeface="Gill Sans MT" panose="020B05020201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1654729" y="1691401"/>
            <a:ext cx="3114413"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45979" y="1691401"/>
            <a:ext cx="3469371"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2"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9742447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3937" y="645953"/>
            <a:ext cx="6792604" cy="952457"/>
          </a:xfrm>
        </p:spPr>
        <p:txBody>
          <a:bodyPr/>
          <a:lstStyle>
            <a:lvl1pPr algn="ctr">
              <a:defRPr>
                <a:latin typeface="Gill Sans MT" panose="020B05020201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723937" y="1666118"/>
            <a:ext cx="3303167" cy="671773"/>
          </a:xfrm>
        </p:spPr>
        <p:txBody>
          <a:bodyPr anchor="b">
            <a:noAutofit/>
          </a:bodyPr>
          <a:lstStyle>
            <a:lvl1pPr marL="0" indent="0" algn="l">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23937" y="2337890"/>
            <a:ext cx="3303167" cy="3734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71812" y="1666118"/>
            <a:ext cx="3344728" cy="671773"/>
          </a:xfrm>
        </p:spPr>
        <p:txBody>
          <a:bodyPr anchor="b">
            <a:noAutofit/>
          </a:bodyPr>
          <a:lstStyle>
            <a:lvl1pPr marL="0" indent="0" algn="l">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1812" y="2337890"/>
            <a:ext cx="3344729" cy="3734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4"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40259544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6120" y="616795"/>
            <a:ext cx="6986971" cy="895440"/>
          </a:xfrm>
        </p:spPr>
        <p:txBody>
          <a:bodyPr/>
          <a:lstStyle>
            <a:lvl1pPr algn="ctr">
              <a:defRPr>
                <a:latin typeface="Gill Sans MT" panose="020B0502020104020203" pitchFamily="34" charset="0"/>
              </a:defRPr>
            </a:lvl1pPr>
          </a:lstStyle>
          <a:p>
            <a:r>
              <a:rPr lang="en-US" smtClean="0"/>
              <a:t>Click to edit Master title style</a:t>
            </a:r>
            <a:endParaRPr lang="en-US"/>
          </a:p>
        </p:txBody>
      </p:sp>
      <p:sp>
        <p:nvSpPr>
          <p:cNvPr id="9"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0"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6926764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9"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16050343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11" y="693810"/>
            <a:ext cx="2949178" cy="1724623"/>
          </a:xfrm>
        </p:spPr>
        <p:txBody>
          <a:bodyPr anchor="b"/>
          <a:lstStyle>
            <a:lvl1pPr algn="l">
              <a:defRPr sz="3200" b="1">
                <a:latin typeface="Gill Sans MT" panose="020B05020201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29432" y="693811"/>
            <a:ext cx="3787109" cy="525257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65011" y="2516697"/>
            <a:ext cx="2949178" cy="342968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2"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1462921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473825" y="2551176"/>
            <a:ext cx="7304723" cy="6949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82030" bIns="45619" numCol="1" anchor="b" anchorCtr="0" compatLnSpc="1">
            <a:prstTxWarp prst="textNoShape">
              <a:avLst/>
            </a:prstTxWarp>
          </a:bodyPr>
          <a:lstStyle>
            <a:lvl1pPr>
              <a:defRPr lang="en-US" sz="5400" noProof="0" dirty="0" smtClean="0"/>
            </a:lvl1pPr>
          </a:lstStyle>
          <a:p>
            <a:pPr lvl="0"/>
            <a:r>
              <a:rPr lang="en-US" noProof="0" smtClean="0"/>
              <a:t>Click to edit Master title style</a:t>
            </a:r>
            <a:endParaRPr lang="en-US" noProof="0" dirty="0" smtClean="0"/>
          </a:p>
        </p:txBody>
      </p:sp>
      <p:sp>
        <p:nvSpPr>
          <p:cNvPr id="8" name="Rectangle 7"/>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5" name="Picture 4" descr="EMPOWER_RetirementTM_process_logo_whitespace.jpg"/>
          <p:cNvPicPr>
            <a:picLocks noChangeAspect="1"/>
          </p:cNvPicPr>
          <p:nvPr userDrawn="1"/>
        </p:nvPicPr>
        <p:blipFill>
          <a:blip r:embed="rId2" cstate="print"/>
          <a:stretch>
            <a:fillRect/>
          </a:stretch>
        </p:blipFill>
        <p:spPr>
          <a:xfrm>
            <a:off x="7128985" y="534688"/>
            <a:ext cx="1798198" cy="1096149"/>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9771" y="732332"/>
            <a:ext cx="2949178" cy="1600200"/>
          </a:xfrm>
        </p:spPr>
        <p:txBody>
          <a:bodyPr anchor="b"/>
          <a:lstStyle>
            <a:lvl1pPr>
              <a:defRPr sz="3200" b="1">
                <a:latin typeface="Gill Sans MT" panose="020B0502020104020203"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4920144" y="744145"/>
            <a:ext cx="3596398" cy="50769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49770" y="2332533"/>
            <a:ext cx="2949178" cy="3488591"/>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1314974" y="6389907"/>
            <a:ext cx="698384" cy="365125"/>
          </a:xfrm>
        </p:spPr>
        <p:txBody>
          <a:bodyPr/>
          <a:lstStyle>
            <a:lvl1pPr>
              <a:defRPr>
                <a:solidFill>
                  <a:schemeClr val="tx1">
                    <a:lumMod val="65000"/>
                    <a:lumOff val="35000"/>
                  </a:schemeClr>
                </a:solidFill>
              </a:defRPr>
            </a:lvl1pPr>
          </a:lstStyle>
          <a:p>
            <a:fld id="{AFCB50E4-6984-40D2-B620-C7CDB4A39CA2}" type="datetimeFigureOut">
              <a:rPr lang="en-US" smtClean="0"/>
              <a:pPr/>
              <a:t>09/23/2015</a:t>
            </a:fld>
            <a:endParaRPr lang="en-US"/>
          </a:p>
        </p:txBody>
      </p:sp>
      <p:sp>
        <p:nvSpPr>
          <p:cNvPr id="11" name="Slide Number Placeholder 5"/>
          <p:cNvSpPr>
            <a:spLocks noGrp="1"/>
          </p:cNvSpPr>
          <p:nvPr>
            <p:ph type="sldNum" sz="quarter" idx="12"/>
          </p:nvPr>
        </p:nvSpPr>
        <p:spPr>
          <a:xfrm>
            <a:off x="7406386" y="6412568"/>
            <a:ext cx="698384" cy="365125"/>
          </a:xfrm>
        </p:spPr>
        <p:txBody>
          <a:bodyPr/>
          <a:lstStyle>
            <a:lvl1pPr algn="ctr">
              <a:defRPr>
                <a:solidFill>
                  <a:schemeClr val="tx1">
                    <a:lumMod val="65000"/>
                    <a:lumOff val="35000"/>
                  </a:schemeClr>
                </a:solidFill>
              </a:defRPr>
            </a:lvl1pPr>
          </a:lstStyle>
          <a:p>
            <a:fld id="{AE7DD78B-D4F0-4951-B151-0516C41BED69}" type="slidenum">
              <a:rPr lang="en-US" smtClean="0"/>
              <a:pPr/>
              <a:t>‹#›</a:t>
            </a:fld>
            <a:endParaRPr lang="en-US"/>
          </a:p>
        </p:txBody>
      </p:sp>
      <p:sp>
        <p:nvSpPr>
          <p:cNvPr id="12" name="Footer Placeholder 4"/>
          <p:cNvSpPr>
            <a:spLocks noGrp="1"/>
          </p:cNvSpPr>
          <p:nvPr>
            <p:ph type="ftr" sz="quarter" idx="11"/>
          </p:nvPr>
        </p:nvSpPr>
        <p:spPr>
          <a:xfrm>
            <a:off x="3322040" y="6412568"/>
            <a:ext cx="3517085" cy="365125"/>
          </a:xfrm>
        </p:spPr>
        <p:txBody>
          <a:bodyPr/>
          <a:lstStyle>
            <a:lvl1pPr algn="ct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11187603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line header, 2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473824" y="826215"/>
            <a:ext cx="824828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73825" y="1578360"/>
            <a:ext cx="3998422" cy="4084253"/>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763193" y="1578360"/>
            <a:ext cx="3882043" cy="4084253"/>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821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578360"/>
            <a:ext cx="8229599" cy="4076056"/>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3168216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sclosure page">
    <p:spTree>
      <p:nvGrpSpPr>
        <p:cNvPr id="1" name=""/>
        <p:cNvGrpSpPr/>
        <p:nvPr/>
      </p:nvGrpSpPr>
      <p:grpSpPr>
        <a:xfrm>
          <a:off x="0" y="0"/>
          <a:ext cx="0" cy="0"/>
          <a:chOff x="0" y="0"/>
          <a:chExt cx="0" cy="0"/>
        </a:xfrm>
      </p:grpSpPr>
      <p:sp>
        <p:nvSpPr>
          <p:cNvPr id="2" name="Title 1"/>
          <p:cNvSpPr>
            <a:spLocks noGrp="1"/>
          </p:cNvSpPr>
          <p:nvPr>
            <p:ph type="title"/>
          </p:nvPr>
        </p:nvSpPr>
        <p:spPr>
          <a:xfrm>
            <a:off x="482138" y="826215"/>
            <a:ext cx="820466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82138" y="1578360"/>
            <a:ext cx="8204661" cy="4076056"/>
          </a:xfrm>
        </p:spPr>
        <p:txBody>
          <a:bodyPr anchor="b" anchorCtr="0"/>
          <a:lstStyle>
            <a:lvl1pPr marL="0" indent="0">
              <a:buClr>
                <a:srgbClr val="55565A"/>
              </a:buClr>
              <a:buNone/>
              <a:defRPr sz="1000"/>
            </a:lvl1pPr>
            <a:lvl2pPr>
              <a:buClr>
                <a:srgbClr val="55565A"/>
              </a:buClr>
              <a:defRPr sz="1000"/>
            </a:lvl2pPr>
            <a:lvl3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0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42019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578360"/>
            <a:ext cx="8229599" cy="4076056"/>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316821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header, 1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465514" y="826215"/>
            <a:ext cx="8229600"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65513" y="1581912"/>
            <a:ext cx="8229600" cy="4080701"/>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6539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line header, 2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473824" y="826215"/>
            <a:ext cx="824828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73825" y="1578360"/>
            <a:ext cx="3998422" cy="4084253"/>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763193" y="1578360"/>
            <a:ext cx="3882043" cy="4084253"/>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82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er, 2 column, bullets bold">
    <p:spTree>
      <p:nvGrpSpPr>
        <p:cNvPr id="1" name=""/>
        <p:cNvGrpSpPr/>
        <p:nvPr/>
      </p:nvGrpSpPr>
      <p:grpSpPr>
        <a:xfrm>
          <a:off x="0" y="0"/>
          <a:ext cx="0" cy="0"/>
          <a:chOff x="0" y="0"/>
          <a:chExt cx="0" cy="0"/>
        </a:xfrm>
      </p:grpSpPr>
      <p:sp>
        <p:nvSpPr>
          <p:cNvPr id="2" name="Title 1"/>
          <p:cNvSpPr>
            <a:spLocks noGrp="1"/>
          </p:cNvSpPr>
          <p:nvPr>
            <p:ph type="title"/>
          </p:nvPr>
        </p:nvSpPr>
        <p:spPr>
          <a:xfrm>
            <a:off x="455462" y="826215"/>
            <a:ext cx="817213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55462" y="1581912"/>
            <a:ext cx="3933658" cy="4058584"/>
          </a:xfrm>
        </p:spPr>
        <p:txBody>
          <a:bodyPr/>
          <a:lstStyle>
            <a:lvl1pPr marL="0" indent="0">
              <a:buClr>
                <a:srgbClr val="55565A"/>
              </a:buClr>
              <a:buNone/>
              <a:defRPr b="1">
                <a:solidFill>
                  <a:srgbClr val="55565A"/>
                </a:solidFill>
              </a:defRPr>
            </a:lvl1pPr>
            <a:lvl2pPr>
              <a:buClr>
                <a:srgbClr val="55565A"/>
              </a:buClr>
              <a:defRPr>
                <a:solidFill>
                  <a:srgbClr val="55565A"/>
                </a:solidFill>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4721629" y="1581912"/>
            <a:ext cx="3873731" cy="4058584"/>
          </a:xfrm>
        </p:spPr>
        <p:txBody>
          <a:bodyPr/>
          <a:lstStyle>
            <a:lvl1pPr marL="0" indent="0">
              <a:buClr>
                <a:srgbClr val="55565A"/>
              </a:buClr>
              <a:buNone/>
              <a:defRPr b="1">
                <a:solidFill>
                  <a:srgbClr val="55565A"/>
                </a:solidFill>
              </a:defRPr>
            </a:lvl1pPr>
            <a:lvl2pPr>
              <a:buClr>
                <a:srgbClr val="55565A"/>
              </a:buClr>
              <a:defRPr>
                <a:solidFill>
                  <a:srgbClr val="55565A"/>
                </a:solidFill>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414859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ine header, 1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490451" y="826215"/>
            <a:ext cx="8171411"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90451" y="2009994"/>
            <a:ext cx="8171411" cy="3652619"/>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1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1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0" hasCustomPrompt="1"/>
          </p:nvPr>
        </p:nvSpPr>
        <p:spPr>
          <a:xfrm>
            <a:off x="482138" y="5916561"/>
            <a:ext cx="7207135" cy="218232"/>
          </a:xfrm>
        </p:spPr>
        <p:txBody>
          <a:bodyPr anchor="b" anchorCtr="0"/>
          <a:lstStyle>
            <a:lvl1pPr marL="0" indent="0">
              <a:lnSpc>
                <a:spcPct val="100000"/>
              </a:lnSpc>
              <a:spcBef>
                <a:spcPts val="0"/>
              </a:spcBef>
              <a:spcAft>
                <a:spcPts val="359"/>
              </a:spcAft>
              <a:buNone/>
              <a:defRPr sz="11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67391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18"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7.png"/><Relationship Id="rId2" Type="http://schemas.openxmlformats.org/officeDocument/2006/relationships/slideLayout" Target="../slideLayouts/slideLayout33.xml"/><Relationship Id="rId16" Type="http://schemas.openxmlformats.org/officeDocument/2006/relationships/image" Target="../media/image6.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5.jpeg"/><Relationship Id="rId10" Type="http://schemas.openxmlformats.org/officeDocument/2006/relationships/slideLayout" Target="../slideLayouts/slideLayout41.xml"/><Relationship Id="rId19" Type="http://schemas.openxmlformats.org/officeDocument/2006/relationships/image" Target="../media/image9.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73825" y="826214"/>
            <a:ext cx="8212973" cy="6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73825" y="1570595"/>
            <a:ext cx="8163098" cy="270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238" tIns="45619" rIns="91238" bIns="456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ChangeArrowheads="1"/>
          </p:cNvSpPr>
          <p:nvPr/>
        </p:nvSpPr>
        <p:spPr bwMode="auto">
          <a:xfrm>
            <a:off x="114977" y="6443130"/>
            <a:ext cx="190500" cy="20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45619" rIns="41015" bIns="45619">
            <a:spAutoFit/>
          </a:bodyPr>
          <a:lstStyle/>
          <a:p>
            <a:pPr algn="r" defTabSz="914608">
              <a:lnSpc>
                <a:spcPct val="90000"/>
              </a:lnSpc>
            </a:pPr>
            <a:fld id="{83CC7474-DF72-47AC-A062-3527B7E588CB}" type="slidenum">
              <a:rPr lang="en-US" sz="800">
                <a:solidFill>
                  <a:srgbClr val="55565A"/>
                </a:solidFill>
                <a:latin typeface="Arial Narrow" panose="020B0606020202030204" pitchFamily="34" charset="0"/>
                <a:cs typeface="Arial" panose="020B0604020202020204" pitchFamily="34" charset="0"/>
              </a:rPr>
              <a:pPr algn="r" defTabSz="914608">
                <a:lnSpc>
                  <a:spcPct val="90000"/>
                </a:lnSpc>
              </a:pPr>
              <a:t>‹#›</a:t>
            </a:fld>
            <a:endParaRPr lang="en-US" sz="800" dirty="0">
              <a:solidFill>
                <a:srgbClr val="55565A"/>
              </a:solidFill>
              <a:latin typeface="Arial Narrow" panose="020B0606020202030204" pitchFamily="34" charset="0"/>
              <a:cs typeface="Arial" panose="020B0604020202020204" pitchFamily="34" charset="0"/>
            </a:endParaRPr>
          </a:p>
        </p:txBody>
      </p:sp>
      <p:sp>
        <p:nvSpPr>
          <p:cNvPr id="3" name="Rectangle 2"/>
          <p:cNvSpPr/>
          <p:nvPr/>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8" name="Picture 7" descr="EMPOWER_RetirementTM_process_logo_whitespace_1.25.jpg"/>
          <p:cNvPicPr>
            <a:picLocks noChangeAspect="1"/>
          </p:cNvPicPr>
          <p:nvPr/>
        </p:nvPicPr>
        <p:blipFill>
          <a:blip r:embed="rId22" cstate="print"/>
          <a:stretch>
            <a:fillRect/>
          </a:stretch>
        </p:blipFill>
        <p:spPr>
          <a:xfrm>
            <a:off x="7754065" y="5945643"/>
            <a:ext cx="1252728" cy="792480"/>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809" r:id="rId2"/>
    <p:sldLayoutId id="2147483796"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Lst>
  <p:timing>
    <p:tnLst>
      <p:par>
        <p:cTn id="1" dur="indefinite" restart="never" nodeType="tmRoot"/>
      </p:par>
    </p:tnLst>
  </p:timing>
  <p:txStyles>
    <p:titleStyle>
      <a:lvl1pPr algn="l" defTabSz="914608" rtl="0" eaLnBrk="1" fontAlgn="base" hangingPunct="1">
        <a:lnSpc>
          <a:spcPct val="90000"/>
        </a:lnSpc>
        <a:spcBef>
          <a:spcPct val="0"/>
        </a:spcBef>
        <a:spcAft>
          <a:spcPct val="0"/>
        </a:spcAft>
        <a:defRPr lang="en-US" sz="3200" b="0" i="0" u="none" smtClean="0">
          <a:solidFill>
            <a:srgbClr val="55565A"/>
          </a:solidFill>
          <a:latin typeface="Arial Narrow" panose="020B0606020202030204" pitchFamily="34" charset="0"/>
          <a:ea typeface="ＭＳ Ｐゴシック" charset="-128"/>
          <a:cs typeface="Arial" panose="020B0604020202020204" pitchFamily="34" charset="0"/>
        </a:defRPr>
      </a:lvl1pPr>
      <a:lvl2pPr algn="l" defTabSz="914608" rtl="0" eaLnBrk="1" fontAlgn="base" hangingPunct="1">
        <a:lnSpc>
          <a:spcPct val="90000"/>
        </a:lnSpc>
        <a:spcBef>
          <a:spcPct val="0"/>
        </a:spcBef>
        <a:spcAft>
          <a:spcPct val="0"/>
        </a:spcAft>
        <a:defRPr sz="1800">
          <a:solidFill>
            <a:srgbClr val="000000"/>
          </a:solidFill>
          <a:latin typeface="Gotham C1 Head" charset="0"/>
          <a:ea typeface="ＭＳ Ｐゴシック" charset="-128"/>
          <a:cs typeface="MS PGothic" charset="0"/>
        </a:defRPr>
      </a:lvl2pPr>
      <a:lvl3pPr algn="l" defTabSz="914608" rtl="0" eaLnBrk="1" fontAlgn="base" hangingPunct="1">
        <a:lnSpc>
          <a:spcPct val="90000"/>
        </a:lnSpc>
        <a:spcBef>
          <a:spcPct val="0"/>
        </a:spcBef>
        <a:spcAft>
          <a:spcPct val="0"/>
        </a:spcAft>
        <a:defRPr sz="1800">
          <a:solidFill>
            <a:srgbClr val="000000"/>
          </a:solidFill>
          <a:latin typeface="Gotham C1 Head" charset="0"/>
          <a:ea typeface="ＭＳ Ｐゴシック" charset="-128"/>
          <a:cs typeface="MS PGothic" charset="0"/>
        </a:defRPr>
      </a:lvl3pPr>
      <a:lvl4pPr algn="l" defTabSz="914608" rtl="0" eaLnBrk="1" fontAlgn="base" hangingPunct="1">
        <a:lnSpc>
          <a:spcPct val="90000"/>
        </a:lnSpc>
        <a:spcBef>
          <a:spcPct val="0"/>
        </a:spcBef>
        <a:spcAft>
          <a:spcPct val="0"/>
        </a:spcAft>
        <a:defRPr sz="1800">
          <a:solidFill>
            <a:srgbClr val="000000"/>
          </a:solidFill>
          <a:latin typeface="Gotham C1 Head" charset="0"/>
          <a:ea typeface="ＭＳ Ｐゴシック" charset="-128"/>
          <a:cs typeface="MS PGothic" charset="0"/>
        </a:defRPr>
      </a:lvl4pPr>
      <a:lvl5pPr algn="l" defTabSz="914608" rtl="0" eaLnBrk="1" fontAlgn="base" hangingPunct="1">
        <a:lnSpc>
          <a:spcPct val="90000"/>
        </a:lnSpc>
        <a:spcBef>
          <a:spcPct val="0"/>
        </a:spcBef>
        <a:spcAft>
          <a:spcPct val="0"/>
        </a:spcAft>
        <a:defRPr sz="1800">
          <a:solidFill>
            <a:srgbClr val="000000"/>
          </a:solidFill>
          <a:latin typeface="Gotham C1 Head" charset="0"/>
          <a:ea typeface="ＭＳ Ｐゴシック" charset="-128"/>
          <a:cs typeface="MS PGothic" charset="0"/>
        </a:defRPr>
      </a:lvl5pPr>
      <a:lvl6pPr marL="410291" algn="l" defTabSz="914608" rtl="0" eaLnBrk="1" fontAlgn="base" hangingPunct="1">
        <a:spcBef>
          <a:spcPct val="0"/>
        </a:spcBef>
        <a:spcAft>
          <a:spcPct val="0"/>
        </a:spcAft>
        <a:defRPr>
          <a:solidFill>
            <a:schemeClr val="folHlink"/>
          </a:solidFill>
          <a:latin typeface="Gotham C1 Head" charset="0"/>
          <a:ea typeface="ＭＳ Ｐゴシック" charset="0"/>
        </a:defRPr>
      </a:lvl6pPr>
      <a:lvl7pPr marL="820583" algn="l" defTabSz="914608" rtl="0" eaLnBrk="1" fontAlgn="base" hangingPunct="1">
        <a:spcBef>
          <a:spcPct val="0"/>
        </a:spcBef>
        <a:spcAft>
          <a:spcPct val="0"/>
        </a:spcAft>
        <a:defRPr>
          <a:solidFill>
            <a:schemeClr val="folHlink"/>
          </a:solidFill>
          <a:latin typeface="Gotham C1 Head" charset="0"/>
          <a:ea typeface="ＭＳ Ｐゴシック" charset="0"/>
        </a:defRPr>
      </a:lvl7pPr>
      <a:lvl8pPr marL="1230874" algn="l" defTabSz="914608" rtl="0" eaLnBrk="1" fontAlgn="base" hangingPunct="1">
        <a:spcBef>
          <a:spcPct val="0"/>
        </a:spcBef>
        <a:spcAft>
          <a:spcPct val="0"/>
        </a:spcAft>
        <a:defRPr>
          <a:solidFill>
            <a:schemeClr val="folHlink"/>
          </a:solidFill>
          <a:latin typeface="Gotham C1 Head" charset="0"/>
          <a:ea typeface="ＭＳ Ｐゴシック" charset="0"/>
        </a:defRPr>
      </a:lvl8pPr>
      <a:lvl9pPr marL="1641165" algn="l" defTabSz="914608"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115888" indent="-115888" algn="l" defTabSz="914608" rtl="0" eaLnBrk="1" fontAlgn="base" hangingPunct="1">
        <a:lnSpc>
          <a:spcPct val="110000"/>
        </a:lnSpc>
        <a:spcBef>
          <a:spcPct val="80000"/>
        </a:spcBef>
        <a:spcAft>
          <a:spcPct val="0"/>
        </a:spcAft>
        <a:buClr>
          <a:srgbClr val="55565A"/>
        </a:buClr>
        <a:buSzPct val="85000"/>
        <a:buFont typeface="Arial" panose="020B0604020202020204" pitchFamily="34" charset="0"/>
        <a:buChar char="•"/>
        <a:defRPr sz="1800">
          <a:solidFill>
            <a:srgbClr val="55565A"/>
          </a:solidFill>
          <a:latin typeface="Arial Narrow" panose="020B0606020202030204" pitchFamily="34" charset="0"/>
          <a:ea typeface="ＭＳ Ｐゴシック" charset="-128"/>
          <a:cs typeface="Arial" panose="020B0604020202020204" pitchFamily="34" charset="0"/>
        </a:defRPr>
      </a:lvl1pPr>
      <a:lvl2pPr marL="460375" indent="-203200"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400" b="0" i="0" u="none">
          <a:solidFill>
            <a:srgbClr val="55565A"/>
          </a:solidFill>
          <a:latin typeface="Arial Narrow" panose="020B0606020202030204" pitchFamily="34" charset="0"/>
          <a:ea typeface="ＭＳ Ｐゴシック" charset="-128"/>
          <a:cs typeface="Arial" panose="020B0604020202020204" pitchFamily="34" charset="0"/>
        </a:defRPr>
      </a:lvl2pPr>
      <a:lvl3pPr marL="628259" indent="-115395"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3pPr>
      <a:lvl4pPr marL="923155" indent="-153859"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4pPr>
      <a:lvl5pPr marL="1176738" indent="-149586"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5pPr>
      <a:lvl6pPr marL="1451691"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6pPr>
      <a:lvl7pPr marL="1861982"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7pPr>
      <a:lvl8pPr marL="2272273"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8pPr>
      <a:lvl9pPr marL="2682565"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4CF47-4F02-4FF6-A434-28E1081D4FAB}" type="datetimeFigureOut">
              <a:rPr lang="en-US" smtClean="0"/>
              <a:pPr/>
              <a:t>09/23/2015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D81F7-B4D0-4522-A9B1-24D4EF680F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50E4-6984-40D2-B620-C7CDB4A39CA2}" type="datetimeFigureOut">
              <a:rPr lang="en-US" smtClean="0"/>
              <a:pPr/>
              <a:t>09/23/2015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D78B-D4F0-4951-B151-0516C41BED69}" type="slidenum">
              <a:rPr lang="en-US" smtClean="0"/>
              <a:pPr/>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0" y="6311900"/>
            <a:ext cx="9144000" cy="546100"/>
          </a:xfrm>
          <a:prstGeom prst="rect">
            <a:avLst/>
          </a:prstGeom>
        </p:spPr>
      </p:pic>
      <p:sp>
        <p:nvSpPr>
          <p:cNvPr id="14" name="Rectangle 13"/>
          <p:cNvSpPr/>
          <p:nvPr/>
        </p:nvSpPr>
        <p:spPr>
          <a:xfrm>
            <a:off x="1293378" y="392486"/>
            <a:ext cx="7564872" cy="5839719"/>
          </a:xfrm>
          <a:prstGeom prst="rect">
            <a:avLst/>
          </a:prstGeom>
          <a:solidFill>
            <a:srgbClr val="F2F2F2">
              <a:alpha val="6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564486" y="6418537"/>
            <a:ext cx="1460181" cy="370051"/>
          </a:xfrm>
          <a:prstGeom prst="rect">
            <a:avLst/>
          </a:prstGeom>
        </p:spPr>
      </p:pic>
      <p:pic>
        <p:nvPicPr>
          <p:cNvPr id="20" name="Picture 19"/>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8237192" y="6324892"/>
            <a:ext cx="352337" cy="520117"/>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89529" y="6232205"/>
            <a:ext cx="537443" cy="671803"/>
          </a:xfrm>
          <a:prstGeom prst="rect">
            <a:avLst/>
          </a:prstGeom>
        </p:spPr>
      </p:pic>
      <p:pic>
        <p:nvPicPr>
          <p:cNvPr id="27" name="Picture 26"/>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6292" y="670001"/>
            <a:ext cx="1825371" cy="6626926"/>
          </a:xfrm>
          <a:prstGeom prst="rect">
            <a:avLst/>
          </a:prstGeom>
        </p:spPr>
      </p:pic>
    </p:spTree>
    <p:extLst>
      <p:ext uri="{BB962C8B-B14F-4D97-AF65-F5344CB8AC3E}">
        <p14:creationId xmlns:p14="http://schemas.microsoft.com/office/powerpoint/2010/main" val="148710571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3" r:id="rId10"/>
    <p:sldLayoutId id="2147483864" r:id="rId11"/>
    <p:sldLayoutId id="214748386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3.xml"/><Relationship Id="rId1" Type="http://schemas.openxmlformats.org/officeDocument/2006/relationships/tags" Target="../tags/tag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hyperlink" Target="http://www.wdc457.org/"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hyperlink" Target="http://etf.wi.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hyperlink" Target="http://etf.wi.gov/empower/" TargetMode="External"/><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witter.com/WI_ET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2.xml"/><Relationship Id="rId1" Type="http://schemas.openxmlformats.org/officeDocument/2006/relationships/tags" Target="../tags/tag4.xml"/><Relationship Id="rId6" Type="http://schemas.openxmlformats.org/officeDocument/2006/relationships/image" Target="../media/image29.jpeg"/><Relationship Id="rId5" Type="http://schemas.openxmlformats.org/officeDocument/2006/relationships/hyperlink" Target="mailto:ETF_EMPOWER@etf.wi.gov" TargetMode="External"/><Relationship Id="rId4" Type="http://schemas.openxmlformats.org/officeDocument/2006/relationships/hyperlink" Target="mailto:kristy.igl@empower-retirement.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8" y="604008"/>
            <a:ext cx="7717971" cy="929224"/>
          </a:xfrm>
        </p:spPr>
        <p:txBody>
          <a:bodyPr>
            <a:normAutofit fontScale="90000"/>
          </a:bodyPr>
          <a:lstStyle/>
          <a:p>
            <a:r>
              <a:rPr lang="en-US" b="1" dirty="0" smtClean="0"/>
              <a:t>“</a:t>
            </a:r>
            <a:r>
              <a:rPr lang="en-US" b="1" dirty="0" smtClean="0">
                <a:latin typeface="Arial" panose="020B0604020202020204" pitchFamily="34" charset="0"/>
                <a:cs typeface="Arial" panose="020B0604020202020204" pitchFamily="34" charset="0"/>
              </a:rPr>
              <a:t>Investments 101” for Women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42145" y="2013856"/>
            <a:ext cx="6952376" cy="4042995"/>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2400" dirty="0" smtClean="0"/>
              <a:t>September 23, 2015</a:t>
            </a:r>
            <a:endParaRPr lang="en-US" sz="2400" dirty="0"/>
          </a:p>
        </p:txBody>
      </p:sp>
      <p:pic>
        <p:nvPicPr>
          <p:cNvPr id="7"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73671" y="1642839"/>
            <a:ext cx="4965484" cy="2237070"/>
          </a:xfrm>
          <a:prstGeom prst="rect">
            <a:avLst/>
          </a:prstGeom>
        </p:spPr>
      </p:pic>
      <p:sp>
        <p:nvSpPr>
          <p:cNvPr id="5" name="Subtitle 2"/>
          <p:cNvSpPr txBox="1">
            <a:spLocks/>
          </p:cNvSpPr>
          <p:nvPr/>
        </p:nvSpPr>
        <p:spPr>
          <a:xfrm>
            <a:off x="1371600" y="4060371"/>
            <a:ext cx="7413171" cy="101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800" dirty="0" smtClean="0"/>
              <a:t>Department of Employee Trust Funds</a:t>
            </a:r>
          </a:p>
          <a:p>
            <a:pPr marL="0" indent="0" algn="ctr" fontAlgn="auto">
              <a:spcAft>
                <a:spcPts val="0"/>
              </a:spcAft>
              <a:buNone/>
            </a:pPr>
            <a:r>
              <a:rPr lang="en-US" sz="2800" dirty="0" smtClean="0"/>
              <a:t>Wisconsin Deferred Compensation Program</a:t>
            </a:r>
            <a:endParaRPr lang="en-US" sz="2800" dirty="0"/>
          </a:p>
        </p:txBody>
      </p:sp>
    </p:spTree>
    <p:custDataLst>
      <p:tags r:id="rId1"/>
    </p:custDataLst>
    <p:extLst>
      <p:ext uri="{BB962C8B-B14F-4D97-AF65-F5344CB8AC3E}">
        <p14:creationId xmlns:p14="http://schemas.microsoft.com/office/powerpoint/2010/main" val="386362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7"/>
          <p:cNvSpPr>
            <a:spLocks noGrp="1" noChangeArrowheads="1"/>
          </p:cNvSpPr>
          <p:nvPr>
            <p:ph type="title"/>
          </p:nvPr>
        </p:nvSpPr>
        <p:spPr>
          <a:xfrm>
            <a:off x="1540186" y="781546"/>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Bonds</a:t>
            </a:r>
            <a:endParaRPr lang="en-US" b="1" baseline="30000" dirty="0" smtClean="0">
              <a:latin typeface="Arial" panose="020B0604020202020204" pitchFamily="34" charset="0"/>
              <a:cs typeface="Arial" panose="020B0604020202020204" pitchFamily="34" charset="0"/>
            </a:endParaRPr>
          </a:p>
        </p:txBody>
      </p:sp>
      <p:sp>
        <p:nvSpPr>
          <p:cNvPr id="15" name="Content Placeholder 14"/>
          <p:cNvSpPr>
            <a:spLocks noGrp="1"/>
          </p:cNvSpPr>
          <p:nvPr>
            <p:ph idx="1"/>
          </p:nvPr>
        </p:nvSpPr>
        <p:spPr>
          <a:xfrm>
            <a:off x="1587922" y="1594126"/>
            <a:ext cx="3998422" cy="4084253"/>
          </a:xfrm>
        </p:spPr>
        <p:txBody>
          <a:bodyPr>
            <a:normAutofit fontScale="70000" lnSpcReduction="20000"/>
          </a:bodyPr>
          <a:lstStyle/>
          <a:p>
            <a:pPr marL="342900" indent="-342900" fontAlgn="auto">
              <a:lnSpc>
                <a:spcPct val="100000"/>
              </a:lnSpc>
              <a:spcBef>
                <a:spcPct val="20000"/>
              </a:spcBef>
              <a:spcAft>
                <a:spcPts val="0"/>
              </a:spcAft>
              <a:buClrTx/>
              <a:buSzTx/>
              <a:buNone/>
              <a:defRPr/>
            </a:pPr>
            <a:r>
              <a:rPr lang="en-US" sz="3100" dirty="0" smtClean="0"/>
              <a:t>What they are</a:t>
            </a:r>
          </a:p>
          <a:p>
            <a:pPr marL="118872" indent="-118872" fontAlgn="auto">
              <a:lnSpc>
                <a:spcPct val="100000"/>
              </a:lnSpc>
              <a:spcBef>
                <a:spcPts val="96"/>
              </a:spcBef>
              <a:spcAft>
                <a:spcPts val="0"/>
              </a:spcAft>
              <a:buClrTx/>
              <a:buSzTx/>
              <a:defRPr/>
            </a:pPr>
            <a:r>
              <a:rPr lang="en-US" dirty="0" smtClean="0"/>
              <a:t> Fixed income securities</a:t>
            </a:r>
          </a:p>
          <a:p>
            <a:pPr marL="118872" indent="-118872" fontAlgn="auto">
              <a:lnSpc>
                <a:spcPct val="100000"/>
              </a:lnSpc>
              <a:spcBef>
                <a:spcPts val="96"/>
              </a:spcBef>
              <a:spcAft>
                <a:spcPts val="0"/>
              </a:spcAft>
              <a:buClrTx/>
              <a:buSzTx/>
              <a:defRPr/>
            </a:pPr>
            <a:r>
              <a:rPr lang="en-US" dirty="0" smtClean="0"/>
              <a:t> Lend money to bond issuer</a:t>
            </a:r>
          </a:p>
          <a:p>
            <a:pPr marL="118872" indent="-118872" fontAlgn="auto">
              <a:lnSpc>
                <a:spcPct val="100000"/>
              </a:lnSpc>
              <a:spcBef>
                <a:spcPts val="96"/>
              </a:spcBef>
              <a:spcAft>
                <a:spcPts val="0"/>
              </a:spcAft>
              <a:buClrTx/>
              <a:buSzTx/>
              <a:defRPr/>
            </a:pPr>
            <a:r>
              <a:rPr lang="en-US" dirty="0" smtClean="0"/>
              <a:t> Repaid on certain date—with interest</a:t>
            </a:r>
          </a:p>
          <a:p>
            <a:pPr marL="118872" indent="-118872" fontAlgn="auto">
              <a:lnSpc>
                <a:spcPct val="100000"/>
              </a:lnSpc>
              <a:spcBef>
                <a:spcPts val="96"/>
              </a:spcBef>
              <a:spcAft>
                <a:spcPts val="0"/>
              </a:spcAft>
              <a:buClrTx/>
              <a:buSzTx/>
              <a:defRPr/>
            </a:pPr>
            <a:r>
              <a:rPr lang="en-US" dirty="0" smtClean="0"/>
              <a:t> Receive regular interest payments</a:t>
            </a:r>
          </a:p>
          <a:p>
            <a:pPr marL="118872" indent="-118872" fontAlgn="auto">
              <a:lnSpc>
                <a:spcPct val="100000"/>
              </a:lnSpc>
              <a:spcBef>
                <a:spcPts val="96"/>
              </a:spcBef>
              <a:spcAft>
                <a:spcPts val="0"/>
              </a:spcAft>
              <a:buClrTx/>
              <a:buSzTx/>
              <a:defRPr/>
            </a:pPr>
            <a:r>
              <a:rPr lang="en-US" dirty="0" smtClean="0"/>
              <a:t> Issued by companies and governments</a:t>
            </a:r>
          </a:p>
          <a:p>
            <a:pPr marL="342900" indent="-342900" fontAlgn="auto">
              <a:lnSpc>
                <a:spcPct val="100000"/>
              </a:lnSpc>
              <a:spcBef>
                <a:spcPct val="20000"/>
              </a:spcBef>
              <a:spcAft>
                <a:spcPts val="0"/>
              </a:spcAft>
              <a:buClrTx/>
              <a:buSzTx/>
              <a:buNone/>
              <a:defRPr/>
            </a:pPr>
            <a:endParaRPr lang="en-US" dirty="0" smtClean="0"/>
          </a:p>
          <a:p>
            <a:pPr marL="342900" indent="-342900" fontAlgn="auto">
              <a:lnSpc>
                <a:spcPct val="100000"/>
              </a:lnSpc>
              <a:spcBef>
                <a:spcPct val="20000"/>
              </a:spcBef>
              <a:spcAft>
                <a:spcPts val="0"/>
              </a:spcAft>
              <a:buClrTx/>
              <a:buSzTx/>
              <a:buNone/>
              <a:defRPr/>
            </a:pPr>
            <a:r>
              <a:rPr lang="en-US" sz="3100" dirty="0" smtClean="0"/>
              <a:t>How they work</a:t>
            </a:r>
            <a:endParaRPr lang="en-US" sz="5700" dirty="0" smtClean="0"/>
          </a:p>
          <a:p>
            <a:pPr marL="118872" indent="-118872" fontAlgn="auto">
              <a:lnSpc>
                <a:spcPct val="100000"/>
              </a:lnSpc>
              <a:spcBef>
                <a:spcPts val="96"/>
              </a:spcBef>
              <a:spcAft>
                <a:spcPts val="0"/>
              </a:spcAft>
              <a:buClrTx/>
              <a:buSzTx/>
              <a:defRPr/>
            </a:pPr>
            <a:r>
              <a:rPr lang="en-US" dirty="0" smtClean="0"/>
              <a:t> Generally offer lower potential returns  than stocks</a:t>
            </a:r>
          </a:p>
          <a:p>
            <a:pPr marL="118872" indent="-118872" fontAlgn="auto">
              <a:lnSpc>
                <a:spcPct val="100000"/>
              </a:lnSpc>
              <a:spcBef>
                <a:spcPts val="96"/>
              </a:spcBef>
              <a:spcAft>
                <a:spcPts val="0"/>
              </a:spcAft>
              <a:buClrTx/>
              <a:buSzTx/>
              <a:defRPr/>
            </a:pPr>
            <a:r>
              <a:rPr lang="en-US" dirty="0" smtClean="0"/>
              <a:t> Help diversify portfolio</a:t>
            </a:r>
            <a:r>
              <a:rPr lang="en-US" baseline="30000" dirty="0" smtClean="0"/>
              <a:t>1</a:t>
            </a:r>
          </a:p>
          <a:p>
            <a:pPr marL="342900" lvl="0" indent="-342900" fontAlgn="auto">
              <a:lnSpc>
                <a:spcPct val="100000"/>
              </a:lnSpc>
              <a:spcBef>
                <a:spcPct val="20000"/>
              </a:spcBef>
              <a:spcAft>
                <a:spcPts val="0"/>
              </a:spcAft>
              <a:buClr>
                <a:schemeClr val="bg2"/>
              </a:buClr>
              <a:buSzTx/>
              <a:buNone/>
              <a:defRPr/>
            </a:pPr>
            <a:endParaRPr lang="en-US" kern="1200" dirty="0" smtClean="0">
              <a:solidFill>
                <a:schemeClr val="tx1"/>
              </a:solidFill>
            </a:endParaRPr>
          </a:p>
          <a:p>
            <a:endParaRPr lang="en-US" dirty="0"/>
          </a:p>
        </p:txBody>
      </p:sp>
      <p:pic>
        <p:nvPicPr>
          <p:cNvPr id="18" name="Content Placeholder 5" descr="investmentCrossword.jpg"/>
          <p:cNvPicPr>
            <a:picLocks noGrp="1" noChangeAspect="1"/>
          </p:cNvPicPr>
          <p:nvPr>
            <p:ph idx="11"/>
          </p:nvPr>
        </p:nvPicPr>
        <p:blipFill>
          <a:blip r:embed="rId3" cstate="print"/>
          <a:stretch>
            <a:fillRect/>
          </a:stretch>
        </p:blipFill>
        <p:spPr>
          <a:xfrm>
            <a:off x="5784199" y="1249693"/>
            <a:ext cx="2848597" cy="4084638"/>
          </a:xfrm>
          <a:prstGeom prst="rect">
            <a:avLst/>
          </a:prstGeom>
        </p:spPr>
      </p:pic>
      <p:sp>
        <p:nvSpPr>
          <p:cNvPr id="16" name="Text Placeholder 15"/>
          <p:cNvSpPr>
            <a:spLocks noGrp="1"/>
          </p:cNvSpPr>
          <p:nvPr>
            <p:ph type="body" sz="quarter" idx="10"/>
          </p:nvPr>
        </p:nvSpPr>
        <p:spPr>
          <a:xfrm>
            <a:off x="1585724" y="5916561"/>
            <a:ext cx="7207135" cy="218232"/>
          </a:xfrm>
        </p:spPr>
        <p:txBody>
          <a:bodyPr>
            <a:normAutofit fontScale="92500" lnSpcReduction="20000"/>
          </a:bodyPr>
          <a:lstStyle/>
          <a:p>
            <a:r>
              <a:rPr lang="en-US" dirty="0" smtClean="0"/>
              <a:t>1 Diversification of an investment portfolio does not ensure a profit and does not protect against loss in declining markets.</a:t>
            </a:r>
          </a:p>
        </p:txBody>
      </p:sp>
      <p:sp>
        <p:nvSpPr>
          <p:cNvPr id="8" name="Rectangle 18"/>
          <p:cNvSpPr txBox="1">
            <a:spLocks noChangeArrowheads="1"/>
          </p:cNvSpPr>
          <p:nvPr/>
        </p:nvSpPr>
        <p:spPr>
          <a:xfrm>
            <a:off x="457200" y="1295400"/>
            <a:ext cx="4038600" cy="48307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bg2"/>
              </a:buClr>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7"/>
          <p:cNvSpPr>
            <a:spLocks noGrp="1" noChangeArrowheads="1"/>
          </p:cNvSpPr>
          <p:nvPr>
            <p:ph type="title"/>
          </p:nvPr>
        </p:nvSpPr>
        <p:spPr>
          <a:xfrm>
            <a:off x="1660058" y="986712"/>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Stocks</a:t>
            </a:r>
          </a:p>
        </p:txBody>
      </p:sp>
      <p:sp>
        <p:nvSpPr>
          <p:cNvPr id="9" name="Rectangle 18"/>
          <p:cNvSpPr>
            <a:spLocks noGrp="1" noChangeArrowheads="1"/>
          </p:cNvSpPr>
          <p:nvPr>
            <p:ph idx="1"/>
          </p:nvPr>
        </p:nvSpPr>
        <p:spPr>
          <a:xfrm>
            <a:off x="1459431" y="1873965"/>
            <a:ext cx="4077770" cy="3561636"/>
          </a:xfrm>
        </p:spPr>
        <p:txBody>
          <a:bodyPr/>
          <a:lstStyle/>
          <a:p>
            <a:pPr marL="118872" indent="-118872" fontAlgn="auto">
              <a:lnSpc>
                <a:spcPct val="100000"/>
              </a:lnSpc>
              <a:spcBef>
                <a:spcPts val="600"/>
              </a:spcBef>
              <a:spcAft>
                <a:spcPts val="0"/>
              </a:spcAft>
              <a:buClrTx/>
              <a:buSzTx/>
              <a:defRPr/>
            </a:pPr>
            <a:r>
              <a:rPr lang="en-US" sz="2000" dirty="0" smtClean="0"/>
              <a:t> Highest potential returns, high risk</a:t>
            </a:r>
          </a:p>
          <a:p>
            <a:pPr marL="118872" indent="-118872" fontAlgn="auto">
              <a:lnSpc>
                <a:spcPct val="100000"/>
              </a:lnSpc>
              <a:spcBef>
                <a:spcPts val="600"/>
              </a:spcBef>
              <a:spcAft>
                <a:spcPts val="0"/>
              </a:spcAft>
              <a:buClrTx/>
              <a:buSzTx/>
              <a:defRPr/>
            </a:pPr>
            <a:r>
              <a:rPr lang="en-US" sz="2000" dirty="0" smtClean="0"/>
              <a:t> Part of long-term portfolio</a:t>
            </a:r>
            <a:r>
              <a:rPr lang="en-US" sz="2000" baseline="30000" dirty="0" smtClean="0"/>
              <a:t>1</a:t>
            </a:r>
            <a:r>
              <a:rPr lang="en-US" sz="2000" dirty="0" smtClean="0"/>
              <a:t> </a:t>
            </a:r>
          </a:p>
          <a:p>
            <a:pPr marL="118872" indent="-118872" fontAlgn="auto">
              <a:lnSpc>
                <a:spcPct val="100000"/>
              </a:lnSpc>
              <a:spcBef>
                <a:spcPts val="600"/>
              </a:spcBef>
              <a:spcAft>
                <a:spcPts val="0"/>
              </a:spcAft>
              <a:buClrTx/>
              <a:buSzTx/>
              <a:defRPr/>
            </a:pPr>
            <a:r>
              <a:rPr lang="en-US" sz="2000" dirty="0" smtClean="0"/>
              <a:t> Volatility—market ups and downs</a:t>
            </a:r>
          </a:p>
          <a:p>
            <a:pPr marL="118872" indent="-118872" fontAlgn="auto">
              <a:lnSpc>
                <a:spcPct val="100000"/>
              </a:lnSpc>
              <a:spcBef>
                <a:spcPts val="600"/>
              </a:spcBef>
              <a:spcAft>
                <a:spcPts val="0"/>
              </a:spcAft>
              <a:buClrTx/>
              <a:buSzTx/>
              <a:defRPr/>
            </a:pPr>
            <a:r>
              <a:rPr lang="en-US" sz="2000" dirty="0" smtClean="0"/>
              <a:t> Stock dividends</a:t>
            </a:r>
          </a:p>
          <a:p>
            <a:pPr marL="118872" indent="-118872" fontAlgn="auto">
              <a:lnSpc>
                <a:spcPct val="100000"/>
              </a:lnSpc>
              <a:spcBef>
                <a:spcPts val="600"/>
              </a:spcBef>
              <a:spcAft>
                <a:spcPts val="0"/>
              </a:spcAft>
              <a:buClrTx/>
              <a:buSzTx/>
              <a:defRPr/>
            </a:pPr>
            <a:r>
              <a:rPr lang="en-US" sz="2000" dirty="0" smtClean="0"/>
              <a:t> Part owner (share equity)</a:t>
            </a:r>
          </a:p>
          <a:p>
            <a:pPr marL="118872" indent="-118872" fontAlgn="auto">
              <a:lnSpc>
                <a:spcPct val="100000"/>
              </a:lnSpc>
              <a:spcBef>
                <a:spcPts val="600"/>
              </a:spcBef>
              <a:spcAft>
                <a:spcPts val="0"/>
              </a:spcAft>
              <a:buClrTx/>
              <a:buSzTx/>
              <a:defRPr/>
            </a:pPr>
            <a:r>
              <a:rPr lang="en-US" sz="2000" dirty="0" smtClean="0"/>
              <a:t> Dividend payment represents share </a:t>
            </a:r>
            <a:br>
              <a:rPr lang="en-US" sz="2000" dirty="0" smtClean="0"/>
            </a:br>
            <a:r>
              <a:rPr lang="en-US" sz="2000" dirty="0" smtClean="0"/>
              <a:t> of earnings</a:t>
            </a:r>
          </a:p>
          <a:p>
            <a:pPr marL="118872" indent="-118872" fontAlgn="auto">
              <a:lnSpc>
                <a:spcPct val="100000"/>
              </a:lnSpc>
              <a:spcBef>
                <a:spcPts val="600"/>
              </a:spcBef>
              <a:spcAft>
                <a:spcPts val="0"/>
              </a:spcAft>
              <a:buClrTx/>
              <a:buSzTx/>
              <a:defRPr/>
            </a:pPr>
            <a:r>
              <a:rPr lang="en-US" sz="2000" dirty="0" smtClean="0"/>
              <a:t> Smaller companies may reinvest earnings</a:t>
            </a:r>
          </a:p>
        </p:txBody>
      </p:sp>
      <p:pic>
        <p:nvPicPr>
          <p:cNvPr id="14" name="Content Placeholder 5" descr="investmentCrossword.jpg"/>
          <p:cNvPicPr>
            <a:picLocks noChangeAspect="1"/>
          </p:cNvPicPr>
          <p:nvPr/>
        </p:nvPicPr>
        <p:blipFill>
          <a:blip r:embed="rId3" cstate="print"/>
          <a:stretch>
            <a:fillRect/>
          </a:stretch>
        </p:blipFill>
        <p:spPr bwMode="auto">
          <a:xfrm>
            <a:off x="5784199" y="1265458"/>
            <a:ext cx="2848597" cy="40846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4"/>
          <p:cNvSpPr>
            <a:spLocks noGrp="1" noChangeArrowheads="1"/>
          </p:cNvSpPr>
          <p:nvPr>
            <p:ph type="title"/>
          </p:nvPr>
        </p:nvSpPr>
        <p:spPr>
          <a:xfrm>
            <a:off x="1561646" y="810450"/>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Market Capitalization</a:t>
            </a:r>
          </a:p>
        </p:txBody>
      </p:sp>
      <p:sp>
        <p:nvSpPr>
          <p:cNvPr id="17" name="Rectangle 25"/>
          <p:cNvSpPr>
            <a:spLocks noGrp="1" noChangeArrowheads="1"/>
          </p:cNvSpPr>
          <p:nvPr>
            <p:ph idx="1"/>
          </p:nvPr>
        </p:nvSpPr>
        <p:spPr>
          <a:xfrm>
            <a:off x="1595189" y="1578361"/>
            <a:ext cx="7874899" cy="4084253"/>
          </a:xfrm>
        </p:spPr>
        <p:txBody>
          <a:bodyPr/>
          <a:lstStyle/>
          <a:p>
            <a:pPr>
              <a:spcAft>
                <a:spcPts val="600"/>
              </a:spcAft>
            </a:pPr>
            <a:r>
              <a:rPr lang="en-US" sz="2000" dirty="0" smtClean="0"/>
              <a:t> Multiply the number of shares outstanding by the stock’s </a:t>
            </a:r>
            <a:br>
              <a:rPr lang="en-US" sz="2000" dirty="0" smtClean="0"/>
            </a:br>
            <a:r>
              <a:rPr lang="en-US" sz="2000" dirty="0" smtClean="0"/>
              <a:t> current price</a:t>
            </a:r>
          </a:p>
          <a:p>
            <a:r>
              <a:rPr lang="en-US" sz="2000" dirty="0" smtClean="0"/>
              <a:t> Large cap: large, established, generally pay dividends </a:t>
            </a:r>
          </a:p>
          <a:p>
            <a:pPr lvl="1">
              <a:spcAft>
                <a:spcPts val="600"/>
              </a:spcAft>
            </a:pPr>
            <a:r>
              <a:rPr lang="en-US" sz="1600" dirty="0" smtClean="0"/>
              <a:t>Market capitalization of greater than $10 billion</a:t>
            </a:r>
          </a:p>
          <a:p>
            <a:r>
              <a:rPr lang="en-US" sz="2000" dirty="0" smtClean="0"/>
              <a:t> Mid cap</a:t>
            </a:r>
            <a:r>
              <a:rPr lang="en-US" sz="2000" baseline="30000" dirty="0" smtClean="0"/>
              <a:t>1</a:t>
            </a:r>
            <a:r>
              <a:rPr lang="en-US" sz="2000" dirty="0" smtClean="0"/>
              <a:t>: established, yet innovative and responsive </a:t>
            </a:r>
          </a:p>
          <a:p>
            <a:pPr lvl="1">
              <a:spcAft>
                <a:spcPts val="600"/>
              </a:spcAft>
            </a:pPr>
            <a:r>
              <a:rPr lang="en-US" sz="1600" dirty="0" smtClean="0"/>
              <a:t>Market capitalization in the $2 billion to $10 billion range</a:t>
            </a:r>
          </a:p>
          <a:p>
            <a:r>
              <a:rPr lang="en-US" sz="2000" dirty="0" smtClean="0"/>
              <a:t> Small cap</a:t>
            </a:r>
            <a:r>
              <a:rPr lang="en-US" sz="2000" baseline="30000" dirty="0" smtClean="0"/>
              <a:t>1</a:t>
            </a:r>
            <a:r>
              <a:rPr lang="en-US" sz="2000" dirty="0" smtClean="0"/>
              <a:t>: new, cutting-edge, potential for rapid growth </a:t>
            </a:r>
          </a:p>
          <a:p>
            <a:pPr lvl="1"/>
            <a:r>
              <a:rPr lang="en-US" sz="1600" dirty="0" smtClean="0"/>
              <a:t>Market capitalization below $2 billion</a:t>
            </a:r>
          </a:p>
        </p:txBody>
      </p:sp>
      <p:pic>
        <p:nvPicPr>
          <p:cNvPr id="16" name="Picture 8" descr="black_top_hats_shutterstock_115301449.jpg"/>
          <p:cNvPicPr>
            <a:picLocks noGrp="1" noChangeAspect="1"/>
          </p:cNvPicPr>
          <p:nvPr>
            <p:ph idx="11"/>
          </p:nvPr>
        </p:nvPicPr>
        <p:blipFill>
          <a:blip r:embed="rId3" cstate="print"/>
          <a:srcRect/>
          <a:stretch>
            <a:fillRect/>
          </a:stretch>
        </p:blipFill>
        <p:spPr bwMode="auto">
          <a:xfrm>
            <a:off x="1805880" y="4622823"/>
            <a:ext cx="3651250" cy="1359980"/>
          </a:xfrm>
          <a:prstGeom prst="rect">
            <a:avLst/>
          </a:prstGeom>
          <a:noFill/>
          <a:ln w="9525">
            <a:noFill/>
            <a:miter lim="800000"/>
            <a:headEnd/>
            <a:tailEnd/>
          </a:ln>
        </p:spPr>
      </p:pic>
      <p:sp>
        <p:nvSpPr>
          <p:cNvPr id="11" name="Text Placeholder 10"/>
          <p:cNvSpPr>
            <a:spLocks noGrp="1"/>
          </p:cNvSpPr>
          <p:nvPr>
            <p:ph type="body" sz="quarter" idx="10"/>
          </p:nvPr>
        </p:nvSpPr>
        <p:spPr>
          <a:xfrm>
            <a:off x="1702676" y="5990896"/>
            <a:ext cx="6321972" cy="268014"/>
          </a:xfrm>
        </p:spPr>
        <p:txBody>
          <a:bodyPr>
            <a:normAutofit fontScale="85000" lnSpcReduction="10000"/>
          </a:bodyPr>
          <a:lstStyle/>
          <a:p>
            <a:r>
              <a:rPr lang="en-US" dirty="0" smtClean="0"/>
              <a:t>1 Equity securities of small and mid-sized companies may be more volatile than securities of larger, more established companies.</a:t>
            </a:r>
          </a:p>
        </p:txBody>
      </p:sp>
      <p:grpSp>
        <p:nvGrpSpPr>
          <p:cNvPr id="13" name="Group 7"/>
          <p:cNvGrpSpPr>
            <a:grpSpLocks/>
          </p:cNvGrpSpPr>
          <p:nvPr/>
        </p:nvGrpSpPr>
        <p:grpSpPr bwMode="auto">
          <a:xfrm>
            <a:off x="6023246" y="4359029"/>
            <a:ext cx="2398816" cy="1477328"/>
            <a:chOff x="5925289" y="2736318"/>
            <a:chExt cx="2417856" cy="1552980"/>
          </a:xfrm>
        </p:grpSpPr>
        <p:sp>
          <p:nvSpPr>
            <p:cNvPr id="14" name="Text Box 15"/>
            <p:cNvSpPr txBox="1">
              <a:spLocks noChangeArrowheads="1"/>
            </p:cNvSpPr>
            <p:nvPr/>
          </p:nvSpPr>
          <p:spPr bwMode="auto">
            <a:xfrm>
              <a:off x="6006653" y="2736318"/>
              <a:ext cx="2336492" cy="1552980"/>
            </a:xfrm>
            <a:prstGeom prst="rect">
              <a:avLst/>
            </a:prstGeom>
            <a:noFill/>
            <a:ln w="9525">
              <a:noFill/>
              <a:miter lim="800000"/>
              <a:headEnd/>
              <a:tailEnd/>
            </a:ln>
          </p:spPr>
          <p:txBody>
            <a:bodyPr wrap="square">
              <a:spAutoFit/>
            </a:bodyPr>
            <a:lstStyle/>
            <a:p>
              <a:pPr eaLnBrk="0" hangingPunct="0">
                <a:spcBef>
                  <a:spcPct val="50000"/>
                </a:spcBef>
              </a:pPr>
              <a:r>
                <a:rPr lang="en-US" sz="2000" dirty="0" smtClean="0">
                  <a:cs typeface="Arial" pitchFamily="34" charset="0"/>
                </a:rPr>
                <a:t>EXAMPLE:</a:t>
              </a:r>
              <a:endParaRPr lang="en-US" sz="2400" dirty="0">
                <a:cs typeface="Arial" pitchFamily="34" charset="0"/>
              </a:endParaRPr>
            </a:p>
            <a:p>
              <a:pPr algn="ctr" eaLnBrk="0" hangingPunct="0"/>
              <a:r>
                <a:rPr lang="en-US" sz="2000" b="1" dirty="0">
                  <a:cs typeface="Arial" pitchFamily="34" charset="0"/>
                </a:rPr>
                <a:t>5 million shares</a:t>
              </a:r>
            </a:p>
            <a:p>
              <a:pPr algn="ctr" eaLnBrk="0" hangingPunct="0"/>
              <a:r>
                <a:rPr lang="en-US" sz="2000" b="1" dirty="0">
                  <a:cs typeface="Arial" pitchFamily="34" charset="0"/>
                </a:rPr>
                <a:t>x $20 per share</a:t>
              </a:r>
            </a:p>
            <a:p>
              <a:pPr algn="ctr" eaLnBrk="0" hangingPunct="0">
                <a:spcBef>
                  <a:spcPct val="50000"/>
                </a:spcBef>
              </a:pPr>
              <a:r>
                <a:rPr lang="en-US" sz="2000" b="1" dirty="0">
                  <a:cs typeface="Arial" pitchFamily="34" charset="0"/>
                </a:rPr>
                <a:t>$100 million </a:t>
              </a:r>
            </a:p>
          </p:txBody>
        </p:sp>
        <p:sp>
          <p:nvSpPr>
            <p:cNvPr id="15" name="Line 16"/>
            <p:cNvSpPr>
              <a:spLocks noChangeShapeType="1"/>
            </p:cNvSpPr>
            <p:nvPr/>
          </p:nvSpPr>
          <p:spPr bwMode="auto">
            <a:xfrm>
              <a:off x="5925289" y="3825537"/>
              <a:ext cx="2405886" cy="0"/>
            </a:xfrm>
            <a:prstGeom prst="line">
              <a:avLst/>
            </a:prstGeom>
            <a:noFill/>
            <a:ln w="38100">
              <a:solidFill>
                <a:srgbClr val="4D4D4D"/>
              </a:solidFill>
              <a:round/>
              <a:headEnd/>
              <a:tailEnd/>
            </a:ln>
          </p:spPr>
          <p:txBody>
            <a:bodyPr/>
            <a:lstStyle/>
            <a:p>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Grp="1" noChangeArrowheads="1"/>
          </p:cNvSpPr>
          <p:nvPr>
            <p:ph type="title"/>
          </p:nvPr>
        </p:nvSpPr>
        <p:spPr>
          <a:xfrm>
            <a:off x="1435521" y="1016715"/>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International Stocks</a:t>
            </a:r>
            <a:r>
              <a:rPr lang="en-US" sz="3200" b="1" baseline="30000" dirty="0" smtClean="0">
                <a:latin typeface="Arial" panose="020B0604020202020204" pitchFamily="34" charset="0"/>
                <a:cs typeface="Arial" panose="020B0604020202020204" pitchFamily="34" charset="0"/>
              </a:rPr>
              <a:t>1</a:t>
            </a:r>
          </a:p>
        </p:txBody>
      </p:sp>
      <p:sp>
        <p:nvSpPr>
          <p:cNvPr id="10244" name="Rectangle 10"/>
          <p:cNvSpPr>
            <a:spLocks noGrp="1" noChangeArrowheads="1"/>
          </p:cNvSpPr>
          <p:nvPr>
            <p:ph idx="1"/>
          </p:nvPr>
        </p:nvSpPr>
        <p:spPr>
          <a:xfrm>
            <a:off x="1435519" y="2016291"/>
            <a:ext cx="4845537" cy="3731366"/>
          </a:xfrm>
        </p:spPr>
        <p:txBody>
          <a:bodyPr>
            <a:normAutofit lnSpcReduction="10000"/>
          </a:bodyPr>
          <a:lstStyle/>
          <a:p>
            <a:pPr marL="118872" indent="-118872" fontAlgn="auto">
              <a:lnSpc>
                <a:spcPct val="100000"/>
              </a:lnSpc>
              <a:spcBef>
                <a:spcPts val="600"/>
              </a:spcBef>
              <a:spcAft>
                <a:spcPts val="0"/>
              </a:spcAft>
              <a:buClrTx/>
              <a:buSzTx/>
              <a:defRPr/>
            </a:pPr>
            <a:r>
              <a:rPr lang="en-US" sz="2000" dirty="0" smtClean="0"/>
              <a:t> </a:t>
            </a:r>
            <a:r>
              <a:rPr lang="en-US" dirty="0" smtClean="0">
                <a:latin typeface="Arial" panose="020B0604020202020204" pitchFamily="34" charset="0"/>
              </a:rPr>
              <a:t>Companies outside the United States</a:t>
            </a:r>
          </a:p>
          <a:p>
            <a:pPr marL="118872" indent="-118872" fontAlgn="auto">
              <a:lnSpc>
                <a:spcPct val="100000"/>
              </a:lnSpc>
              <a:spcBef>
                <a:spcPts val="600"/>
              </a:spcBef>
              <a:spcAft>
                <a:spcPts val="0"/>
              </a:spcAft>
              <a:buClrTx/>
              <a:buSzTx/>
              <a:defRPr/>
            </a:pPr>
            <a:r>
              <a:rPr lang="en-US" dirty="0" smtClean="0">
                <a:latin typeface="Arial" panose="020B0604020202020204" pitchFamily="34" charset="0"/>
              </a:rPr>
              <a:t> Both high risk and return potential</a:t>
            </a:r>
          </a:p>
          <a:p>
            <a:pPr marL="118872" indent="-118872" fontAlgn="auto">
              <a:lnSpc>
                <a:spcPct val="100000"/>
              </a:lnSpc>
              <a:spcBef>
                <a:spcPts val="600"/>
              </a:spcBef>
              <a:spcAft>
                <a:spcPts val="0"/>
              </a:spcAft>
              <a:buClrTx/>
              <a:buSzTx/>
              <a:defRPr/>
            </a:pPr>
            <a:r>
              <a:rPr lang="en-US" dirty="0" smtClean="0">
                <a:latin typeface="Arial" panose="020B0604020202020204" pitchFamily="34" charset="0"/>
              </a:rPr>
              <a:t> May fluctuate in value opposite to U.S. stocks</a:t>
            </a:r>
          </a:p>
          <a:p>
            <a:pPr marL="118872" indent="-118872" fontAlgn="auto">
              <a:lnSpc>
                <a:spcPct val="100000"/>
              </a:lnSpc>
              <a:spcBef>
                <a:spcPts val="600"/>
              </a:spcBef>
              <a:spcAft>
                <a:spcPts val="0"/>
              </a:spcAft>
              <a:buClrTx/>
              <a:buSzTx/>
              <a:defRPr/>
            </a:pPr>
            <a:r>
              <a:rPr lang="en-US" dirty="0" smtClean="0">
                <a:latin typeface="Arial" panose="020B0604020202020204" pitchFamily="34" charset="0"/>
              </a:rPr>
              <a:t>May invest a portion in the U.S.</a:t>
            </a:r>
          </a:p>
          <a:p>
            <a:pPr eaLnBrk="1" hangingPunct="1">
              <a:spcBef>
                <a:spcPts val="600"/>
              </a:spcBef>
            </a:pPr>
            <a:endParaRPr lang="en-US" dirty="0" smtClean="0"/>
          </a:p>
        </p:txBody>
      </p:sp>
      <p:pic>
        <p:nvPicPr>
          <p:cNvPr id="10" name="Picture 6" descr="T:\Photos\BRAND images\powerpoint Quality\earth_shutterstock_118337104.jpg"/>
          <p:cNvPicPr>
            <a:picLocks noGrp="1" noChangeAspect="1" noChangeArrowheads="1"/>
          </p:cNvPicPr>
          <p:nvPr>
            <p:ph idx="11"/>
          </p:nvPr>
        </p:nvPicPr>
        <p:blipFill>
          <a:blip r:embed="rId3" cstate="print"/>
          <a:stretch>
            <a:fillRect/>
          </a:stretch>
        </p:blipFill>
        <p:spPr bwMode="auto">
          <a:xfrm>
            <a:off x="6438106" y="2388394"/>
            <a:ext cx="2183606" cy="2183606"/>
          </a:xfrm>
          <a:prstGeom prst="rect">
            <a:avLst/>
          </a:prstGeom>
          <a:noFill/>
          <a:ln w="9525">
            <a:noFill/>
            <a:miter lim="800000"/>
            <a:headEnd/>
            <a:tailEnd/>
          </a:ln>
        </p:spPr>
      </p:pic>
      <p:sp>
        <p:nvSpPr>
          <p:cNvPr id="8" name="Text Placeholder 7"/>
          <p:cNvSpPr>
            <a:spLocks noGrp="1"/>
          </p:cNvSpPr>
          <p:nvPr>
            <p:ph type="body" sz="quarter" idx="10"/>
          </p:nvPr>
        </p:nvSpPr>
        <p:spPr>
          <a:xfrm>
            <a:off x="1633021" y="5916561"/>
            <a:ext cx="7207135" cy="218232"/>
          </a:xfrm>
        </p:spPr>
        <p:txBody>
          <a:bodyPr>
            <a:normAutofit fontScale="92500" lnSpcReduction="20000"/>
          </a:bodyPr>
          <a:lstStyle/>
          <a:p>
            <a:r>
              <a:rPr lang="en-US" dirty="0" smtClean="0">
                <a:cs typeface="Times New Roman" pitchFamily="18" charset="0"/>
              </a:rPr>
              <a:t>1 Foreign investments involve special risks, including currency fluctuations and political developments</a:t>
            </a:r>
            <a:r>
              <a:rPr lang="en-US" i="1" dirty="0" smtClean="0">
                <a:cs typeface="Times New Roman" pitchFamily="18" charset="0"/>
              </a:rPr>
              <a:t>.</a:t>
            </a:r>
            <a:r>
              <a:rPr lang="en-US" dirty="0" smtClean="0"/>
              <a:t>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wll\Desktop\risk_return_arrow.png"/>
          <p:cNvPicPr>
            <a:picLocks noChangeAspect="1" noChangeArrowheads="1"/>
          </p:cNvPicPr>
          <p:nvPr/>
        </p:nvPicPr>
        <p:blipFill>
          <a:blip r:embed="rId3" cstate="print"/>
          <a:srcRect/>
          <a:stretch>
            <a:fillRect/>
          </a:stretch>
        </p:blipFill>
        <p:spPr bwMode="auto">
          <a:xfrm>
            <a:off x="1504596" y="2585545"/>
            <a:ext cx="7334604" cy="1606180"/>
          </a:xfrm>
          <a:prstGeom prst="rect">
            <a:avLst/>
          </a:prstGeom>
          <a:noFill/>
        </p:spPr>
      </p:pic>
      <p:sp>
        <p:nvSpPr>
          <p:cNvPr id="12290" name="Rectangle 2"/>
          <p:cNvSpPr>
            <a:spLocks noChangeArrowheads="1"/>
          </p:cNvSpPr>
          <p:nvPr/>
        </p:nvSpPr>
        <p:spPr bwMode="blackWhite">
          <a:xfrm>
            <a:off x="100013" y="-200025"/>
            <a:ext cx="7543800" cy="1371600"/>
          </a:xfrm>
          <a:prstGeom prst="rect">
            <a:avLst/>
          </a:prstGeom>
          <a:noFill/>
          <a:ln w="9525">
            <a:noFill/>
            <a:miter lim="800000"/>
            <a:headEnd/>
            <a:tailEnd/>
          </a:ln>
        </p:spPr>
        <p:txBody>
          <a:bodyPr anchor="ctr"/>
          <a:lstStyle/>
          <a:p>
            <a:endParaRPr lang="en-US" sz="1900" dirty="0">
              <a:solidFill>
                <a:srgbClr val="000080"/>
              </a:solidFill>
            </a:endParaRPr>
          </a:p>
        </p:txBody>
      </p:sp>
      <p:sp>
        <p:nvSpPr>
          <p:cNvPr id="33" name="Rectangle 16"/>
          <p:cNvSpPr>
            <a:spLocks noGrp="1" noChangeArrowheads="1"/>
          </p:cNvSpPr>
          <p:nvPr>
            <p:ph type="title"/>
          </p:nvPr>
        </p:nvSpPr>
        <p:spPr>
          <a:xfrm>
            <a:off x="1418898" y="873511"/>
            <a:ext cx="8229599" cy="278746"/>
          </a:xfrm>
        </p:spPr>
        <p:txBody>
          <a:bodyPr>
            <a:normAutofit fontScale="90000"/>
          </a:bodyPr>
          <a:lstStyle/>
          <a:p>
            <a:r>
              <a:rPr lang="en-US" dirty="0" smtClean="0"/>
              <a:t> </a:t>
            </a:r>
            <a:r>
              <a:rPr lang="en-US" b="1" dirty="0" smtClean="0">
                <a:latin typeface="Arial" panose="020B0604020202020204" pitchFamily="34" charset="0"/>
                <a:cs typeface="Arial" panose="020B0604020202020204" pitchFamily="34" charset="0"/>
              </a:rPr>
              <a:t>Risk vs. Return Potential</a:t>
            </a:r>
          </a:p>
        </p:txBody>
      </p:sp>
      <p:grpSp>
        <p:nvGrpSpPr>
          <p:cNvPr id="47" name="Group 19"/>
          <p:cNvGrpSpPr>
            <a:grpSpLocks/>
          </p:cNvGrpSpPr>
          <p:nvPr/>
        </p:nvGrpSpPr>
        <p:grpSpPr bwMode="auto">
          <a:xfrm>
            <a:off x="1529254" y="4247831"/>
            <a:ext cx="7424210" cy="666438"/>
            <a:chOff x="120" y="1956"/>
            <a:chExt cx="5551" cy="386"/>
          </a:xfrm>
        </p:grpSpPr>
        <p:sp>
          <p:nvSpPr>
            <p:cNvPr id="48" name="Text Box 6"/>
            <p:cNvSpPr txBox="1">
              <a:spLocks noChangeArrowheads="1"/>
            </p:cNvSpPr>
            <p:nvPr/>
          </p:nvSpPr>
          <p:spPr bwMode="auto">
            <a:xfrm>
              <a:off x="120" y="1956"/>
              <a:ext cx="752" cy="2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400" dirty="0">
                  <a:solidFill>
                    <a:srgbClr val="55565A"/>
                  </a:solidFill>
                  <a:latin typeface="Arial Narrow" panose="020B0606020202030204" pitchFamily="34" charset="0"/>
                  <a:ea typeface="ＭＳ Ｐゴシック" charset="-128"/>
                  <a:cs typeface="Arial" panose="020B0604020202020204" pitchFamily="34" charset="0"/>
                </a:rPr>
                <a:t>Money Market Funds</a:t>
              </a:r>
            </a:p>
          </p:txBody>
        </p:sp>
        <p:sp>
          <p:nvSpPr>
            <p:cNvPr id="49" name="Text Box 7"/>
            <p:cNvSpPr txBox="1">
              <a:spLocks noChangeArrowheads="1"/>
            </p:cNvSpPr>
            <p:nvPr/>
          </p:nvSpPr>
          <p:spPr bwMode="auto">
            <a:xfrm>
              <a:off x="2472" y="1956"/>
              <a:ext cx="912" cy="167"/>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US" sz="1400" dirty="0" smtClean="0">
                  <a:solidFill>
                    <a:srgbClr val="55565A"/>
                  </a:solidFill>
                  <a:latin typeface="Arial Narrow" panose="020B0606020202030204" pitchFamily="34" charset="0"/>
                  <a:ea typeface="ＭＳ Ｐゴシック" charset="-128"/>
                  <a:cs typeface="Arial" panose="020B0604020202020204" pitchFamily="34" charset="0"/>
                </a:rPr>
                <a:t>Large-Cap </a:t>
              </a:r>
              <a:r>
                <a:rPr lang="en-US" sz="1400" dirty="0">
                  <a:solidFill>
                    <a:srgbClr val="55565A"/>
                  </a:solidFill>
                  <a:latin typeface="Arial Narrow" panose="020B0606020202030204" pitchFamily="34" charset="0"/>
                  <a:ea typeface="ＭＳ Ｐゴシック" charset="-128"/>
                  <a:cs typeface="Arial" panose="020B0604020202020204" pitchFamily="34" charset="0"/>
                </a:rPr>
                <a:t>Funds</a:t>
              </a:r>
            </a:p>
          </p:txBody>
        </p:sp>
        <p:sp>
          <p:nvSpPr>
            <p:cNvPr id="50" name="Text Box 8"/>
            <p:cNvSpPr txBox="1">
              <a:spLocks noChangeArrowheads="1"/>
            </p:cNvSpPr>
            <p:nvPr/>
          </p:nvSpPr>
          <p:spPr bwMode="auto">
            <a:xfrm>
              <a:off x="1904" y="1956"/>
              <a:ext cx="672" cy="353"/>
            </a:xfrm>
            <a:prstGeom prst="rect">
              <a:avLst/>
            </a:prstGeom>
            <a:noFill/>
            <a:ln w="9525">
              <a:noFill/>
              <a:miter lim="800000"/>
              <a:headEnd/>
              <a:tailEnd/>
            </a:ln>
          </p:spPr>
          <p:txBody>
            <a:bodyPr wrap="square">
              <a:spAutoFit/>
            </a:bodyPr>
            <a:lstStyle/>
            <a:p>
              <a:pPr algn="ctr" eaLnBrk="0" hangingPunct="0">
                <a:lnSpc>
                  <a:spcPct val="80000"/>
                </a:lnSpc>
                <a:spcBef>
                  <a:spcPct val="50000"/>
                </a:spcBef>
                <a:defRPr/>
              </a:pPr>
              <a:r>
                <a:rPr lang="en-US" sz="1400" dirty="0">
                  <a:solidFill>
                    <a:srgbClr val="55565A"/>
                  </a:solidFill>
                  <a:latin typeface="Arial Narrow" panose="020B0606020202030204" pitchFamily="34" charset="0"/>
                  <a:ea typeface="ＭＳ Ｐゴシック" charset="-128"/>
                  <a:cs typeface="Arial" panose="020B0604020202020204" pitchFamily="34" charset="0"/>
                </a:rPr>
                <a:t>Corporate Bond </a:t>
              </a:r>
              <a:r>
                <a:rPr lang="en-US" sz="1400" dirty="0" smtClean="0">
                  <a:solidFill>
                    <a:srgbClr val="55565A"/>
                  </a:solidFill>
                  <a:latin typeface="Arial Narrow" panose="020B0606020202030204" pitchFamily="34" charset="0"/>
                  <a:ea typeface="ＭＳ Ｐゴシック" charset="-128"/>
                  <a:cs typeface="Arial" panose="020B0604020202020204" pitchFamily="34" charset="0"/>
                </a:rPr>
                <a:t>Funds</a:t>
              </a:r>
              <a:r>
                <a:rPr lang="en-US" sz="1400" baseline="30000" dirty="0" smtClean="0">
                  <a:solidFill>
                    <a:srgbClr val="55565A"/>
                  </a:solidFill>
                  <a:latin typeface="Arial Narrow" panose="020B0606020202030204" pitchFamily="34" charset="0"/>
                  <a:ea typeface="ＭＳ Ｐゴシック" charset="-128"/>
                  <a:cs typeface="Arial" panose="020B0604020202020204" pitchFamily="34" charset="0"/>
                </a:rPr>
                <a:t>1</a:t>
              </a:r>
              <a:endParaRPr lang="en-US" sz="1400" dirty="0">
                <a:solidFill>
                  <a:srgbClr val="55565A"/>
                </a:solidFill>
                <a:latin typeface="Arial Narrow" panose="020B0606020202030204" pitchFamily="34" charset="0"/>
                <a:ea typeface="ＭＳ Ｐゴシック" charset="-128"/>
                <a:cs typeface="Arial" panose="020B0604020202020204" pitchFamily="34" charset="0"/>
              </a:endParaRPr>
            </a:p>
          </p:txBody>
        </p:sp>
        <p:sp>
          <p:nvSpPr>
            <p:cNvPr id="51" name="Text Box 9"/>
            <p:cNvSpPr txBox="1">
              <a:spLocks noChangeArrowheads="1"/>
            </p:cNvSpPr>
            <p:nvPr/>
          </p:nvSpPr>
          <p:spPr bwMode="auto">
            <a:xfrm>
              <a:off x="4835" y="1956"/>
              <a:ext cx="836" cy="253"/>
            </a:xfrm>
            <a:prstGeom prst="rect">
              <a:avLst/>
            </a:prstGeom>
            <a:noFill/>
            <a:ln w="9525">
              <a:noFill/>
              <a:miter lim="800000"/>
              <a:headEnd/>
              <a:tailEnd/>
            </a:ln>
          </p:spPr>
          <p:txBody>
            <a:bodyPr wrap="square">
              <a:spAutoFit/>
            </a:bodyPr>
            <a:lstStyle/>
            <a:p>
              <a:pPr algn="ctr" eaLnBrk="0" hangingPunct="0">
                <a:lnSpc>
                  <a:spcPct val="80000"/>
                </a:lnSpc>
                <a:spcBef>
                  <a:spcPct val="50000"/>
                </a:spcBef>
                <a:defRPr/>
              </a:pPr>
              <a:r>
                <a:rPr lang="en-US" sz="1400" dirty="0">
                  <a:solidFill>
                    <a:srgbClr val="55565A"/>
                  </a:solidFill>
                  <a:latin typeface="Arial Narrow" panose="020B0606020202030204" pitchFamily="34" charset="0"/>
                  <a:ea typeface="ＭＳ Ｐゴシック" charset="-128"/>
                  <a:cs typeface="Arial" panose="020B0604020202020204" pitchFamily="34" charset="0"/>
                </a:rPr>
                <a:t>International Funds</a:t>
              </a:r>
              <a:r>
                <a:rPr lang="en-US" sz="1400" baseline="30000" dirty="0">
                  <a:solidFill>
                    <a:srgbClr val="55565A"/>
                  </a:solidFill>
                  <a:latin typeface="Arial Narrow" panose="020B0606020202030204" pitchFamily="34" charset="0"/>
                  <a:ea typeface="ＭＳ Ｐゴシック" charset="-128"/>
                  <a:cs typeface="Arial" panose="020B0604020202020204" pitchFamily="34" charset="0"/>
                </a:rPr>
                <a:t>3</a:t>
              </a:r>
            </a:p>
          </p:txBody>
        </p:sp>
        <p:sp>
          <p:nvSpPr>
            <p:cNvPr id="52" name="Text Box 10"/>
            <p:cNvSpPr txBox="1">
              <a:spLocks noChangeArrowheads="1"/>
            </p:cNvSpPr>
            <p:nvPr/>
          </p:nvSpPr>
          <p:spPr bwMode="auto">
            <a:xfrm>
              <a:off x="4123" y="1959"/>
              <a:ext cx="824" cy="275"/>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US" sz="1400" dirty="0" smtClean="0">
                  <a:solidFill>
                    <a:srgbClr val="55565A"/>
                  </a:solidFill>
                  <a:latin typeface="Arial Narrow" panose="020B0606020202030204" pitchFamily="34" charset="0"/>
                  <a:ea typeface="ＭＳ Ｐゴシック" charset="-128"/>
                  <a:cs typeface="Arial" panose="020B0604020202020204" pitchFamily="34" charset="0"/>
                </a:rPr>
                <a:t>Small-Cap </a:t>
              </a:r>
              <a:r>
                <a:rPr lang="en-US" sz="1400" dirty="0">
                  <a:solidFill>
                    <a:srgbClr val="55565A"/>
                  </a:solidFill>
                  <a:latin typeface="Arial Narrow" panose="020B0606020202030204" pitchFamily="34" charset="0"/>
                  <a:ea typeface="ＭＳ Ｐゴシック" charset="-128"/>
                  <a:cs typeface="Arial" panose="020B0604020202020204" pitchFamily="34" charset="0"/>
                </a:rPr>
                <a:t>Funds</a:t>
              </a:r>
              <a:r>
                <a:rPr lang="en-US" sz="1400" baseline="30000" dirty="0">
                  <a:solidFill>
                    <a:srgbClr val="55565A"/>
                  </a:solidFill>
                  <a:latin typeface="Arial Narrow" panose="020B0606020202030204" pitchFamily="34" charset="0"/>
                  <a:ea typeface="ＭＳ Ｐゴシック" charset="-128"/>
                  <a:cs typeface="Arial" panose="020B0604020202020204" pitchFamily="34" charset="0"/>
                </a:rPr>
                <a:t>2</a:t>
              </a:r>
            </a:p>
          </p:txBody>
        </p:sp>
        <p:sp>
          <p:nvSpPr>
            <p:cNvPr id="53" name="Text Box 11"/>
            <p:cNvSpPr txBox="1">
              <a:spLocks noChangeArrowheads="1"/>
            </p:cNvSpPr>
            <p:nvPr/>
          </p:nvSpPr>
          <p:spPr bwMode="auto">
            <a:xfrm>
              <a:off x="3336" y="1956"/>
              <a:ext cx="912" cy="167"/>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US" sz="1400" dirty="0" smtClean="0">
                  <a:solidFill>
                    <a:srgbClr val="55565A"/>
                  </a:solidFill>
                  <a:latin typeface="Arial Narrow" panose="020B0606020202030204" pitchFamily="34" charset="0"/>
                  <a:ea typeface="ＭＳ Ｐゴシック" charset="-128"/>
                  <a:cs typeface="Arial" panose="020B0604020202020204" pitchFamily="34" charset="0"/>
                </a:rPr>
                <a:t>Mid-Cap </a:t>
              </a:r>
              <a:r>
                <a:rPr lang="en-US" sz="1400" dirty="0">
                  <a:solidFill>
                    <a:srgbClr val="55565A"/>
                  </a:solidFill>
                  <a:latin typeface="Arial Narrow" panose="020B0606020202030204" pitchFamily="34" charset="0"/>
                  <a:ea typeface="ＭＳ Ｐゴシック" charset="-128"/>
                  <a:cs typeface="Arial" panose="020B0604020202020204" pitchFamily="34" charset="0"/>
                </a:rPr>
                <a:t>Funds</a:t>
              </a:r>
              <a:r>
                <a:rPr lang="en-US" sz="1400" baseline="30000" dirty="0">
                  <a:solidFill>
                    <a:srgbClr val="55565A"/>
                  </a:solidFill>
                  <a:latin typeface="Arial Narrow" panose="020B0606020202030204" pitchFamily="34" charset="0"/>
                  <a:ea typeface="ＭＳ Ｐゴシック" charset="-128"/>
                  <a:cs typeface="Arial" panose="020B0604020202020204" pitchFamily="34" charset="0"/>
                </a:rPr>
                <a:t>2</a:t>
              </a:r>
            </a:p>
          </p:txBody>
        </p:sp>
        <p:sp>
          <p:nvSpPr>
            <p:cNvPr id="54" name="Text Box 12"/>
            <p:cNvSpPr txBox="1">
              <a:spLocks noChangeArrowheads="1"/>
            </p:cNvSpPr>
            <p:nvPr/>
          </p:nvSpPr>
          <p:spPr bwMode="auto">
            <a:xfrm>
              <a:off x="864" y="1958"/>
              <a:ext cx="1000" cy="384"/>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en-US" sz="1400" dirty="0">
                  <a:solidFill>
                    <a:srgbClr val="55565A"/>
                  </a:solidFill>
                  <a:latin typeface="Arial Narrow" panose="020B0606020202030204" pitchFamily="34" charset="0"/>
                  <a:ea typeface="ＭＳ Ｐゴシック" charset="-128"/>
                  <a:cs typeface="Arial" panose="020B0604020202020204" pitchFamily="34" charset="0"/>
                </a:rPr>
                <a:t>Intermediate U.S. Government Bonds Funds</a:t>
              </a:r>
              <a:r>
                <a:rPr lang="en-US" sz="1400" baseline="30000" dirty="0">
                  <a:solidFill>
                    <a:srgbClr val="55565A"/>
                  </a:solidFill>
                  <a:latin typeface="Arial Narrow" panose="020B0606020202030204" pitchFamily="34" charset="0"/>
                  <a:ea typeface="ＭＳ Ｐゴシック" charset="-128"/>
                  <a:cs typeface="Arial" panose="020B0604020202020204" pitchFamily="34" charset="0"/>
                </a:rPr>
                <a:t>1</a:t>
              </a:r>
            </a:p>
          </p:txBody>
        </p:sp>
      </p:grpSp>
      <p:sp>
        <p:nvSpPr>
          <p:cNvPr id="55" name="Text Box 5"/>
          <p:cNvSpPr txBox="1">
            <a:spLocks noChangeArrowheads="1"/>
          </p:cNvSpPr>
          <p:nvPr/>
        </p:nvSpPr>
        <p:spPr bwMode="auto">
          <a:xfrm>
            <a:off x="1873337" y="2983861"/>
            <a:ext cx="4233877" cy="338554"/>
          </a:xfrm>
          <a:prstGeom prst="rect">
            <a:avLst/>
          </a:prstGeom>
          <a:noFill/>
          <a:ln w="9525">
            <a:noFill/>
            <a:miter lim="800000"/>
            <a:headEnd/>
            <a:tailEnd/>
          </a:ln>
        </p:spPr>
        <p:txBody>
          <a:bodyPr wrap="square">
            <a:spAutoFit/>
          </a:bodyPr>
          <a:lstStyle/>
          <a:p>
            <a:pPr eaLnBrk="0" hangingPunct="0">
              <a:lnSpc>
                <a:spcPct val="80000"/>
              </a:lnSpc>
              <a:spcBef>
                <a:spcPct val="50000"/>
              </a:spcBef>
            </a:pPr>
            <a:r>
              <a:rPr lang="en-US" sz="2000" b="1" dirty="0">
                <a:solidFill>
                  <a:srgbClr val="FFFFFF"/>
                </a:solidFill>
                <a:latin typeface="Arial Narrow" pitchFamily="34" charset="0"/>
              </a:rPr>
              <a:t>Lower </a:t>
            </a:r>
            <a:r>
              <a:rPr lang="en-US" sz="2000" b="1" dirty="0" smtClean="0">
                <a:solidFill>
                  <a:srgbClr val="FFFFFF"/>
                </a:solidFill>
                <a:latin typeface="Arial Narrow" pitchFamily="34" charset="0"/>
              </a:rPr>
              <a:t>Risk/Lower </a:t>
            </a:r>
            <a:r>
              <a:rPr lang="en-US" sz="2000" b="1" dirty="0">
                <a:solidFill>
                  <a:srgbClr val="FFFFFF"/>
                </a:solidFill>
                <a:latin typeface="Arial Narrow" pitchFamily="34" charset="0"/>
              </a:rPr>
              <a:t>Return Potential</a:t>
            </a:r>
          </a:p>
        </p:txBody>
      </p:sp>
      <p:sp>
        <p:nvSpPr>
          <p:cNvPr id="56" name="Text Box 14"/>
          <p:cNvSpPr txBox="1">
            <a:spLocks noChangeArrowheads="1"/>
          </p:cNvSpPr>
          <p:nvPr/>
        </p:nvSpPr>
        <p:spPr bwMode="auto">
          <a:xfrm>
            <a:off x="3617873" y="3456827"/>
            <a:ext cx="4982095" cy="338554"/>
          </a:xfrm>
          <a:prstGeom prst="rect">
            <a:avLst/>
          </a:prstGeom>
          <a:noFill/>
          <a:ln w="9525">
            <a:noFill/>
            <a:miter lim="800000"/>
            <a:headEnd/>
            <a:tailEnd/>
          </a:ln>
        </p:spPr>
        <p:txBody>
          <a:bodyPr wrap="square">
            <a:spAutoFit/>
          </a:bodyPr>
          <a:lstStyle/>
          <a:p>
            <a:pPr algn="r" eaLnBrk="0" hangingPunct="0">
              <a:lnSpc>
                <a:spcPct val="80000"/>
              </a:lnSpc>
              <a:spcBef>
                <a:spcPct val="50000"/>
              </a:spcBef>
            </a:pPr>
            <a:r>
              <a:rPr lang="en-US" sz="2000" b="1" dirty="0">
                <a:solidFill>
                  <a:srgbClr val="FFFFFF"/>
                </a:solidFill>
                <a:latin typeface="Arial Narrow" pitchFamily="34" charset="0"/>
              </a:rPr>
              <a:t>Higher </a:t>
            </a:r>
            <a:r>
              <a:rPr lang="en-US" sz="2000" b="1" dirty="0" smtClean="0">
                <a:solidFill>
                  <a:srgbClr val="FFFFFF"/>
                </a:solidFill>
                <a:latin typeface="Arial Narrow" pitchFamily="34" charset="0"/>
              </a:rPr>
              <a:t>Risk/Higher </a:t>
            </a:r>
            <a:r>
              <a:rPr lang="en-US" sz="2000" b="1" dirty="0">
                <a:solidFill>
                  <a:srgbClr val="FFFFFF"/>
                </a:solidFill>
                <a:latin typeface="Arial Narrow" pitchFamily="34" charset="0"/>
              </a:rPr>
              <a:t>Return Potential</a:t>
            </a:r>
          </a:p>
        </p:txBody>
      </p:sp>
      <p:sp>
        <p:nvSpPr>
          <p:cNvPr id="57" name="Rectangle 15"/>
          <p:cNvSpPr>
            <a:spLocks noChangeArrowheads="1"/>
          </p:cNvSpPr>
          <p:nvPr/>
        </p:nvSpPr>
        <p:spPr bwMode="auto">
          <a:xfrm>
            <a:off x="2278682" y="1905953"/>
            <a:ext cx="4554837" cy="400110"/>
          </a:xfrm>
          <a:prstGeom prst="rect">
            <a:avLst/>
          </a:prstGeom>
          <a:noFill/>
          <a:ln w="9525">
            <a:noFill/>
            <a:miter lim="800000"/>
            <a:headEnd/>
            <a:tailEnd/>
          </a:ln>
        </p:spPr>
        <p:txBody>
          <a:bodyPr wrap="none">
            <a:spAutoFit/>
          </a:bodyPr>
          <a:lstStyle/>
          <a:p>
            <a:r>
              <a:rPr lang="en-US" sz="2000" b="1" dirty="0">
                <a:solidFill>
                  <a:srgbClr val="55565A"/>
                </a:solidFill>
                <a:latin typeface="Arial Narrow" panose="020B0606020202030204" pitchFamily="34" charset="0"/>
                <a:ea typeface="ＭＳ Ｐゴシック" charset="-128"/>
                <a:cs typeface="Arial" panose="020B0604020202020204" pitchFamily="34" charset="0"/>
              </a:rPr>
              <a:t>Cash </a:t>
            </a:r>
            <a:r>
              <a:rPr lang="en-US" sz="2000" b="1" dirty="0" smtClean="0">
                <a:solidFill>
                  <a:srgbClr val="55565A"/>
                </a:solidFill>
                <a:latin typeface="Arial Narrow" panose="020B0606020202030204" pitchFamily="34" charset="0"/>
                <a:ea typeface="ＭＳ Ｐゴシック" charset="-128"/>
                <a:cs typeface="Arial" panose="020B0604020202020204" pitchFamily="34" charset="0"/>
              </a:rPr>
              <a:t>Alternatives/Bond Funds/Stock Funds</a:t>
            </a:r>
            <a:endParaRPr lang="en-US" sz="2000" b="1" dirty="0">
              <a:solidFill>
                <a:srgbClr val="55565A"/>
              </a:solidFill>
              <a:latin typeface="Arial Narrow" panose="020B0606020202030204" pitchFamily="34" charset="0"/>
              <a:ea typeface="ＭＳ Ｐゴシック" charset="-128"/>
              <a:cs typeface="Arial" panose="020B0604020202020204" pitchFamily="34" charset="0"/>
            </a:endParaRPr>
          </a:p>
        </p:txBody>
      </p:sp>
      <p:sp>
        <p:nvSpPr>
          <p:cNvPr id="58" name="Rectangle 16"/>
          <p:cNvSpPr>
            <a:spLocks noChangeArrowheads="1"/>
          </p:cNvSpPr>
          <p:nvPr/>
        </p:nvSpPr>
        <p:spPr bwMode="auto">
          <a:xfrm>
            <a:off x="1481959" y="5085934"/>
            <a:ext cx="7362497" cy="738188"/>
          </a:xfrm>
          <a:prstGeom prst="rect">
            <a:avLst/>
          </a:prstGeom>
          <a:noFill/>
          <a:ln w="9525">
            <a:noFill/>
            <a:miter lim="800000"/>
            <a:headEnd/>
            <a:tailEnd/>
          </a:ln>
        </p:spPr>
        <p:txBody>
          <a:bodyPr wrap="square">
            <a:spAutoFit/>
          </a:bodyPr>
          <a:lstStyle/>
          <a:p>
            <a:r>
              <a:rPr lang="en-US" sz="1400" i="1" dirty="0">
                <a:solidFill>
                  <a:srgbClr val="55565A"/>
                </a:solidFill>
                <a:latin typeface="Arial Narrow" pitchFamily="34" charset="0"/>
              </a:rPr>
              <a:t>An investment in a Money Market Fund is not insured or guaranteed by the Federal Deposit Insurance Corporation or any other government agency. Although the </a:t>
            </a:r>
            <a:r>
              <a:rPr lang="en-US" sz="1400" i="1" dirty="0" smtClean="0">
                <a:solidFill>
                  <a:srgbClr val="55565A"/>
                </a:solidFill>
                <a:latin typeface="Arial Narrow" pitchFamily="34" charset="0"/>
              </a:rPr>
              <a:t>Fund </a:t>
            </a:r>
            <a:r>
              <a:rPr lang="en-US" sz="1400" i="1" dirty="0">
                <a:solidFill>
                  <a:srgbClr val="55565A"/>
                </a:solidFill>
                <a:latin typeface="Arial Narrow" pitchFamily="34" charset="0"/>
              </a:rPr>
              <a:t>seeks to preserve the value of your investment at $1.00 per share, it is possible to lose money by investing in the Fund.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612007" y="874388"/>
            <a:ext cx="8248281" cy="278746"/>
          </a:xfrm>
        </p:spPr>
        <p:txBody>
          <a:bodyPr>
            <a:noAutofit/>
          </a:bodyPr>
          <a:lstStyle/>
          <a:p>
            <a:r>
              <a:rPr lang="en-US" b="1" dirty="0" smtClean="0">
                <a:latin typeface="Arial" panose="020B0604020202020204" pitchFamily="34" charset="0"/>
                <a:cs typeface="Arial" panose="020B0604020202020204" pitchFamily="34" charset="0"/>
              </a:rPr>
              <a:t>Investment Risks</a:t>
            </a:r>
          </a:p>
        </p:txBody>
      </p:sp>
      <p:sp>
        <p:nvSpPr>
          <p:cNvPr id="6" name="Rectangle 3"/>
          <p:cNvSpPr>
            <a:spLocks noGrp="1" noChangeArrowheads="1"/>
          </p:cNvSpPr>
          <p:nvPr>
            <p:ph idx="1"/>
          </p:nvPr>
        </p:nvSpPr>
        <p:spPr>
          <a:xfrm>
            <a:off x="1781049" y="1975565"/>
            <a:ext cx="3286251" cy="3066336"/>
          </a:xfrm>
        </p:spPr>
        <p:txBody>
          <a:bodyPr>
            <a:normAutofit/>
          </a:bodyPr>
          <a:lstStyle/>
          <a:p>
            <a:pPr marL="118872" indent="-118872" fontAlgn="auto">
              <a:lnSpc>
                <a:spcPct val="100000"/>
              </a:lnSpc>
              <a:spcBef>
                <a:spcPts val="600"/>
              </a:spcBef>
              <a:spcAft>
                <a:spcPts val="0"/>
              </a:spcAft>
              <a:buClrTx/>
              <a:buSzTx/>
              <a:defRPr/>
            </a:pPr>
            <a:r>
              <a:rPr lang="en-US" dirty="0" smtClean="0"/>
              <a:t> Market Risk</a:t>
            </a:r>
          </a:p>
          <a:p>
            <a:pPr marL="118872" indent="-118872" fontAlgn="auto">
              <a:lnSpc>
                <a:spcPct val="100000"/>
              </a:lnSpc>
              <a:spcBef>
                <a:spcPts val="600"/>
              </a:spcBef>
              <a:spcAft>
                <a:spcPts val="0"/>
              </a:spcAft>
              <a:buClrTx/>
              <a:buSzTx/>
              <a:defRPr/>
            </a:pPr>
            <a:r>
              <a:rPr lang="en-US" dirty="0" smtClean="0"/>
              <a:t> Business Risk</a:t>
            </a:r>
          </a:p>
          <a:p>
            <a:pPr marL="118872" indent="-118872" fontAlgn="auto">
              <a:lnSpc>
                <a:spcPct val="100000"/>
              </a:lnSpc>
              <a:spcBef>
                <a:spcPts val="600"/>
              </a:spcBef>
              <a:spcAft>
                <a:spcPts val="0"/>
              </a:spcAft>
              <a:buClrTx/>
              <a:buSzTx/>
              <a:defRPr/>
            </a:pPr>
            <a:r>
              <a:rPr lang="en-US" dirty="0" smtClean="0"/>
              <a:t> Inflation Risk</a:t>
            </a:r>
          </a:p>
          <a:p>
            <a:pPr marL="118872" indent="-118872" fontAlgn="auto">
              <a:lnSpc>
                <a:spcPct val="100000"/>
              </a:lnSpc>
              <a:spcBef>
                <a:spcPts val="600"/>
              </a:spcBef>
              <a:spcAft>
                <a:spcPts val="0"/>
              </a:spcAft>
              <a:buClrTx/>
              <a:buSzTx/>
              <a:defRPr/>
            </a:pPr>
            <a:r>
              <a:rPr lang="en-US" dirty="0" smtClean="0"/>
              <a:t> Interest Rate Risk</a:t>
            </a:r>
          </a:p>
          <a:p>
            <a:pPr marL="118872" indent="-118872" fontAlgn="auto">
              <a:lnSpc>
                <a:spcPct val="100000"/>
              </a:lnSpc>
              <a:spcBef>
                <a:spcPts val="600"/>
              </a:spcBef>
              <a:spcAft>
                <a:spcPts val="0"/>
              </a:spcAft>
              <a:buClrTx/>
              <a:buSzTx/>
              <a:defRPr/>
            </a:pPr>
            <a:r>
              <a:rPr lang="en-US" dirty="0" smtClean="0"/>
              <a:t> International Risk</a:t>
            </a:r>
          </a:p>
          <a:p>
            <a:pPr marL="118872" indent="-118872" fontAlgn="auto">
              <a:lnSpc>
                <a:spcPct val="100000"/>
              </a:lnSpc>
              <a:spcBef>
                <a:spcPts val="600"/>
              </a:spcBef>
              <a:spcAft>
                <a:spcPts val="0"/>
              </a:spcAft>
              <a:buClrTx/>
              <a:buSzTx/>
              <a:defRPr/>
            </a:pPr>
            <a:r>
              <a:rPr lang="en-US" dirty="0" smtClean="0"/>
              <a:t> Not Investing Risk</a:t>
            </a:r>
          </a:p>
        </p:txBody>
      </p:sp>
      <p:pic>
        <p:nvPicPr>
          <p:cNvPr id="10" name="Picture 4" descr="risk_dice_shutterstock_86690638.jpg"/>
          <p:cNvPicPr>
            <a:picLocks noGrp="1" noChangeAspect="1"/>
          </p:cNvPicPr>
          <p:nvPr>
            <p:ph idx="11"/>
          </p:nvPr>
        </p:nvPicPr>
        <p:blipFill>
          <a:blip r:embed="rId3" cstate="print">
            <a:lum contrast="10000"/>
          </a:blip>
          <a:stretch>
            <a:fillRect/>
          </a:stretch>
        </p:blipFill>
        <p:spPr bwMode="auto">
          <a:xfrm>
            <a:off x="5888672" y="2020094"/>
            <a:ext cx="1630680"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14348" y="841981"/>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Manage Risk</a:t>
            </a:r>
          </a:p>
        </p:txBody>
      </p:sp>
      <p:sp>
        <p:nvSpPr>
          <p:cNvPr id="14340" name="Rectangle 3"/>
          <p:cNvSpPr>
            <a:spLocks noGrp="1" noChangeArrowheads="1"/>
          </p:cNvSpPr>
          <p:nvPr>
            <p:ph idx="1"/>
          </p:nvPr>
        </p:nvSpPr>
        <p:spPr>
          <a:xfrm>
            <a:off x="1516360" y="1700487"/>
            <a:ext cx="3402481" cy="4133358"/>
          </a:xfrm>
        </p:spPr>
        <p:txBody>
          <a:bodyPr/>
          <a:lstStyle/>
          <a:p>
            <a:pPr marL="118872" indent="-118872" fontAlgn="auto">
              <a:lnSpc>
                <a:spcPct val="100000"/>
              </a:lnSpc>
              <a:spcBef>
                <a:spcPts val="600"/>
              </a:spcBef>
              <a:spcAft>
                <a:spcPts val="0"/>
              </a:spcAft>
              <a:buClrTx/>
              <a:buSzTx/>
              <a:defRPr/>
            </a:pPr>
            <a:r>
              <a:rPr lang="en-US" sz="2400" dirty="0" smtClean="0"/>
              <a:t> Diversify through asset allocation</a:t>
            </a:r>
            <a:r>
              <a:rPr lang="en-US" sz="2400" baseline="30000" dirty="0" smtClean="0"/>
              <a:t>1</a:t>
            </a:r>
          </a:p>
          <a:p>
            <a:pPr marL="118872" indent="-118872" fontAlgn="auto">
              <a:lnSpc>
                <a:spcPct val="100000"/>
              </a:lnSpc>
              <a:spcBef>
                <a:spcPts val="600"/>
              </a:spcBef>
              <a:spcAft>
                <a:spcPts val="0"/>
              </a:spcAft>
              <a:buClrTx/>
              <a:buSzTx/>
              <a:defRPr/>
            </a:pPr>
            <a:r>
              <a:rPr lang="en-US" sz="2400" dirty="0" smtClean="0"/>
              <a:t> Invest consistently</a:t>
            </a:r>
          </a:p>
          <a:p>
            <a:pPr marL="118872" indent="-118872" fontAlgn="auto">
              <a:lnSpc>
                <a:spcPct val="100000"/>
              </a:lnSpc>
              <a:spcBef>
                <a:spcPts val="600"/>
              </a:spcBef>
              <a:spcAft>
                <a:spcPts val="0"/>
              </a:spcAft>
              <a:buClrTx/>
              <a:buSzTx/>
              <a:defRPr/>
            </a:pPr>
            <a:r>
              <a:rPr lang="en-US" sz="2400" dirty="0" smtClean="0"/>
              <a:t> Invest for the long term</a:t>
            </a:r>
          </a:p>
        </p:txBody>
      </p:sp>
      <p:pic>
        <p:nvPicPr>
          <p:cNvPr id="10" name="Content Placeholder 9" descr="parachute_open_shutterstock_65807053.jpg"/>
          <p:cNvPicPr>
            <a:picLocks noGrp="1" noChangeAspect="1"/>
          </p:cNvPicPr>
          <p:nvPr>
            <p:ph idx="11"/>
          </p:nvPr>
        </p:nvPicPr>
        <p:blipFill>
          <a:blip r:embed="rId3" cstate="print"/>
          <a:stretch>
            <a:fillRect/>
          </a:stretch>
        </p:blipFill>
        <p:spPr bwMode="auto">
          <a:xfrm>
            <a:off x="5331223" y="1497723"/>
            <a:ext cx="3335411" cy="3835723"/>
          </a:xfrm>
          <a:prstGeom prst="rect">
            <a:avLst/>
          </a:prstGeom>
          <a:noFill/>
          <a:ln w="9525">
            <a:noFill/>
            <a:miter lim="800000"/>
            <a:headEnd/>
            <a:tailEnd/>
          </a:ln>
        </p:spPr>
      </p:pic>
      <p:sp>
        <p:nvSpPr>
          <p:cNvPr id="8" name="Text Placeholder 7"/>
          <p:cNvSpPr>
            <a:spLocks noGrp="1"/>
          </p:cNvSpPr>
          <p:nvPr>
            <p:ph type="body" sz="quarter" idx="10"/>
          </p:nvPr>
        </p:nvSpPr>
        <p:spPr>
          <a:xfrm>
            <a:off x="1466193" y="5896303"/>
            <a:ext cx="7110248" cy="238489"/>
          </a:xfrm>
        </p:spPr>
        <p:txBody>
          <a:bodyPr>
            <a:normAutofit fontScale="92500" lnSpcReduction="10000"/>
          </a:bodyPr>
          <a:lstStyle/>
          <a:p>
            <a:r>
              <a:rPr lang="en-US" dirty="0" smtClean="0">
                <a:solidFill>
                  <a:schemeClr val="tx1">
                    <a:lumMod val="85000"/>
                    <a:lumOff val="15000"/>
                  </a:schemeClr>
                </a:solidFill>
              </a:rPr>
              <a:t>1 Diversification, asset allocation and dollar cost averaging do not ensure a profit and do not protect against loss in declining markets.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2172058" y="630754"/>
            <a:ext cx="8248281" cy="278746"/>
          </a:xfrm>
        </p:spPr>
        <p:txBody>
          <a:bodyPr>
            <a:normAutofit fontScale="90000"/>
          </a:bodyPr>
          <a:lstStyle/>
          <a:p>
            <a:pPr eaLnBrk="1" hangingPunct="1"/>
            <a:r>
              <a:rPr lang="en-US" b="1" dirty="0" smtClean="0">
                <a:latin typeface="Arial" panose="020B0604020202020204" pitchFamily="34" charset="0"/>
                <a:cs typeface="Arial" panose="020B0604020202020204" pitchFamily="34" charset="0"/>
              </a:rPr>
              <a:t>The WDC is here to help!</a:t>
            </a:r>
          </a:p>
        </p:txBody>
      </p:sp>
      <p:sp>
        <p:nvSpPr>
          <p:cNvPr id="25605" name="Content Placeholder 26"/>
          <p:cNvSpPr>
            <a:spLocks noGrp="1"/>
          </p:cNvSpPr>
          <p:nvPr>
            <p:ph idx="1"/>
          </p:nvPr>
        </p:nvSpPr>
        <p:spPr/>
        <p:txBody>
          <a:bodyPr/>
          <a:lstStyle/>
          <a:p>
            <a:pPr eaLnBrk="1" hangingPunct="1"/>
            <a:endParaRPr lang="en-US" dirty="0" smtClean="0"/>
          </a:p>
          <a:p>
            <a:pPr eaLnBrk="1" hangingPunct="1"/>
            <a:endParaRPr lang="en-US" dirty="0" smtClean="0"/>
          </a:p>
        </p:txBody>
      </p:sp>
      <p:sp>
        <p:nvSpPr>
          <p:cNvPr id="24" name="Content Placeholder 23"/>
          <p:cNvSpPr>
            <a:spLocks noGrp="1"/>
          </p:cNvSpPr>
          <p:nvPr>
            <p:ph idx="11"/>
          </p:nvPr>
        </p:nvSpPr>
        <p:spPr>
          <a:xfrm>
            <a:off x="4431321" y="1578360"/>
            <a:ext cx="4682836" cy="4084253"/>
          </a:xfrm>
        </p:spPr>
        <p:txBody>
          <a:bodyPr>
            <a:normAutofit/>
          </a:bodyPr>
          <a:lstStyle/>
          <a:p>
            <a:r>
              <a:rPr lang="en-US" dirty="0" smtClean="0"/>
              <a:t>Call us -- KeyTalk</a:t>
            </a:r>
            <a:r>
              <a:rPr lang="en-US" baseline="30000" dirty="0" smtClean="0"/>
              <a:t>®1</a:t>
            </a:r>
          </a:p>
          <a:p>
            <a:pPr lvl="1"/>
            <a:r>
              <a:rPr lang="en-US" sz="2000" dirty="0" smtClean="0"/>
              <a:t>(877) 457-9327, press 0</a:t>
            </a:r>
          </a:p>
          <a:p>
            <a:r>
              <a:rPr lang="en-US" dirty="0" smtClean="0"/>
              <a:t>Website</a:t>
            </a:r>
            <a:r>
              <a:rPr lang="en-US" baseline="30000" dirty="0" smtClean="0"/>
              <a:t>1</a:t>
            </a:r>
          </a:p>
          <a:p>
            <a:pPr lvl="1"/>
            <a:r>
              <a:rPr lang="en-US" sz="2000" dirty="0" smtClean="0"/>
              <a:t>Visit </a:t>
            </a:r>
            <a:br>
              <a:rPr lang="en-US" sz="2000" dirty="0" smtClean="0"/>
            </a:br>
            <a:r>
              <a:rPr lang="en-US" u="sng" dirty="0" smtClean="0">
                <a:hlinkClick r:id="rId3"/>
              </a:rPr>
              <a:t>www.wdc457.org</a:t>
            </a:r>
            <a:endParaRPr lang="en-US" sz="2000" dirty="0" smtClean="0"/>
          </a:p>
          <a:p>
            <a:pPr marL="0" indent="0">
              <a:buNone/>
            </a:pPr>
            <a:r>
              <a:rPr lang="en-US" dirty="0" smtClean="0"/>
              <a:t>    Online Tools you can use</a:t>
            </a:r>
          </a:p>
          <a:p>
            <a:pPr lvl="1"/>
            <a:r>
              <a:rPr lang="en-US" sz="2000" dirty="0" smtClean="0"/>
              <a:t>Calculators</a:t>
            </a:r>
            <a:endParaRPr lang="en-US" sz="2000" dirty="0"/>
          </a:p>
          <a:p>
            <a:pPr lvl="1"/>
            <a:r>
              <a:rPr lang="en-US" sz="2000" dirty="0" smtClean="0"/>
              <a:t>Internet sites</a:t>
            </a:r>
          </a:p>
          <a:p>
            <a:pPr lvl="1"/>
            <a:r>
              <a:rPr lang="en-US" sz="2000" dirty="0" smtClean="0"/>
              <a:t>Financial articles</a:t>
            </a:r>
          </a:p>
        </p:txBody>
      </p:sp>
      <p:sp>
        <p:nvSpPr>
          <p:cNvPr id="23" name="Text Placeholder 22"/>
          <p:cNvSpPr>
            <a:spLocks noGrp="1"/>
          </p:cNvSpPr>
          <p:nvPr>
            <p:ph type="body" sz="quarter" idx="10"/>
          </p:nvPr>
        </p:nvSpPr>
        <p:spPr>
          <a:xfrm>
            <a:off x="1554194" y="5869265"/>
            <a:ext cx="7207135" cy="218232"/>
          </a:xfrm>
        </p:spPr>
        <p:txBody>
          <a:bodyPr>
            <a:normAutofit fontScale="70000" lnSpcReduction="20000"/>
          </a:bodyPr>
          <a:lstStyle/>
          <a:p>
            <a:r>
              <a:rPr lang="en-US" dirty="0" smtClean="0"/>
              <a:t>1 Access to KeyTalk and/or any website may be limited or unavailable during periods of peak demand, market volatility, systems upgrades/maintenance or other reasons.</a:t>
            </a:r>
          </a:p>
        </p:txBody>
      </p:sp>
      <p:pic>
        <p:nvPicPr>
          <p:cNvPr id="19" name="Picture Placeholder 13" descr="phone_office_shutterstock_96112124.jpg"/>
          <p:cNvPicPr>
            <a:picLocks noChangeAspect="1"/>
          </p:cNvPicPr>
          <p:nvPr/>
        </p:nvPicPr>
        <p:blipFill>
          <a:blip r:embed="rId4" cstate="screen">
            <a:lum contrast="10000"/>
          </a:blip>
          <a:srcRect l="793" r="793"/>
          <a:stretch>
            <a:fillRect/>
          </a:stretch>
        </p:blipFill>
        <p:spPr>
          <a:xfrm>
            <a:off x="1604516" y="3564946"/>
            <a:ext cx="2468029" cy="2102395"/>
          </a:xfrm>
          <a:prstGeom prst="rect">
            <a:avLst/>
          </a:prstGeom>
        </p:spPr>
      </p:pic>
      <p:grpSp>
        <p:nvGrpSpPr>
          <p:cNvPr id="2" name="Group 20"/>
          <p:cNvGrpSpPr/>
          <p:nvPr/>
        </p:nvGrpSpPr>
        <p:grpSpPr>
          <a:xfrm>
            <a:off x="1621598" y="1453552"/>
            <a:ext cx="2433864" cy="2073292"/>
            <a:chOff x="4975860" y="1991360"/>
            <a:chExt cx="2057400" cy="1752600"/>
          </a:xfrm>
        </p:grpSpPr>
        <p:pic>
          <p:nvPicPr>
            <p:cNvPr id="21" name="Picture Placeholder 34" descr="GW_web_iPad.tif"/>
            <p:cNvPicPr>
              <a:picLocks noChangeAspect="1"/>
            </p:cNvPicPr>
            <p:nvPr/>
          </p:nvPicPr>
          <p:blipFill>
            <a:blip r:embed="rId5" cstate="print">
              <a:lum contrast="10000"/>
            </a:blip>
            <a:srcRect l="5978" r="5978"/>
            <a:stretch>
              <a:fillRect/>
            </a:stretch>
          </p:blipFill>
          <p:spPr>
            <a:xfrm>
              <a:off x="4975860" y="1991360"/>
              <a:ext cx="2057400" cy="1752600"/>
            </a:xfrm>
            <a:prstGeom prst="rect">
              <a:avLst/>
            </a:prstGeom>
          </p:spPr>
        </p:pic>
        <p:sp>
          <p:nvSpPr>
            <p:cNvPr id="22" name="Freeform 21"/>
            <p:cNvSpPr/>
            <p:nvPr/>
          </p:nvSpPr>
          <p:spPr>
            <a:xfrm>
              <a:off x="5166360" y="2253298"/>
              <a:ext cx="1452562" cy="1114425"/>
            </a:xfrm>
            <a:custGeom>
              <a:avLst/>
              <a:gdLst>
                <a:gd name="connsiteX0" fmla="*/ 0 w 1771650"/>
                <a:gd name="connsiteY0" fmla="*/ 0 h 962025"/>
                <a:gd name="connsiteX1" fmla="*/ 1771650 w 1771650"/>
                <a:gd name="connsiteY1" fmla="*/ 0 h 962025"/>
                <a:gd name="connsiteX2" fmla="*/ 1771650 w 1771650"/>
                <a:gd name="connsiteY2" fmla="*/ 962025 h 962025"/>
                <a:gd name="connsiteX3" fmla="*/ 0 w 1771650"/>
                <a:gd name="connsiteY3" fmla="*/ 962025 h 962025"/>
                <a:gd name="connsiteX4" fmla="*/ 0 w 1771650"/>
                <a:gd name="connsiteY4" fmla="*/ 0 h 962025"/>
                <a:gd name="connsiteX0" fmla="*/ 0 w 1771650"/>
                <a:gd name="connsiteY0" fmla="*/ 120883 h 1082908"/>
                <a:gd name="connsiteX1" fmla="*/ 1240560 w 1771650"/>
                <a:gd name="connsiteY1" fmla="*/ 0 h 1082908"/>
                <a:gd name="connsiteX2" fmla="*/ 1771650 w 1771650"/>
                <a:gd name="connsiteY2" fmla="*/ 1082908 h 1082908"/>
                <a:gd name="connsiteX3" fmla="*/ 0 w 1771650"/>
                <a:gd name="connsiteY3" fmla="*/ 1082908 h 1082908"/>
                <a:gd name="connsiteX4" fmla="*/ 0 w 1771650"/>
                <a:gd name="connsiteY4" fmla="*/ 120883 h 1082908"/>
                <a:gd name="connsiteX0" fmla="*/ 0 w 1240560"/>
                <a:gd name="connsiteY0" fmla="*/ 120883 h 1178607"/>
                <a:gd name="connsiteX1" fmla="*/ 1240560 w 1240560"/>
                <a:gd name="connsiteY1" fmla="*/ 0 h 1178607"/>
                <a:gd name="connsiteX2" fmla="*/ 997313 w 1240560"/>
                <a:gd name="connsiteY2" fmla="*/ 1178607 h 1178607"/>
                <a:gd name="connsiteX3" fmla="*/ 0 w 1240560"/>
                <a:gd name="connsiteY3" fmla="*/ 1082908 h 1178607"/>
                <a:gd name="connsiteX4" fmla="*/ 0 w 1240560"/>
                <a:gd name="connsiteY4" fmla="*/ 120883 h 1178607"/>
                <a:gd name="connsiteX0" fmla="*/ 239194 w 1240560"/>
                <a:gd name="connsiteY0" fmla="*/ 105773 h 1178607"/>
                <a:gd name="connsiteX1" fmla="*/ 1240560 w 1240560"/>
                <a:gd name="connsiteY1" fmla="*/ 0 h 1178607"/>
                <a:gd name="connsiteX2" fmla="*/ 997313 w 1240560"/>
                <a:gd name="connsiteY2" fmla="*/ 1178607 h 1178607"/>
                <a:gd name="connsiteX3" fmla="*/ 0 w 1240560"/>
                <a:gd name="connsiteY3" fmla="*/ 1082908 h 1178607"/>
                <a:gd name="connsiteX4" fmla="*/ 239194 w 1240560"/>
                <a:gd name="connsiteY4" fmla="*/ 105773 h 1178607"/>
                <a:gd name="connsiteX0" fmla="*/ 267574 w 1240560"/>
                <a:gd name="connsiteY0" fmla="*/ 246803 h 1178607"/>
                <a:gd name="connsiteX1" fmla="*/ 1240560 w 1240560"/>
                <a:gd name="connsiteY1" fmla="*/ 0 h 1178607"/>
                <a:gd name="connsiteX2" fmla="*/ 997313 w 1240560"/>
                <a:gd name="connsiteY2" fmla="*/ 1178607 h 1178607"/>
                <a:gd name="connsiteX3" fmla="*/ 0 w 1240560"/>
                <a:gd name="connsiteY3" fmla="*/ 1082908 h 1178607"/>
                <a:gd name="connsiteX4" fmla="*/ 267574 w 1240560"/>
                <a:gd name="connsiteY4" fmla="*/ 246803 h 1178607"/>
                <a:gd name="connsiteX0" fmla="*/ 275683 w 1240560"/>
                <a:gd name="connsiteY0" fmla="*/ 146067 h 1178607"/>
                <a:gd name="connsiteX1" fmla="*/ 1240560 w 1240560"/>
                <a:gd name="connsiteY1" fmla="*/ 0 h 1178607"/>
                <a:gd name="connsiteX2" fmla="*/ 997313 w 1240560"/>
                <a:gd name="connsiteY2" fmla="*/ 1178607 h 1178607"/>
                <a:gd name="connsiteX3" fmla="*/ 0 w 1240560"/>
                <a:gd name="connsiteY3" fmla="*/ 1082908 h 1178607"/>
                <a:gd name="connsiteX4" fmla="*/ 275683 w 1240560"/>
                <a:gd name="connsiteY4" fmla="*/ 146067 h 1178607"/>
                <a:gd name="connsiteX0" fmla="*/ 271629 w 1236506"/>
                <a:gd name="connsiteY0" fmla="*/ 146067 h 1178607"/>
                <a:gd name="connsiteX1" fmla="*/ 1236506 w 1236506"/>
                <a:gd name="connsiteY1" fmla="*/ 0 h 1178607"/>
                <a:gd name="connsiteX2" fmla="*/ 993259 w 1236506"/>
                <a:gd name="connsiteY2" fmla="*/ 1178607 h 1178607"/>
                <a:gd name="connsiteX3" fmla="*/ 0 w 1236506"/>
                <a:gd name="connsiteY3" fmla="*/ 1118166 h 1178607"/>
                <a:gd name="connsiteX4" fmla="*/ 271629 w 1236506"/>
                <a:gd name="connsiteY4" fmla="*/ 146067 h 1178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506" h="1178607">
                  <a:moveTo>
                    <a:pt x="271629" y="146067"/>
                  </a:moveTo>
                  <a:lnTo>
                    <a:pt x="1236506" y="0"/>
                  </a:lnTo>
                  <a:lnTo>
                    <a:pt x="993259" y="1178607"/>
                  </a:lnTo>
                  <a:lnTo>
                    <a:pt x="0" y="1118166"/>
                  </a:lnTo>
                  <a:lnTo>
                    <a:pt x="271629" y="146067"/>
                  </a:lnTo>
                  <a:close/>
                </a:path>
              </a:pathLst>
            </a:custGeom>
            <a:solidFill>
              <a:srgbClr val="FFFFF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49830" y="766048"/>
            <a:ext cx="7511142" cy="1154432"/>
          </a:xfrm>
        </p:spPr>
        <p:txBody>
          <a:bodyPr>
            <a:normAutofit fontScale="90000"/>
          </a:bodyPr>
          <a:lstStyle/>
          <a:p>
            <a:pPr eaLnBrk="1" hangingPunct="1"/>
            <a:r>
              <a:rPr lang="en-US" b="1" dirty="0"/>
              <a:t>9</a:t>
            </a:r>
            <a:r>
              <a:rPr lang="en-US" b="1" dirty="0" smtClean="0"/>
              <a:t> Reasons to </a:t>
            </a:r>
            <a:r>
              <a:rPr lang="en-US" b="1" dirty="0"/>
              <a:t>S</a:t>
            </a:r>
            <a:r>
              <a:rPr lang="en-US" b="1" dirty="0" smtClean="0"/>
              <a:t>ave for </a:t>
            </a:r>
            <a:br>
              <a:rPr lang="en-US" b="1" dirty="0" smtClean="0"/>
            </a:br>
            <a:r>
              <a:rPr lang="en-US" b="1" dirty="0" smtClean="0"/>
              <a:t>Retirement with the WDC</a:t>
            </a:r>
          </a:p>
        </p:txBody>
      </p:sp>
      <p:sp>
        <p:nvSpPr>
          <p:cNvPr id="24579" name="Rectangle 3"/>
          <p:cNvSpPr>
            <a:spLocks noGrp="1" noChangeArrowheads="1"/>
          </p:cNvSpPr>
          <p:nvPr>
            <p:ph type="body" idx="1"/>
          </p:nvPr>
        </p:nvSpPr>
        <p:spPr bwMode="auto">
          <a:xfrm>
            <a:off x="1783080" y="2220685"/>
            <a:ext cx="6435633" cy="3907971"/>
          </a:xfrm>
          <a:solidFill>
            <a:srgbClr val="FFFFFF"/>
          </a:solidFill>
          <a:ln>
            <a:miter lim="800000"/>
            <a:headEnd/>
            <a:tailEnd/>
          </a:ln>
        </p:spPr>
        <p:txBody>
          <a:bodyPr vert="horz" wrap="square" lIns="68580" tIns="34290" rIns="68580" bIns="34290" numCol="1" rtlCol="0" anchor="t" anchorCtr="0" compatLnSpc="1">
            <a:prstTxWarp prst="textNoShape">
              <a:avLst/>
            </a:prstTxWarp>
            <a:normAutofit/>
          </a:bodyPr>
          <a:lstStyle/>
          <a:p>
            <a:pPr marL="342900" indent="-342900" eaLnBrk="1" hangingPunct="1">
              <a:buFont typeface="+mj-lt"/>
              <a:buAutoNum type="arabicPeriod"/>
            </a:pPr>
            <a:r>
              <a:rPr lang="en-US" sz="1800" dirty="0"/>
              <a:t>Easy enrollment</a:t>
            </a:r>
          </a:p>
          <a:p>
            <a:pPr marL="342900" indent="-342900" eaLnBrk="1" hangingPunct="1">
              <a:buFont typeface="+mj-lt"/>
              <a:buAutoNum type="arabicPeriod"/>
            </a:pPr>
            <a:r>
              <a:rPr lang="en-US" sz="1800" dirty="0"/>
              <a:t>Tax-deferred and Roth savings options available</a:t>
            </a:r>
          </a:p>
          <a:p>
            <a:pPr marL="342900" indent="-342900" eaLnBrk="1" hangingPunct="1">
              <a:buFont typeface="+mj-lt"/>
              <a:buAutoNum type="arabicPeriod"/>
            </a:pPr>
            <a:r>
              <a:rPr lang="en-US" sz="1800" dirty="0"/>
              <a:t>Low cost ($0 if under $5,001)</a:t>
            </a:r>
          </a:p>
          <a:p>
            <a:pPr marL="342900" indent="-342900" eaLnBrk="1" hangingPunct="1">
              <a:buFont typeface="+mj-lt"/>
              <a:buAutoNum type="arabicPeriod"/>
            </a:pPr>
            <a:r>
              <a:rPr lang="en-US" sz="1800" dirty="0"/>
              <a:t>Variety of quality investment options</a:t>
            </a:r>
          </a:p>
          <a:p>
            <a:pPr marL="342900" indent="-342900" eaLnBrk="1" hangingPunct="1">
              <a:buFont typeface="+mj-lt"/>
              <a:buAutoNum type="arabicPeriod"/>
            </a:pPr>
            <a:r>
              <a:rPr lang="en-US" sz="1800" dirty="0"/>
              <a:t>Convenient account management</a:t>
            </a:r>
          </a:p>
          <a:p>
            <a:pPr marL="342900" indent="-342900" eaLnBrk="1" hangingPunct="1">
              <a:buFont typeface="+mj-lt"/>
              <a:buAutoNum type="arabicPeriod"/>
            </a:pPr>
            <a:r>
              <a:rPr lang="en-US" sz="1800" dirty="0"/>
              <a:t>Personal and professional service</a:t>
            </a:r>
          </a:p>
          <a:p>
            <a:pPr marL="342900" indent="-342900" eaLnBrk="1" hangingPunct="1">
              <a:buFont typeface="+mj-lt"/>
              <a:buAutoNum type="arabicPeriod"/>
            </a:pPr>
            <a:r>
              <a:rPr lang="en-US" sz="1800" dirty="0"/>
              <a:t>Savings and investment education available throughout your career</a:t>
            </a:r>
          </a:p>
          <a:p>
            <a:pPr marL="342900" indent="-342900" eaLnBrk="1" hangingPunct="1">
              <a:buFont typeface="+mj-lt"/>
              <a:buAutoNum type="arabicPeriod"/>
            </a:pPr>
            <a:r>
              <a:rPr lang="en-US" sz="1800" dirty="0"/>
              <a:t>Flexible withdrawal options</a:t>
            </a:r>
          </a:p>
          <a:p>
            <a:pPr marL="342900" indent="-342900" eaLnBrk="1" hangingPunct="1">
              <a:buFont typeface="+mj-lt"/>
              <a:buAutoNum type="arabicPeriod"/>
            </a:pPr>
            <a:r>
              <a:rPr lang="en-US" sz="1800" dirty="0"/>
              <a:t>Your future self will thank </a:t>
            </a:r>
            <a:r>
              <a:rPr lang="en-US" sz="1800" dirty="0" smtClean="0"/>
              <a:t>you!</a:t>
            </a:r>
            <a:endParaRPr lang="en-US" sz="1800" dirty="0"/>
          </a:p>
          <a:p>
            <a:pPr eaLnBrk="1" hangingPunct="1"/>
            <a:endParaRPr lang="en-US" sz="1800" dirty="0"/>
          </a:p>
          <a:p>
            <a:pPr eaLnBrk="1" hangingPunct="1"/>
            <a:endParaRPr lang="en-US" sz="1800" dirty="0"/>
          </a:p>
          <a:p>
            <a:pPr eaLnBrk="1" hangingPunct="1"/>
            <a:endParaRPr lang="en-US" sz="1800" dirty="0"/>
          </a:p>
        </p:txBody>
      </p:sp>
      <p:sp>
        <p:nvSpPr>
          <p:cNvPr id="24580" name="Rectangle 4"/>
          <p:cNvSpPr>
            <a:spLocks noChangeArrowheads="1"/>
          </p:cNvSpPr>
          <p:nvPr/>
        </p:nvSpPr>
        <p:spPr bwMode="auto">
          <a:xfrm>
            <a:off x="6757816" y="4928327"/>
            <a:ext cx="1460897" cy="1200329"/>
          </a:xfrm>
          <a:prstGeom prst="rect">
            <a:avLst/>
          </a:prstGeom>
          <a:solidFill>
            <a:srgbClr val="B2B2B2"/>
          </a:solidFill>
          <a:ln w="9525">
            <a:noFill/>
            <a:miter lim="800000"/>
            <a:headEnd/>
            <a:tailEnd/>
          </a:ln>
        </p:spPr>
        <p:txBody>
          <a:bodyPr>
            <a:spAutoFit/>
          </a:bodyPr>
          <a:lstStyle/>
          <a:p>
            <a:pPr algn="ctr">
              <a:lnSpc>
                <a:spcPct val="100000"/>
              </a:lnSpc>
              <a:spcBef>
                <a:spcPct val="0"/>
              </a:spcBef>
              <a:buFontTx/>
              <a:buNone/>
            </a:pPr>
            <a:r>
              <a:rPr lang="en-US" b="1" dirty="0">
                <a:solidFill>
                  <a:srgbClr val="47387A"/>
                </a:solidFill>
              </a:rPr>
              <a:t>Enroll today. It’s that simple!</a:t>
            </a:r>
          </a:p>
        </p:txBody>
      </p:sp>
      <p:pic>
        <p:nvPicPr>
          <p:cNvPr id="24581" name="Picture 6"/>
          <p:cNvPicPr>
            <a:picLocks noChangeAspect="1" noChangeArrowheads="1"/>
          </p:cNvPicPr>
          <p:nvPr/>
        </p:nvPicPr>
        <p:blipFill>
          <a:blip r:embed="rId3" cstate="print"/>
          <a:srcRect r="24652"/>
          <a:stretch>
            <a:fillRect/>
          </a:stretch>
        </p:blipFill>
        <p:spPr bwMode="auto">
          <a:xfrm>
            <a:off x="6704952" y="3058365"/>
            <a:ext cx="1513761" cy="1154432"/>
          </a:xfrm>
          <a:prstGeom prst="rect">
            <a:avLst/>
          </a:prstGeom>
          <a:noFill/>
          <a:ln w="9525">
            <a:solidFill>
              <a:srgbClr val="B2B2B2"/>
            </a:solidFill>
            <a:miter lim="800000"/>
            <a:headEnd/>
            <a:tailEnd/>
          </a:ln>
        </p:spPr>
      </p:pic>
    </p:spTree>
    <p:extLst>
      <p:ext uri="{BB962C8B-B14F-4D97-AF65-F5344CB8AC3E}">
        <p14:creationId xmlns:p14="http://schemas.microsoft.com/office/powerpoint/2010/main" val="403314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85900" y="1119353"/>
            <a:ext cx="7023690" cy="4011448"/>
          </a:xfrm>
        </p:spPr>
        <p:txBody>
          <a:bodyPr/>
          <a:lstStyle/>
          <a:p>
            <a:pPr>
              <a:spcBef>
                <a:spcPts val="1200"/>
              </a:spcBef>
            </a:pPr>
            <a:r>
              <a:rPr lang="en-US" sz="1200" b="1" dirty="0" smtClean="0"/>
              <a:t>Core  securities, when offered, are offered through GWFS Equities, Inc. and/or other broker dealers.  </a:t>
            </a:r>
          </a:p>
          <a:p>
            <a:pPr>
              <a:spcBef>
                <a:spcPts val="1200"/>
              </a:spcBef>
            </a:pPr>
            <a:r>
              <a:rPr lang="en-US" sz="1200" dirty="0" smtClean="0"/>
              <a:t>GWFS Equities, Inc., Member FINRA/SIPC, is a wholly owned subsidiary of Great-West Life &amp; Annuity Insurance Company.  </a:t>
            </a:r>
          </a:p>
          <a:p>
            <a:pPr>
              <a:spcBef>
                <a:spcPts val="1200"/>
              </a:spcBef>
            </a:pPr>
            <a:r>
              <a:rPr lang="en-US" sz="1200" dirty="0" smtClean="0"/>
              <a:t>Empower Retirement refers to the products and services offered in the retirement markets by Great-West Life &amp; Annuity Insurance Company (GWL&amp;A), Corporate Headquarters: Greenwood Village, CO; Great-West Life &amp; Annuity Insurance Company of New York, Home Office: White Plains, NY; and their subsidiaries and affiliates. The trademarks, logos, service marks, and design elements used are owned by their respective owners and are used by permission.</a:t>
            </a:r>
          </a:p>
          <a:p>
            <a:pPr>
              <a:spcBef>
                <a:spcPts val="1200"/>
              </a:spcBef>
            </a:pPr>
            <a:r>
              <a:rPr lang="en-US" sz="1200" dirty="0" smtClean="0"/>
              <a:t>Representatives of GWFS Equities, Inc. are not registered investment advisors and cannot offer financial, legal or tax advice. Please consult with your financial planner, attorney and/or tax advisor as needed. </a:t>
            </a:r>
          </a:p>
          <a:p>
            <a:pPr lvl="0">
              <a:spcBef>
                <a:spcPts val="1200"/>
              </a:spcBef>
              <a:defRPr/>
            </a:pPr>
            <a:r>
              <a:rPr lang="en-US" sz="1200" dirty="0" smtClean="0"/>
              <a:t>©2015 Great-West Life &amp; Annuity Insurance Company. Form# S1001 (07/2015) PT235018</a:t>
            </a:r>
          </a:p>
          <a:p>
            <a:pPr lvl="0" algn="ctr">
              <a:spcBef>
                <a:spcPts val="1200"/>
              </a:spcBef>
              <a:defRPr/>
            </a:pPr>
            <a:r>
              <a:rPr lang="en-US" sz="1200" dirty="0" smtClean="0"/>
              <a:t>Unless otherwise noted: Not a Deposit | Not FDIC Insured | Not Bank Guaranteed | Funds May Lose Value | </a:t>
            </a:r>
            <a:br>
              <a:rPr lang="en-US" sz="1200" dirty="0" smtClean="0"/>
            </a:br>
            <a:r>
              <a:rPr lang="en-US" sz="1200" dirty="0" smtClean="0"/>
              <a:t>Not Insured by Any Federal Government Agency </a:t>
            </a:r>
          </a:p>
          <a:p>
            <a:pPr lvl="0">
              <a:spcBef>
                <a:spcPts val="1200"/>
              </a:spcBef>
              <a:defRPr/>
            </a:pPr>
            <a:endParaRPr lang="en-US" sz="1200" dirty="0" smtClean="0"/>
          </a:p>
        </p:txBody>
      </p:sp>
      <p:sp>
        <p:nvSpPr>
          <p:cNvPr id="16387" name="Text Box 7"/>
          <p:cNvSpPr txBox="1">
            <a:spLocks noChangeArrowheads="1"/>
          </p:cNvSpPr>
          <p:nvPr/>
        </p:nvSpPr>
        <p:spPr bwMode="auto">
          <a:xfrm>
            <a:off x="2286000" y="5715000"/>
            <a:ext cx="5791200" cy="579438"/>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sz="3200" b="1" dirty="0">
              <a:solidFill>
                <a:schemeClr val="tx2"/>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728" y="485809"/>
            <a:ext cx="6860622" cy="1749266"/>
          </a:xfrm>
        </p:spPr>
        <p:txBody>
          <a:bodyPr/>
          <a:lstStyle/>
          <a:p>
            <a:r>
              <a:rPr lang="en-US" b="1" dirty="0" smtClean="0">
                <a:latin typeface="Arial" panose="020B0604020202020204" pitchFamily="34" charset="0"/>
                <a:cs typeface="Arial" panose="020B0604020202020204" pitchFamily="34" charset="0"/>
              </a:rPr>
              <a:t>Why Focus on Women?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654728" y="2548702"/>
            <a:ext cx="3962301" cy="2651659"/>
          </a:xfrm>
        </p:spPr>
        <p:txBody>
          <a:bodyPr/>
          <a:lstStyle/>
          <a:p>
            <a:pPr>
              <a:buNone/>
            </a:pPr>
            <a:r>
              <a:rPr lang="en-US" dirty="0"/>
              <a:t> </a:t>
            </a:r>
            <a:r>
              <a:rPr lang="en-US" sz="2700" dirty="0">
                <a:solidFill>
                  <a:schemeClr val="tx1">
                    <a:lumMod val="65000"/>
                    <a:lumOff val="35000"/>
                  </a:schemeClr>
                </a:solidFill>
              </a:rPr>
              <a:t>“The largest growing segment of our population is poor, elderly women.”</a:t>
            </a:r>
          </a:p>
          <a:p>
            <a:pPr>
              <a:buNone/>
            </a:pPr>
            <a:r>
              <a:rPr lang="en-US" dirty="0">
                <a:solidFill>
                  <a:schemeClr val="tx1">
                    <a:lumMod val="65000"/>
                    <a:lumOff val="35000"/>
                  </a:schemeClr>
                </a:solidFill>
              </a:rPr>
              <a:t>    --Teresa Heinz Kerry</a:t>
            </a:r>
          </a:p>
          <a:p>
            <a:endParaRPr lang="en-US" dirty="0"/>
          </a:p>
        </p:txBody>
      </p:sp>
      <p:pic>
        <p:nvPicPr>
          <p:cNvPr id="5" name="Content Placeholder 6" descr="Elderly_Woman_,_B&amp;W.jpg"/>
          <p:cNvPicPr>
            <a:picLocks noGrp="1" noChangeAspect="1"/>
          </p:cNvPicPr>
          <p:nvPr>
            <p:ph sz="half" idx="2"/>
          </p:nvPr>
        </p:nvPicPr>
        <p:blipFill>
          <a:blip r:embed="rId4" cstate="print"/>
          <a:srcRect l="29090" b="28888"/>
          <a:stretch>
            <a:fillRect/>
          </a:stretch>
        </p:blipFill>
        <p:spPr>
          <a:xfrm>
            <a:off x="5810234" y="2125266"/>
            <a:ext cx="2593895" cy="3263503"/>
          </a:xfrm>
          <a:prstGeom prst="rect">
            <a:avLst/>
          </a:prstGeom>
          <a:effectLst>
            <a:softEdge rad="317500"/>
          </a:effectLst>
        </p:spPr>
      </p:pic>
    </p:spTree>
    <p:custDataLst>
      <p:tags r:id="rId1"/>
    </p:custDataLst>
    <p:extLst>
      <p:ext uri="{BB962C8B-B14F-4D97-AF65-F5344CB8AC3E}">
        <p14:creationId xmlns:p14="http://schemas.microsoft.com/office/powerpoint/2010/main" val="808302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49974" y="1265620"/>
            <a:ext cx="2963916" cy="614855"/>
          </a:xfrm>
        </p:spPr>
        <p:txBody>
          <a:bodyPr>
            <a:normAutofit fontScale="90000"/>
          </a:bodyPr>
          <a:lstStyle/>
          <a:p>
            <a:r>
              <a:rPr lang="en-US" b="1" dirty="0" smtClean="0">
                <a:solidFill>
                  <a:schemeClr val="tx1">
                    <a:lumMod val="95000"/>
                    <a:lumOff val="5000"/>
                  </a:schemeClr>
                </a:solidFill>
              </a:rPr>
              <a:t>Questions?</a:t>
            </a:r>
            <a:endParaRPr lang="en-US" b="1" dirty="0">
              <a:solidFill>
                <a:schemeClr val="tx1">
                  <a:lumMod val="95000"/>
                  <a:lumOff val="5000"/>
                </a:schemeClr>
              </a:solidFill>
            </a:endParaRPr>
          </a:p>
        </p:txBody>
      </p:sp>
      <p:sp>
        <p:nvSpPr>
          <p:cNvPr id="9" name="Content Placeholder 8"/>
          <p:cNvSpPr>
            <a:spLocks noGrp="1"/>
          </p:cNvSpPr>
          <p:nvPr>
            <p:ph idx="1"/>
          </p:nvPr>
        </p:nvSpPr>
        <p:spPr>
          <a:xfrm>
            <a:off x="1552027" y="2777359"/>
            <a:ext cx="6944273" cy="2924941"/>
          </a:xfrm>
        </p:spPr>
        <p:txBody>
          <a:bodyPr>
            <a:normAutofit/>
          </a:bodyPr>
          <a:lstStyle/>
          <a:p>
            <a:r>
              <a:rPr lang="en-US" dirty="0" smtClean="0">
                <a:solidFill>
                  <a:srgbClr val="5F5F5F"/>
                </a:solidFill>
              </a:rPr>
              <a:t> </a:t>
            </a:r>
            <a:r>
              <a:rPr lang="en-US" dirty="0" smtClean="0">
                <a:solidFill>
                  <a:schemeClr val="tx1">
                    <a:lumMod val="95000"/>
                    <a:lumOff val="5000"/>
                  </a:schemeClr>
                </a:solidFill>
                <a:latin typeface="Arial" panose="020B0604020202020204" pitchFamily="34" charset="0"/>
                <a:cs typeface="Arial" panose="020B0604020202020204" pitchFamily="34" charset="0"/>
              </a:rPr>
              <a:t>Kristy Igl</a:t>
            </a:r>
          </a:p>
          <a:p>
            <a:pPr marL="0" indent="0">
              <a:buNone/>
            </a:pP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smtClean="0">
                <a:solidFill>
                  <a:schemeClr val="tx1">
                    <a:lumMod val="95000"/>
                    <a:lumOff val="5000"/>
                  </a:schemeClr>
                </a:solidFill>
                <a:latin typeface="Arial" panose="020B0604020202020204" pitchFamily="34" charset="0"/>
                <a:cs typeface="Arial" panose="020B0604020202020204" pitchFamily="34" charset="0"/>
              </a:rPr>
              <a:t>   WDC Retirement Plan Counselor</a:t>
            </a:r>
          </a:p>
          <a:p>
            <a:r>
              <a:rPr lang="en-US" dirty="0" smtClean="0">
                <a:solidFill>
                  <a:schemeClr val="tx1">
                    <a:lumMod val="95000"/>
                    <a:lumOff val="5000"/>
                  </a:schemeClr>
                </a:solidFill>
                <a:latin typeface="Arial" panose="020B0604020202020204" pitchFamily="34" charset="0"/>
                <a:cs typeface="Arial" panose="020B0604020202020204" pitchFamily="34" charset="0"/>
              </a:rPr>
              <a:t> (608) 241-6604, Ext. 7713</a:t>
            </a:r>
          </a:p>
          <a:p>
            <a:r>
              <a:rPr lang="en-US" dirty="0" smtClean="0">
                <a:solidFill>
                  <a:schemeClr val="tx1">
                    <a:lumMod val="95000"/>
                    <a:lumOff val="5000"/>
                  </a:schemeClr>
                </a:solidFill>
                <a:latin typeface="Arial" panose="020B0604020202020204" pitchFamily="34" charset="0"/>
                <a:cs typeface="Arial" panose="020B0604020202020204" pitchFamily="34" charset="0"/>
              </a:rPr>
              <a:t> kristy.igl@empower-retirement.com</a:t>
            </a:r>
          </a:p>
          <a:p>
            <a:pPr marL="0" indent="0">
              <a:buNone/>
            </a:pP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smtClean="0">
                <a:solidFill>
                  <a:schemeClr val="tx1">
                    <a:lumMod val="95000"/>
                    <a:lumOff val="5000"/>
                  </a:schemeClr>
                </a:solidFill>
                <a:latin typeface="Arial" panose="020B0604020202020204" pitchFamily="34" charset="0"/>
                <a:cs typeface="Arial" panose="020B0604020202020204" pitchFamily="34" charset="0"/>
              </a:rPr>
              <a:t>  Empower Retirement</a:t>
            </a: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TextBox 6"/>
          <p:cNvSpPr txBox="1"/>
          <p:nvPr/>
        </p:nvSpPr>
        <p:spPr>
          <a:xfrm>
            <a:off x="5854262" y="1192924"/>
            <a:ext cx="2743200" cy="13716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pPr>
            <a:r>
              <a:rPr kumimoji="0" lang="en-US" sz="1200" b="0" i="1" u="none" strike="noStrike" kern="1200" cap="none" spc="0" normalizeH="0" baseline="0" noProof="0" dirty="0" smtClean="0">
                <a:ln>
                  <a:noFill/>
                </a:ln>
                <a:solidFill>
                  <a:schemeClr val="accent1"/>
                </a:solidFill>
                <a:effectLst/>
                <a:uLnTx/>
                <a:uFillTx/>
                <a:latin typeface="+mn-lt"/>
                <a:ea typeface="+mn-ea"/>
                <a:cs typeface="+mn-cs"/>
              </a:rPr>
              <a:t>Insert business card</a:t>
            </a:r>
            <a:r>
              <a:rPr kumimoji="0" lang="en-US" sz="1200" b="0" i="1" u="none" strike="noStrike" kern="1200" cap="none" spc="0" normalizeH="0" noProof="0" dirty="0" smtClean="0">
                <a:ln>
                  <a:noFill/>
                </a:ln>
                <a:solidFill>
                  <a:schemeClr val="accent1"/>
                </a:solidFill>
                <a:effectLst/>
                <a:uLnTx/>
                <a:uFillTx/>
                <a:latin typeface="+mn-lt"/>
                <a:ea typeface="+mn-ea"/>
                <a:cs typeface="+mn-cs"/>
              </a:rPr>
              <a:t> graphic here or photo of presenter</a:t>
            </a:r>
            <a:endParaRPr kumimoji="0" lang="en-US" sz="1200" b="0" i="1" u="none" strike="noStrike" kern="1200" cap="none" spc="0" normalizeH="0" baseline="0" noProof="0" dirty="0" smtClean="0">
              <a:ln>
                <a:noFill/>
              </a:ln>
              <a:solidFill>
                <a:schemeClr val="accent1"/>
              </a:solidFill>
              <a:effectLst/>
              <a:uLnTx/>
              <a:uFillTx/>
              <a:latin typeface="+mn-lt"/>
              <a:ea typeface="+mn-ea"/>
              <a:cs typeface="+mn-cs"/>
            </a:endParaRPr>
          </a:p>
        </p:txBody>
      </p:sp>
      <p:pic>
        <p:nvPicPr>
          <p:cNvPr id="6" name="Picture 1" descr="image001"/>
          <p:cNvPicPr>
            <a:picLocks noChangeAspect="1" noChangeArrowheads="1"/>
          </p:cNvPicPr>
          <p:nvPr/>
        </p:nvPicPr>
        <p:blipFill>
          <a:blip r:embed="rId3" cstate="print"/>
          <a:srcRect/>
          <a:stretch>
            <a:fillRect/>
          </a:stretch>
        </p:blipFill>
        <p:spPr bwMode="auto">
          <a:xfrm>
            <a:off x="4446741" y="789140"/>
            <a:ext cx="4212154" cy="24140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64" y="729344"/>
            <a:ext cx="6673399" cy="1085440"/>
          </a:xfrm>
        </p:spPr>
        <p:txBody>
          <a:bodyPr>
            <a:noAutofit/>
          </a:bodyPr>
          <a:lstStyle/>
          <a:p>
            <a:r>
              <a:rPr lang="en-US" sz="3300" b="1" dirty="0"/>
              <a:t>Women are Positive </a:t>
            </a:r>
            <a:r>
              <a:rPr lang="en-US" sz="3300" b="1" dirty="0" smtClean="0"/>
              <a:t/>
            </a:r>
            <a:br>
              <a:rPr lang="en-US" sz="3300" b="1" dirty="0" smtClean="0"/>
            </a:br>
            <a:r>
              <a:rPr lang="en-US" sz="3300" b="1" dirty="0" smtClean="0"/>
              <a:t>About </a:t>
            </a:r>
            <a:r>
              <a:rPr lang="en-US" sz="3300" b="1" dirty="0"/>
              <a:t>Retirement</a:t>
            </a:r>
          </a:p>
        </p:txBody>
      </p:sp>
      <p:sp>
        <p:nvSpPr>
          <p:cNvPr id="3" name="Text Placeholder 2"/>
          <p:cNvSpPr>
            <a:spLocks noGrp="1"/>
          </p:cNvSpPr>
          <p:nvPr>
            <p:ph type="body" idx="1"/>
          </p:nvPr>
        </p:nvSpPr>
        <p:spPr>
          <a:xfrm>
            <a:off x="1978990" y="1814783"/>
            <a:ext cx="6673399" cy="3480758"/>
          </a:xfrm>
        </p:spPr>
        <p:txBody>
          <a:bodyPr/>
          <a:lstStyle/>
          <a:p>
            <a:endParaRPr lang="en-US" dirty="0"/>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627" y="1757478"/>
            <a:ext cx="5435402" cy="4197986"/>
          </a:xfrm>
        </p:spPr>
      </p:pic>
    </p:spTree>
    <p:extLst>
      <p:ext uri="{BB962C8B-B14F-4D97-AF65-F5344CB8AC3E}">
        <p14:creationId xmlns:p14="http://schemas.microsoft.com/office/powerpoint/2010/main" val="155444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903514"/>
            <a:ext cx="7005638" cy="1153886"/>
          </a:xfrm>
        </p:spPr>
        <p:txBody>
          <a:bodyPr>
            <a:normAutofit/>
          </a:bodyPr>
          <a:lstStyle/>
          <a:p>
            <a:pPr eaLnBrk="1" hangingPunct="1">
              <a:defRPr/>
            </a:pPr>
            <a:r>
              <a:rPr lang="en-US" sz="3200" b="1" dirty="0">
                <a:solidFill>
                  <a:schemeClr val="tx1">
                    <a:lumMod val="95000"/>
                    <a:lumOff val="5000"/>
                  </a:schemeClr>
                </a:solidFill>
              </a:rPr>
              <a:t>Get To Know Your Sources </a:t>
            </a:r>
            <a:r>
              <a:rPr lang="en-US" sz="3200" b="1" dirty="0" smtClean="0">
                <a:solidFill>
                  <a:schemeClr val="tx1">
                    <a:lumMod val="95000"/>
                    <a:lumOff val="5000"/>
                  </a:schemeClr>
                </a:solidFill>
              </a:rPr>
              <a:t/>
            </a:r>
            <a:br>
              <a:rPr lang="en-US" sz="3200" b="1" dirty="0" smtClean="0">
                <a:solidFill>
                  <a:schemeClr val="tx1">
                    <a:lumMod val="95000"/>
                    <a:lumOff val="5000"/>
                  </a:schemeClr>
                </a:solidFill>
              </a:rPr>
            </a:br>
            <a:r>
              <a:rPr lang="en-US" sz="3200" b="1" dirty="0" smtClean="0">
                <a:solidFill>
                  <a:schemeClr val="tx1">
                    <a:lumMod val="95000"/>
                    <a:lumOff val="5000"/>
                  </a:schemeClr>
                </a:solidFill>
              </a:rPr>
              <a:t>of </a:t>
            </a:r>
            <a:r>
              <a:rPr lang="en-US" sz="3200" b="1" dirty="0">
                <a:solidFill>
                  <a:schemeClr val="tx1">
                    <a:lumMod val="95000"/>
                    <a:lumOff val="5000"/>
                  </a:schemeClr>
                </a:solidFill>
              </a:rPr>
              <a:t>Retirement </a:t>
            </a:r>
            <a:r>
              <a:rPr lang="en-US" sz="3200" b="1" dirty="0" smtClean="0">
                <a:solidFill>
                  <a:schemeClr val="tx1">
                    <a:lumMod val="95000"/>
                    <a:lumOff val="5000"/>
                  </a:schemeClr>
                </a:solidFill>
              </a:rPr>
              <a:t>Income</a:t>
            </a:r>
            <a:endParaRPr lang="en-US" sz="3200" b="1" dirty="0">
              <a:solidFill>
                <a:schemeClr val="tx1">
                  <a:lumMod val="95000"/>
                  <a:lumOff val="5000"/>
                </a:schemeClr>
              </a:solidFill>
            </a:endParaRPr>
          </a:p>
        </p:txBody>
      </p:sp>
      <p:sp>
        <p:nvSpPr>
          <p:cNvPr id="4" name="Content Placeholder 1"/>
          <p:cNvSpPr>
            <a:spLocks noGrp="1"/>
          </p:cNvSpPr>
          <p:nvPr>
            <p:ph sz="quarter" idx="1"/>
          </p:nvPr>
        </p:nvSpPr>
        <p:spPr>
          <a:xfrm>
            <a:off x="1543049" y="2114549"/>
            <a:ext cx="7100208" cy="3861707"/>
          </a:xfrm>
        </p:spPr>
        <p:txBody>
          <a:bodyPr>
            <a:normAutofit/>
          </a:bodyPr>
          <a:lstStyle/>
          <a:p>
            <a:pPr marL="425196" indent="-342900">
              <a:defRPr/>
            </a:pPr>
            <a:r>
              <a:rPr lang="en-US" sz="2800" dirty="0"/>
              <a:t>Social </a:t>
            </a:r>
            <a:r>
              <a:rPr lang="en-US" sz="2800" dirty="0" smtClean="0"/>
              <a:t>Security:</a:t>
            </a:r>
            <a:endParaRPr lang="en-US" sz="2800" dirty="0"/>
          </a:p>
          <a:p>
            <a:pPr marL="357331" lvl="1" indent="0">
              <a:buNone/>
              <a:defRPr/>
            </a:pPr>
            <a:r>
              <a:rPr lang="en-US" dirty="0" smtClean="0">
                <a:solidFill>
                  <a:schemeClr val="tx1">
                    <a:lumMod val="95000"/>
                    <a:lumOff val="5000"/>
                  </a:schemeClr>
                </a:solidFill>
              </a:rPr>
              <a:t> </a:t>
            </a:r>
            <a:r>
              <a:rPr lang="en-US" dirty="0" smtClean="0">
                <a:solidFill>
                  <a:schemeClr val="tx1">
                    <a:lumMod val="95000"/>
                    <a:lumOff val="5000"/>
                  </a:schemeClr>
                </a:solidFill>
                <a:hlinkClick r:id="rId3"/>
              </a:rPr>
              <a:t>http</a:t>
            </a:r>
            <a:r>
              <a:rPr lang="en-US" dirty="0">
                <a:solidFill>
                  <a:schemeClr val="tx1">
                    <a:lumMod val="95000"/>
                    <a:lumOff val="5000"/>
                  </a:schemeClr>
                </a:solidFill>
                <a:hlinkClick r:id="rId3"/>
              </a:rPr>
              <a:t>://</a:t>
            </a:r>
            <a:r>
              <a:rPr lang="en-US" dirty="0" smtClean="0">
                <a:solidFill>
                  <a:schemeClr val="tx1">
                    <a:lumMod val="95000"/>
                    <a:lumOff val="5000"/>
                  </a:schemeClr>
                </a:solidFill>
                <a:hlinkClick r:id="rId3"/>
              </a:rPr>
              <a:t>www.ssa.gov/myaccount</a:t>
            </a:r>
            <a:r>
              <a:rPr lang="en-US" dirty="0" smtClean="0">
                <a:solidFill>
                  <a:schemeClr val="tx1">
                    <a:lumMod val="95000"/>
                    <a:lumOff val="5000"/>
                  </a:schemeClr>
                </a:solidFill>
              </a:rPr>
              <a:t> </a:t>
            </a:r>
          </a:p>
          <a:p>
            <a:pPr marL="425196" indent="-342900">
              <a:defRPr/>
            </a:pPr>
            <a:r>
              <a:rPr lang="en-US" sz="2800" dirty="0" smtClean="0"/>
              <a:t>The WRS – your employer-sponsored </a:t>
            </a:r>
            <a:r>
              <a:rPr lang="en-US" sz="2800" dirty="0"/>
              <a:t>retirement </a:t>
            </a:r>
            <a:r>
              <a:rPr lang="en-US" sz="2800" dirty="0" smtClean="0"/>
              <a:t>plan</a:t>
            </a:r>
            <a:r>
              <a:rPr lang="en-US" sz="2800" dirty="0"/>
              <a:t>: </a:t>
            </a:r>
            <a:r>
              <a:rPr lang="en-US" sz="2800" dirty="0">
                <a:hlinkClick r:id="rId4"/>
              </a:rPr>
              <a:t>http://</a:t>
            </a:r>
            <a:r>
              <a:rPr lang="en-US" sz="2800" dirty="0" smtClean="0">
                <a:hlinkClick r:id="rId4"/>
              </a:rPr>
              <a:t>etf.wi.gov</a:t>
            </a:r>
            <a:r>
              <a:rPr lang="en-US" sz="2800" dirty="0"/>
              <a:t> </a:t>
            </a:r>
            <a:endParaRPr lang="en-US" sz="2800" dirty="0" smtClean="0"/>
          </a:p>
          <a:p>
            <a:pPr marL="425196" indent="-342900">
              <a:defRPr/>
            </a:pPr>
            <a:r>
              <a:rPr lang="en-US" sz="2800" dirty="0" smtClean="0"/>
              <a:t>Other </a:t>
            </a:r>
            <a:r>
              <a:rPr lang="en-US" sz="2800" dirty="0"/>
              <a:t>savings and investment </a:t>
            </a:r>
            <a:r>
              <a:rPr lang="en-US" sz="2800" dirty="0" smtClean="0"/>
              <a:t>accounts (like the WDC and 401(k)s, IRAs, etc.)</a:t>
            </a:r>
            <a:endParaRPr lang="en-US" sz="2800" dirty="0"/>
          </a:p>
          <a:p>
            <a:pPr marL="425196" indent="-342900">
              <a:defRPr/>
            </a:pPr>
            <a:r>
              <a:rPr lang="en-US" sz="2800" dirty="0"/>
              <a:t>What do you AND your spouse/partner have?</a:t>
            </a:r>
          </a:p>
          <a:p>
            <a:pPr marL="357331" lvl="1" indent="0">
              <a:buNone/>
              <a:defRPr/>
            </a:pPr>
            <a:endParaRPr lang="en-US" dirty="0" smtClean="0"/>
          </a:p>
        </p:txBody>
      </p:sp>
      <p:sp>
        <p:nvSpPr>
          <p:cNvPr id="122884" name="Slide Number Placeholder 2"/>
          <p:cNvSpPr>
            <a:spLocks noGrp="1"/>
          </p:cNvSpPr>
          <p:nvPr>
            <p:ph type="sldNum" sz="quarter" idx="4294967295"/>
          </p:nvPr>
        </p:nvSpPr>
        <p:spPr bwMode="auto">
          <a:xfrm>
            <a:off x="8129588" y="5157788"/>
            <a:ext cx="609600"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669FD085-1CBC-4746-A3D3-BC0D8C247E26}" type="slidenum">
              <a:rPr lang="en-US" altLang="en-US" smtClean="0">
                <a:solidFill>
                  <a:prstClr val="white"/>
                </a:solidFill>
                <a:latin typeface="Century Schoolbook" panose="02040604050505020304" pitchFamily="18" charset="0"/>
              </a:rPr>
              <a:pPr/>
              <a:t>22</a:t>
            </a:fld>
            <a:endParaRPr lang="en-US" altLang="en-US" smtClean="0">
              <a:solidFill>
                <a:prstClr val="white"/>
              </a:solidFill>
              <a:latin typeface="Century Schoolbook" panose="02040604050505020304" pitchFamily="18" charset="0"/>
            </a:endParaRPr>
          </a:p>
        </p:txBody>
      </p:sp>
    </p:spTree>
    <p:extLst>
      <p:ext uri="{BB962C8B-B14F-4D97-AF65-F5344CB8AC3E}">
        <p14:creationId xmlns:p14="http://schemas.microsoft.com/office/powerpoint/2010/main" val="1215315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7029" y="2024743"/>
            <a:ext cx="6281057" cy="3847207"/>
          </a:xfrm>
          <a:prstGeom prst="rect">
            <a:avLst/>
          </a:prstGeom>
        </p:spPr>
        <p:txBody>
          <a:bodyPr wrap="square">
            <a:spAutoFit/>
          </a:bodyPr>
          <a:lstStyle/>
          <a:p>
            <a:pPr marL="566738" indent="-457200" eaLnBrk="1" hangingPunct="1">
              <a:spcAft>
                <a:spcPts val="1200"/>
              </a:spcAft>
              <a:buFont typeface="Arial" panose="020B0604020202020204" pitchFamily="34" charset="0"/>
              <a:buChar char="•"/>
            </a:pPr>
            <a:r>
              <a:rPr lang="en-US" altLang="en-US" sz="2800" dirty="0"/>
              <a:t>Learn the basics of investing and retirement planning – good, basic information can go a long way!</a:t>
            </a:r>
          </a:p>
          <a:p>
            <a:pPr marL="566738" indent="-457200" eaLnBrk="1" hangingPunct="1">
              <a:spcAft>
                <a:spcPts val="1200"/>
              </a:spcAft>
              <a:buFont typeface="Arial" panose="020B0604020202020204" pitchFamily="34" charset="0"/>
              <a:buChar char="•"/>
            </a:pPr>
            <a:r>
              <a:rPr lang="en-US" altLang="en-US" sz="2800" dirty="0"/>
              <a:t>Work with </a:t>
            </a:r>
            <a:r>
              <a:rPr lang="en-US" altLang="en-US" sz="2800" dirty="0" smtClean="0"/>
              <a:t>someone who can help – the WDC or your  </a:t>
            </a:r>
            <a:r>
              <a:rPr lang="en-US" altLang="en-US" sz="2800" dirty="0"/>
              <a:t>financial advisor.</a:t>
            </a:r>
          </a:p>
          <a:p>
            <a:pPr marL="566738" indent="-457200" eaLnBrk="1" hangingPunct="1">
              <a:spcAft>
                <a:spcPts val="1200"/>
              </a:spcAft>
              <a:buFont typeface="Arial" panose="020B0604020202020204" pitchFamily="34" charset="0"/>
              <a:buChar char="•"/>
            </a:pPr>
            <a:r>
              <a:rPr lang="en-US" altLang="en-US" sz="2800" dirty="0"/>
              <a:t>Talk to each other and share your </a:t>
            </a:r>
            <a:r>
              <a:rPr lang="en-US" altLang="en-US" sz="2800" dirty="0" smtClean="0"/>
              <a:t>experiences</a:t>
            </a:r>
            <a:endParaRPr lang="en-US" sz="2800" dirty="0"/>
          </a:p>
        </p:txBody>
      </p:sp>
      <p:sp>
        <p:nvSpPr>
          <p:cNvPr id="3" name="Rectangle 2"/>
          <p:cNvSpPr/>
          <p:nvPr/>
        </p:nvSpPr>
        <p:spPr>
          <a:xfrm>
            <a:off x="2685394" y="1110734"/>
            <a:ext cx="4699300" cy="584775"/>
          </a:xfrm>
          <a:prstGeom prst="rect">
            <a:avLst/>
          </a:prstGeom>
        </p:spPr>
        <p:txBody>
          <a:bodyPr wrap="none">
            <a:spAutoFit/>
          </a:bodyPr>
          <a:lstStyle/>
          <a:p>
            <a:r>
              <a:rPr lang="en-US" sz="3200" b="1" dirty="0"/>
              <a:t>Get Help if You Need </a:t>
            </a:r>
            <a:r>
              <a:rPr lang="en-US" sz="3200" b="1" dirty="0" smtClean="0"/>
              <a:t>It</a:t>
            </a:r>
            <a:endParaRPr lang="en-US" sz="3200" dirty="0"/>
          </a:p>
        </p:txBody>
      </p:sp>
    </p:spTree>
    <p:extLst>
      <p:ext uri="{BB962C8B-B14F-4D97-AF65-F5344CB8AC3E}">
        <p14:creationId xmlns:p14="http://schemas.microsoft.com/office/powerpoint/2010/main" val="121729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058" y="1831914"/>
            <a:ext cx="3793611" cy="1343377"/>
          </a:xfrm>
        </p:spPr>
        <p:txBody>
          <a:bodyPr>
            <a:normAutofit fontScale="90000"/>
          </a:bodyPr>
          <a:lstStyle/>
          <a:p>
            <a:r>
              <a:rPr lang="en-US" sz="4400" b="1" dirty="0"/>
              <a:t/>
            </a:r>
            <a:br>
              <a:rPr lang="en-US" sz="4400" b="1" dirty="0"/>
            </a:br>
            <a:r>
              <a:rPr lang="en-US" sz="4400" b="1" dirty="0"/>
              <a:t>EMPOWER </a:t>
            </a:r>
            <a:br>
              <a:rPr lang="en-US" sz="4400" b="1" dirty="0"/>
            </a:br>
            <a:r>
              <a:rPr lang="en-US" sz="4400" b="1" dirty="0"/>
              <a:t>Resources </a:t>
            </a:r>
            <a:r>
              <a:rPr lang="en-US" sz="3300" b="1" dirty="0"/>
              <a:t/>
            </a:r>
            <a:br>
              <a:rPr lang="en-US" sz="3300" b="1" dirty="0"/>
            </a:br>
            <a:endParaRPr lang="en-US" sz="3300" b="1" dirty="0"/>
          </a:p>
        </p:txBody>
      </p:sp>
      <p:sp>
        <p:nvSpPr>
          <p:cNvPr id="3" name="Text Placeholder 2"/>
          <p:cNvSpPr>
            <a:spLocks noGrp="1"/>
          </p:cNvSpPr>
          <p:nvPr>
            <p:ph type="body" idx="1"/>
          </p:nvPr>
        </p:nvSpPr>
        <p:spPr>
          <a:xfrm>
            <a:off x="1600200" y="3051810"/>
            <a:ext cx="6137327" cy="2159623"/>
          </a:xfrm>
        </p:spPr>
        <p:txBody>
          <a:bodyPr>
            <a:normAutofit/>
          </a:bodyPr>
          <a:lstStyle/>
          <a:p>
            <a:r>
              <a:rPr lang="en-US" b="1" dirty="0"/>
              <a:t>Online at:</a:t>
            </a:r>
          </a:p>
          <a:p>
            <a:r>
              <a:rPr lang="en-US" b="1" u="sng" dirty="0">
                <a:hlinkClick r:id="rId3"/>
              </a:rPr>
              <a:t>http://etf.wi.gov/empower/</a:t>
            </a:r>
            <a:endParaRPr lang="en-US" b="1" u="sng" dirty="0"/>
          </a:p>
          <a:p>
            <a:endParaRPr lang="en-US" b="1" u="sng" dirty="0"/>
          </a:p>
          <a:p>
            <a:r>
              <a:rPr lang="en-US" b="1" dirty="0"/>
              <a:t>Follow ETF on Twitter: </a:t>
            </a:r>
            <a:r>
              <a:rPr lang="en-US" b="1" u="sng" dirty="0">
                <a:hlinkClick r:id="rId4"/>
              </a:rPr>
              <a:t>@WI_ETF</a:t>
            </a:r>
            <a:endParaRPr lang="en-US" dirty="0"/>
          </a:p>
          <a:p>
            <a:endParaRPr lang="en-US" dirty="0"/>
          </a:p>
        </p:txBody>
      </p:sp>
      <p:pic>
        <p:nvPicPr>
          <p:cNvPr id="1027" name="Picture 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6929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1"/>
            <a:ext cx="7144" cy="3929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214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214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1"/>
            <a:ext cx="7144" cy="1071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1"/>
            <a:ext cx="7144" cy="107156"/>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28588"/>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21444"/>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1"/>
            <a:ext cx="7144" cy="107156"/>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1"/>
            <a:ext cx="7144" cy="135731"/>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21444"/>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71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57250"/>
            <a:ext cx="735806"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56" name="Picture 3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57" name="Picture 33"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3750"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66" name="Picture 42" descr="spa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57250"/>
            <a:ext cx="7144" cy="150019"/>
          </a:xfrm>
          <a:prstGeom prst="rect">
            <a:avLst/>
          </a:prstGeom>
          <a:noFill/>
          <a:extLst>
            <a:ext uri="{909E8E84-426E-40dd-AFC4-6F175D3DCCD1}">
              <a14:hiddenFill xmlns:a14="http://schemas.microsoft.com/office/drawing/2010/main" xmlns="">
                <a:solidFill>
                  <a:srgbClr val="FFFFFF"/>
                </a:solidFill>
              </a14:hiddenFill>
            </a:ext>
          </a:extLst>
        </p:spPr>
      </p:pic>
      <p:pic>
        <p:nvPicPr>
          <p:cNvPr id="1069" name="Picture 45" descr="level2_r5_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57250"/>
            <a:ext cx="7144" cy="7143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26" name="Group 2"/>
          <p:cNvGrpSpPr>
            <a:grpSpLocks/>
          </p:cNvGrpSpPr>
          <p:nvPr/>
        </p:nvGrpSpPr>
        <p:grpSpPr bwMode="auto">
          <a:xfrm>
            <a:off x="0" y="857250"/>
            <a:ext cx="1671638" cy="721519"/>
            <a:chOff x="0" y="0"/>
            <a:chExt cx="1404" cy="606"/>
          </a:xfrm>
        </p:grpSpPr>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393" y="857250"/>
            <a:ext cx="1239215" cy="4231204"/>
          </a:xfrm>
          <a:prstGeom prst="rect">
            <a:avLst/>
          </a:prstGeom>
        </p:spPr>
      </p:pic>
    </p:spTree>
    <p:extLst>
      <p:ext uri="{BB962C8B-B14F-4D97-AF65-F5344CB8AC3E}">
        <p14:creationId xmlns:p14="http://schemas.microsoft.com/office/powerpoint/2010/main" val="561116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522" y="500744"/>
            <a:ext cx="5404757" cy="1567542"/>
          </a:xfrm>
        </p:spPr>
        <p:txBody>
          <a:bodyPr>
            <a:normAutofit/>
          </a:bodyPr>
          <a:lstStyle/>
          <a:p>
            <a:endParaRPr lang="en-US" sz="5400" dirty="0"/>
          </a:p>
        </p:txBody>
      </p:sp>
      <p:sp>
        <p:nvSpPr>
          <p:cNvPr id="3" name="Subtitle 2"/>
          <p:cNvSpPr>
            <a:spLocks noGrp="1"/>
          </p:cNvSpPr>
          <p:nvPr>
            <p:ph type="subTitle" idx="1"/>
          </p:nvPr>
        </p:nvSpPr>
        <p:spPr>
          <a:xfrm>
            <a:off x="1382486" y="2605414"/>
            <a:ext cx="7641771" cy="3419605"/>
          </a:xfrm>
        </p:spPr>
        <p:txBody>
          <a:bodyPr>
            <a:noAutofit/>
          </a:bodyPr>
          <a:lstStyle/>
          <a:p>
            <a:pPr algn="l"/>
            <a:r>
              <a:rPr lang="en-US" sz="1800" b="1" dirty="0" smtClean="0">
                <a:solidFill>
                  <a:schemeClr val="tx1">
                    <a:lumMod val="95000"/>
                    <a:lumOff val="5000"/>
                  </a:schemeClr>
                </a:solidFill>
                <a:latin typeface="Arial" panose="020B0604020202020204" pitchFamily="34" charset="0"/>
                <a:cs typeface="Arial" panose="020B0604020202020204" pitchFamily="34" charset="0"/>
              </a:rPr>
              <a:t>For more on the WDC:</a:t>
            </a:r>
          </a:p>
          <a:p>
            <a:pPr algn="l"/>
            <a:r>
              <a:rPr lang="en-US" sz="1800" dirty="0" smtClean="0">
                <a:solidFill>
                  <a:schemeClr val="tx1">
                    <a:lumMod val="95000"/>
                    <a:lumOff val="5000"/>
                  </a:schemeClr>
                </a:solidFill>
                <a:latin typeface="Arial" panose="020B0604020202020204" pitchFamily="34" charset="0"/>
                <a:cs typeface="Arial" panose="020B0604020202020204" pitchFamily="34" charset="0"/>
              </a:rPr>
              <a:t>Kristy Igl, Retirement Plan Counselor</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p>
            <a:pPr algn="l"/>
            <a:r>
              <a:rPr lang="en-US" sz="1800" dirty="0" smtClean="0">
                <a:solidFill>
                  <a:schemeClr val="tx1">
                    <a:lumMod val="95000"/>
                    <a:lumOff val="5000"/>
                  </a:schemeClr>
                </a:solidFill>
                <a:latin typeface="Arial" panose="020B0604020202020204" pitchFamily="34" charset="0"/>
                <a:cs typeface="Arial" panose="020B0604020202020204" pitchFamily="34" charset="0"/>
              </a:rPr>
              <a:t>Email: </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smtClean="0">
                <a:solidFill>
                  <a:schemeClr val="tx1">
                    <a:lumMod val="95000"/>
                    <a:lumOff val="5000"/>
                  </a:schemeClr>
                </a:solidFill>
                <a:latin typeface="Arial" panose="020B0604020202020204" pitchFamily="34" charset="0"/>
                <a:cs typeface="Arial" panose="020B0604020202020204" pitchFamily="34" charset="0"/>
                <a:hlinkClick r:id="rId4"/>
              </a:rPr>
              <a:t>kristy.igl@empower-retirement.com</a:t>
            </a:r>
            <a:r>
              <a:rPr lang="en-US" sz="1800" dirty="0" smtClean="0">
                <a:solidFill>
                  <a:schemeClr val="tx1">
                    <a:lumMod val="95000"/>
                    <a:lumOff val="5000"/>
                  </a:schemeClr>
                </a:solidFill>
                <a:latin typeface="Arial" panose="020B0604020202020204" pitchFamily="34" charset="0"/>
                <a:cs typeface="Arial" panose="020B0604020202020204" pitchFamily="34" charset="0"/>
              </a:rPr>
              <a:t> Ph. 608-241-6604</a:t>
            </a:r>
            <a:r>
              <a:rPr lang="en-US" sz="1800" dirty="0">
                <a:solidFill>
                  <a:schemeClr val="tx1">
                    <a:lumMod val="95000"/>
                    <a:lumOff val="5000"/>
                  </a:schemeClr>
                </a:solidFill>
                <a:latin typeface="Arial" panose="020B0604020202020204" pitchFamily="34" charset="0"/>
                <a:cs typeface="Arial" panose="020B0604020202020204" pitchFamily="34" charset="0"/>
              </a:rPr>
              <a:t>, Ext. 7713</a:t>
            </a:r>
          </a:p>
          <a:p>
            <a:pPr algn="l"/>
            <a:endParaRPr lang="en-US" sz="1800" b="1" dirty="0" smtClean="0">
              <a:solidFill>
                <a:schemeClr val="tx1">
                  <a:lumMod val="95000"/>
                  <a:lumOff val="5000"/>
                </a:schemeClr>
              </a:solidFill>
              <a:latin typeface="Arial" panose="020B0604020202020204" pitchFamily="34" charset="0"/>
              <a:cs typeface="Arial" panose="020B0604020202020204" pitchFamily="34" charset="0"/>
            </a:endParaRPr>
          </a:p>
          <a:p>
            <a:pPr algn="l"/>
            <a:r>
              <a:rPr lang="en-US" sz="1800" b="1" dirty="0" smtClean="0">
                <a:solidFill>
                  <a:schemeClr val="tx1">
                    <a:lumMod val="95000"/>
                    <a:lumOff val="5000"/>
                  </a:schemeClr>
                </a:solidFill>
                <a:latin typeface="Arial" panose="020B0604020202020204" pitchFamily="34" charset="0"/>
                <a:cs typeface="Arial" panose="020B0604020202020204" pitchFamily="34" charset="0"/>
              </a:rPr>
              <a:t>For </a:t>
            </a:r>
            <a:r>
              <a:rPr lang="en-US" sz="1800" b="1" dirty="0">
                <a:solidFill>
                  <a:schemeClr val="tx1">
                    <a:lumMod val="95000"/>
                    <a:lumOff val="5000"/>
                  </a:schemeClr>
                </a:solidFill>
                <a:latin typeface="Arial" panose="020B0604020202020204" pitchFamily="34" charset="0"/>
                <a:cs typeface="Arial" panose="020B0604020202020204" pitchFamily="34" charset="0"/>
              </a:rPr>
              <a:t>more on </a:t>
            </a:r>
            <a:r>
              <a:rPr lang="en-US" sz="1800" b="1" dirty="0" smtClean="0">
                <a:solidFill>
                  <a:schemeClr val="tx1">
                    <a:lumMod val="95000"/>
                    <a:lumOff val="5000"/>
                  </a:schemeClr>
                </a:solidFill>
                <a:latin typeface="Arial" panose="020B0604020202020204" pitchFamily="34" charset="0"/>
                <a:cs typeface="Arial" panose="020B0604020202020204" pitchFamily="34" charset="0"/>
              </a:rPr>
              <a:t>EMPOWER</a:t>
            </a:r>
            <a:r>
              <a:rPr lang="en-US" sz="1800" dirty="0" smtClean="0">
                <a:solidFill>
                  <a:schemeClr val="tx1">
                    <a:lumMod val="95000"/>
                    <a:lumOff val="5000"/>
                  </a:schemeClr>
                </a:solidFill>
                <a:latin typeface="Arial" panose="020B0604020202020204" pitchFamily="34" charset="0"/>
                <a:cs typeface="Arial" panose="020B0604020202020204" pitchFamily="34" charset="0"/>
              </a:rPr>
              <a:t>:</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Tarna Hunter and Shelly Schueller</a:t>
            </a:r>
          </a:p>
          <a:p>
            <a:pPr algn="l"/>
            <a:r>
              <a:rPr lang="en-US" sz="1800" dirty="0">
                <a:latin typeface="Arial" panose="020B0604020202020204" pitchFamily="34" charset="0"/>
                <a:cs typeface="Arial" panose="020B0604020202020204" pitchFamily="34" charset="0"/>
              </a:rPr>
              <a:t>Department of Employee Trust Funds</a:t>
            </a:r>
          </a:p>
          <a:p>
            <a:pPr algn="l"/>
            <a:r>
              <a:rPr lang="en-US" sz="1800" dirty="0">
                <a:latin typeface="Arial" panose="020B0604020202020204" pitchFamily="34" charset="0"/>
                <a:cs typeface="Arial" panose="020B0604020202020204" pitchFamily="34" charset="0"/>
              </a:rPr>
              <a:t>Email</a:t>
            </a:r>
            <a:r>
              <a:rPr lang="en-US" sz="1800" dirty="0">
                <a:solidFill>
                  <a:schemeClr val="tx1">
                    <a:lumMod val="65000"/>
                    <a:lumOff val="35000"/>
                  </a:schemeClr>
                </a:solidFill>
                <a:latin typeface="Arial" panose="020B0604020202020204" pitchFamily="34" charset="0"/>
                <a:cs typeface="Arial" panose="020B0604020202020204" pitchFamily="34" charset="0"/>
              </a:rPr>
              <a:t>: </a:t>
            </a:r>
            <a:r>
              <a:rPr lang="en-US" sz="1800" dirty="0">
                <a:solidFill>
                  <a:schemeClr val="tx1">
                    <a:lumMod val="65000"/>
                    <a:lumOff val="35000"/>
                  </a:schemeClr>
                </a:solidFill>
                <a:latin typeface="Arial" panose="020B0604020202020204" pitchFamily="34" charset="0"/>
                <a:cs typeface="Arial" panose="020B0604020202020204" pitchFamily="34" charset="0"/>
                <a:hlinkClick r:id="rId5"/>
              </a:rPr>
              <a:t>ETF_EMPOWER@etf.wi.gov</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ETF EMPOWER website: etf.wi.gov/empower</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3499" y="704755"/>
            <a:ext cx="5403780" cy="1537702"/>
          </a:xfrm>
          <a:prstGeom prst="rect">
            <a:avLst/>
          </a:prstGeom>
        </p:spPr>
      </p:pic>
    </p:spTree>
    <p:custDataLst>
      <p:tags r:id="rId1"/>
    </p:custDataLst>
    <p:extLst>
      <p:ext uri="{BB962C8B-B14F-4D97-AF65-F5344CB8AC3E}">
        <p14:creationId xmlns:p14="http://schemas.microsoft.com/office/powerpoint/2010/main" val="1031040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b="1" dirty="0"/>
              <a:t>Issues Unique to Women</a:t>
            </a:r>
          </a:p>
        </p:txBody>
      </p:sp>
      <p:graphicFrame>
        <p:nvGraphicFramePr>
          <p:cNvPr id="6" name="Diagram 5"/>
          <p:cNvGraphicFramePr/>
          <p:nvPr>
            <p:extLst>
              <p:ext uri="{D42A27DB-BD31-4B8C-83A1-F6EECF244321}">
                <p14:modId xmlns:p14="http://schemas.microsoft.com/office/powerpoint/2010/main" val="3838691834"/>
              </p:ext>
            </p:extLst>
          </p:nvPr>
        </p:nvGraphicFramePr>
        <p:xfrm>
          <a:off x="1282850" y="2118237"/>
          <a:ext cx="7527663" cy="334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24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64" y="552894"/>
            <a:ext cx="6673399" cy="946298"/>
          </a:xfrm>
        </p:spPr>
        <p:txBody>
          <a:bodyPr>
            <a:normAutofit fontScale="90000"/>
          </a:bodyPr>
          <a:lstStyle/>
          <a:p>
            <a:r>
              <a:rPr lang="en-US" b="1" dirty="0" smtClean="0"/>
              <a:t>Retirement Income</a:t>
            </a:r>
            <a:endParaRPr lang="en-US" b="1" dirty="0"/>
          </a:p>
        </p:txBody>
      </p:sp>
      <p:sp>
        <p:nvSpPr>
          <p:cNvPr id="3" name="Text Placeholder 2"/>
          <p:cNvSpPr>
            <a:spLocks noGrp="1"/>
          </p:cNvSpPr>
          <p:nvPr>
            <p:ph type="body" idx="1"/>
          </p:nvPr>
        </p:nvSpPr>
        <p:spPr>
          <a:xfrm>
            <a:off x="1856064" y="2209441"/>
            <a:ext cx="6673399" cy="2353647"/>
          </a:xfrm>
        </p:spPr>
        <p:txBody>
          <a:bodyPr/>
          <a:lstStyle/>
          <a:p>
            <a:endParaRPr lang="en-US" dirty="0"/>
          </a:p>
        </p:txBody>
      </p:sp>
      <p:pic>
        <p:nvPicPr>
          <p:cNvPr id="4" name="Picture 2"/>
          <p:cNvPicPr>
            <a:picLocks noGrp="1" noChangeAspect="1" noChangeArrowheads="1"/>
          </p:cNvPicPr>
          <p:nvPr>
            <p:ph idx="1"/>
          </p:nvPr>
        </p:nvPicPr>
        <p:blipFill>
          <a:blip r:embed="rId3" cstate="print"/>
          <a:stretch>
            <a:fillRect/>
          </a:stretch>
        </p:blipFill>
        <p:spPr bwMode="auto">
          <a:xfrm>
            <a:off x="1856065" y="1499192"/>
            <a:ext cx="6410720" cy="4467623"/>
          </a:xfrm>
          <a:prstGeom prst="rect">
            <a:avLst/>
          </a:prstGeom>
          <a:noFill/>
          <a:ln w="9525">
            <a:noFill/>
            <a:miter lim="800000"/>
            <a:headEnd/>
            <a:tailEnd/>
          </a:ln>
        </p:spPr>
      </p:pic>
    </p:spTree>
    <p:extLst>
      <p:ext uri="{BB962C8B-B14F-4D97-AF65-F5344CB8AC3E}">
        <p14:creationId xmlns:p14="http://schemas.microsoft.com/office/powerpoint/2010/main" val="2051321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Wisconsin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654729" y="1691401"/>
            <a:ext cx="3167642" cy="4351338"/>
          </a:xfrm>
        </p:spPr>
        <p:txBody>
          <a:bodyPr>
            <a:normAutofit fontScale="92500" lnSpcReduction="10000"/>
          </a:bodyPr>
          <a:lstStyle/>
          <a:p>
            <a:r>
              <a:rPr lang="en-US" dirty="0"/>
              <a:t>Nearly two-thirds of all households in poverty in Wisconsin are headed by single </a:t>
            </a:r>
            <a:r>
              <a:rPr lang="en-US" dirty="0" smtClean="0"/>
              <a:t>women.</a:t>
            </a:r>
            <a:endParaRPr lang="en-US" dirty="0"/>
          </a:p>
          <a:p>
            <a:pPr>
              <a:spcBef>
                <a:spcPts val="900"/>
              </a:spcBef>
            </a:pPr>
            <a:r>
              <a:rPr lang="en-US" dirty="0"/>
              <a:t>Among older adults in Wisconsin, women outnumber men among the poor at a rate of more than two to </a:t>
            </a:r>
            <a:r>
              <a:rPr lang="en-US" dirty="0" smtClean="0"/>
              <a:t>one.</a:t>
            </a:r>
            <a:endParaRPr lang="en-US" dirty="0"/>
          </a:p>
          <a:p>
            <a:endParaRPr lang="en-US" dirty="0"/>
          </a:p>
        </p:txBody>
      </p:sp>
      <p:sp>
        <p:nvSpPr>
          <p:cNvPr id="5" name="Content Placeholder 4"/>
          <p:cNvSpPr>
            <a:spLocks noGrp="1"/>
          </p:cNvSpPr>
          <p:nvPr>
            <p:ph sz="half" idx="2"/>
          </p:nvPr>
        </p:nvSpPr>
        <p:spPr>
          <a:xfrm>
            <a:off x="5045979" y="2062349"/>
            <a:ext cx="3469371" cy="3174964"/>
          </a:xfrm>
          <a:custGeom>
            <a:avLst/>
            <a:gdLst>
              <a:gd name="connsiteX0" fmla="*/ 1424996 w 4249270"/>
              <a:gd name="connsiteY0" fmla="*/ 0 h 4648442"/>
              <a:gd name="connsiteX1" fmla="*/ 1287836 w 4249270"/>
              <a:gd name="connsiteY1" fmla="*/ 38100 h 4648442"/>
              <a:gd name="connsiteX2" fmla="*/ 1234496 w 4249270"/>
              <a:gd name="connsiteY2" fmla="*/ 68580 h 4648442"/>
              <a:gd name="connsiteX3" fmla="*/ 1211636 w 4249270"/>
              <a:gd name="connsiteY3" fmla="*/ 76200 h 4648442"/>
              <a:gd name="connsiteX4" fmla="*/ 1188776 w 4249270"/>
              <a:gd name="connsiteY4" fmla="*/ 99060 h 4648442"/>
              <a:gd name="connsiteX5" fmla="*/ 1143056 w 4249270"/>
              <a:gd name="connsiteY5" fmla="*/ 160020 h 4648442"/>
              <a:gd name="connsiteX6" fmla="*/ 1074476 w 4249270"/>
              <a:gd name="connsiteY6" fmla="*/ 220980 h 4648442"/>
              <a:gd name="connsiteX7" fmla="*/ 1013516 w 4249270"/>
              <a:gd name="connsiteY7" fmla="*/ 243840 h 4648442"/>
              <a:gd name="connsiteX8" fmla="*/ 853496 w 4249270"/>
              <a:gd name="connsiteY8" fmla="*/ 251460 h 4648442"/>
              <a:gd name="connsiteX9" fmla="*/ 815396 w 4249270"/>
              <a:gd name="connsiteY9" fmla="*/ 259080 h 4648442"/>
              <a:gd name="connsiteX10" fmla="*/ 731576 w 4249270"/>
              <a:gd name="connsiteY10" fmla="*/ 281940 h 4648442"/>
              <a:gd name="connsiteX11" fmla="*/ 571556 w 4249270"/>
              <a:gd name="connsiteY11" fmla="*/ 297180 h 4648442"/>
              <a:gd name="connsiteX12" fmla="*/ 548696 w 4249270"/>
              <a:gd name="connsiteY12" fmla="*/ 304800 h 4648442"/>
              <a:gd name="connsiteX13" fmla="*/ 480116 w 4249270"/>
              <a:gd name="connsiteY13" fmla="*/ 320040 h 4648442"/>
              <a:gd name="connsiteX14" fmla="*/ 464876 w 4249270"/>
              <a:gd name="connsiteY14" fmla="*/ 358140 h 4648442"/>
              <a:gd name="connsiteX15" fmla="*/ 449636 w 4249270"/>
              <a:gd name="connsiteY15" fmla="*/ 716280 h 4648442"/>
              <a:gd name="connsiteX16" fmla="*/ 442016 w 4249270"/>
              <a:gd name="connsiteY16" fmla="*/ 746760 h 4648442"/>
              <a:gd name="connsiteX17" fmla="*/ 434396 w 4249270"/>
              <a:gd name="connsiteY17" fmla="*/ 906780 h 4648442"/>
              <a:gd name="connsiteX18" fmla="*/ 411536 w 4249270"/>
              <a:gd name="connsiteY18" fmla="*/ 922020 h 4648442"/>
              <a:gd name="connsiteX19" fmla="*/ 388676 w 4249270"/>
              <a:gd name="connsiteY19" fmla="*/ 944880 h 4648442"/>
              <a:gd name="connsiteX20" fmla="*/ 373436 w 4249270"/>
              <a:gd name="connsiteY20" fmla="*/ 982980 h 4648442"/>
              <a:gd name="connsiteX21" fmla="*/ 358196 w 4249270"/>
              <a:gd name="connsiteY21" fmla="*/ 1005840 h 4648442"/>
              <a:gd name="connsiteX22" fmla="*/ 205796 w 4249270"/>
              <a:gd name="connsiteY22" fmla="*/ 1028700 h 4648442"/>
              <a:gd name="connsiteX23" fmla="*/ 190556 w 4249270"/>
              <a:gd name="connsiteY23" fmla="*/ 1051560 h 4648442"/>
              <a:gd name="connsiteX24" fmla="*/ 129596 w 4249270"/>
              <a:gd name="connsiteY24" fmla="*/ 1112520 h 4648442"/>
              <a:gd name="connsiteX25" fmla="*/ 114356 w 4249270"/>
              <a:gd name="connsiteY25" fmla="*/ 1143000 h 4648442"/>
              <a:gd name="connsiteX26" fmla="*/ 99116 w 4249270"/>
              <a:gd name="connsiteY26" fmla="*/ 1165860 h 4648442"/>
              <a:gd name="connsiteX27" fmla="*/ 83876 w 4249270"/>
              <a:gd name="connsiteY27" fmla="*/ 1211580 h 4648442"/>
              <a:gd name="connsiteX28" fmla="*/ 68636 w 4249270"/>
              <a:gd name="connsiteY28" fmla="*/ 1249680 h 4648442"/>
              <a:gd name="connsiteX29" fmla="*/ 22916 w 4249270"/>
              <a:gd name="connsiteY29" fmla="*/ 1280160 h 4648442"/>
              <a:gd name="connsiteX30" fmla="*/ 7676 w 4249270"/>
              <a:gd name="connsiteY30" fmla="*/ 1333500 h 4648442"/>
              <a:gd name="connsiteX31" fmla="*/ 15296 w 4249270"/>
              <a:gd name="connsiteY31" fmla="*/ 1386840 h 4648442"/>
              <a:gd name="connsiteX32" fmla="*/ 106736 w 4249270"/>
              <a:gd name="connsiteY32" fmla="*/ 1394460 h 4648442"/>
              <a:gd name="connsiteX33" fmla="*/ 121976 w 4249270"/>
              <a:gd name="connsiteY33" fmla="*/ 1417320 h 4648442"/>
              <a:gd name="connsiteX34" fmla="*/ 152456 w 4249270"/>
              <a:gd name="connsiteY34" fmla="*/ 1485900 h 4648442"/>
              <a:gd name="connsiteX35" fmla="*/ 175316 w 4249270"/>
              <a:gd name="connsiteY35" fmla="*/ 1584960 h 4648442"/>
              <a:gd name="connsiteX36" fmla="*/ 167696 w 4249270"/>
              <a:gd name="connsiteY36" fmla="*/ 1783080 h 4648442"/>
              <a:gd name="connsiteX37" fmla="*/ 114356 w 4249270"/>
              <a:gd name="connsiteY37" fmla="*/ 1844040 h 4648442"/>
              <a:gd name="connsiteX38" fmla="*/ 121976 w 4249270"/>
              <a:gd name="connsiteY38" fmla="*/ 2270760 h 4648442"/>
              <a:gd name="connsiteX39" fmla="*/ 144836 w 4249270"/>
              <a:gd name="connsiteY39" fmla="*/ 2293620 h 4648442"/>
              <a:gd name="connsiteX40" fmla="*/ 167696 w 4249270"/>
              <a:gd name="connsiteY40" fmla="*/ 2354580 h 4648442"/>
              <a:gd name="connsiteX41" fmla="*/ 198176 w 4249270"/>
              <a:gd name="connsiteY41" fmla="*/ 2362200 h 4648442"/>
              <a:gd name="connsiteX42" fmla="*/ 251516 w 4249270"/>
              <a:gd name="connsiteY42" fmla="*/ 2392680 h 4648442"/>
              <a:gd name="connsiteX43" fmla="*/ 274376 w 4249270"/>
              <a:gd name="connsiteY43" fmla="*/ 2407920 h 4648442"/>
              <a:gd name="connsiteX44" fmla="*/ 327716 w 4249270"/>
              <a:gd name="connsiteY44" fmla="*/ 2423160 h 4648442"/>
              <a:gd name="connsiteX45" fmla="*/ 388676 w 4249270"/>
              <a:gd name="connsiteY45" fmla="*/ 2446020 h 4648442"/>
              <a:gd name="connsiteX46" fmla="*/ 403916 w 4249270"/>
              <a:gd name="connsiteY46" fmla="*/ 2476500 h 4648442"/>
              <a:gd name="connsiteX47" fmla="*/ 426776 w 4249270"/>
              <a:gd name="connsiteY47" fmla="*/ 2484120 h 4648442"/>
              <a:gd name="connsiteX48" fmla="*/ 464876 w 4249270"/>
              <a:gd name="connsiteY48" fmla="*/ 2514600 h 4648442"/>
              <a:gd name="connsiteX49" fmla="*/ 480116 w 4249270"/>
              <a:gd name="connsiteY49" fmla="*/ 2537460 h 4648442"/>
              <a:gd name="connsiteX50" fmla="*/ 510596 w 4249270"/>
              <a:gd name="connsiteY50" fmla="*/ 2560320 h 4648442"/>
              <a:gd name="connsiteX51" fmla="*/ 571556 w 4249270"/>
              <a:gd name="connsiteY51" fmla="*/ 2575560 h 4648442"/>
              <a:gd name="connsiteX52" fmla="*/ 602036 w 4249270"/>
              <a:gd name="connsiteY52" fmla="*/ 2590800 h 4648442"/>
              <a:gd name="connsiteX53" fmla="*/ 647756 w 4249270"/>
              <a:gd name="connsiteY53" fmla="*/ 2644140 h 4648442"/>
              <a:gd name="connsiteX54" fmla="*/ 693476 w 4249270"/>
              <a:gd name="connsiteY54" fmla="*/ 2720340 h 4648442"/>
              <a:gd name="connsiteX55" fmla="*/ 746816 w 4249270"/>
              <a:gd name="connsiteY55" fmla="*/ 2727960 h 4648442"/>
              <a:gd name="connsiteX56" fmla="*/ 754436 w 4249270"/>
              <a:gd name="connsiteY56" fmla="*/ 2758440 h 4648442"/>
              <a:gd name="connsiteX57" fmla="*/ 762056 w 4249270"/>
              <a:gd name="connsiteY57" fmla="*/ 2811780 h 4648442"/>
              <a:gd name="connsiteX58" fmla="*/ 792536 w 4249270"/>
              <a:gd name="connsiteY58" fmla="*/ 2834640 h 4648442"/>
              <a:gd name="connsiteX59" fmla="*/ 838256 w 4249270"/>
              <a:gd name="connsiteY59" fmla="*/ 2849880 h 4648442"/>
              <a:gd name="connsiteX60" fmla="*/ 853496 w 4249270"/>
              <a:gd name="connsiteY60" fmla="*/ 2872740 h 4648442"/>
              <a:gd name="connsiteX61" fmla="*/ 861116 w 4249270"/>
              <a:gd name="connsiteY61" fmla="*/ 2910840 h 4648442"/>
              <a:gd name="connsiteX62" fmla="*/ 922076 w 4249270"/>
              <a:gd name="connsiteY62" fmla="*/ 2933700 h 4648442"/>
              <a:gd name="connsiteX63" fmla="*/ 944936 w 4249270"/>
              <a:gd name="connsiteY63" fmla="*/ 2956560 h 4648442"/>
              <a:gd name="connsiteX64" fmla="*/ 975416 w 4249270"/>
              <a:gd name="connsiteY64" fmla="*/ 2971800 h 4648442"/>
              <a:gd name="connsiteX65" fmla="*/ 1005896 w 4249270"/>
              <a:gd name="connsiteY65" fmla="*/ 3009900 h 4648442"/>
              <a:gd name="connsiteX66" fmla="*/ 1097336 w 4249270"/>
              <a:gd name="connsiteY66" fmla="*/ 3063240 h 4648442"/>
              <a:gd name="connsiteX67" fmla="*/ 1127816 w 4249270"/>
              <a:gd name="connsiteY67" fmla="*/ 3086100 h 4648442"/>
              <a:gd name="connsiteX68" fmla="*/ 1143056 w 4249270"/>
              <a:gd name="connsiteY68" fmla="*/ 3116580 h 4648442"/>
              <a:gd name="connsiteX69" fmla="*/ 1188776 w 4249270"/>
              <a:gd name="connsiteY69" fmla="*/ 3200400 h 4648442"/>
              <a:gd name="connsiteX70" fmla="*/ 1204016 w 4249270"/>
              <a:gd name="connsiteY70" fmla="*/ 3291840 h 4648442"/>
              <a:gd name="connsiteX71" fmla="*/ 1226876 w 4249270"/>
              <a:gd name="connsiteY71" fmla="*/ 3352800 h 4648442"/>
              <a:gd name="connsiteX72" fmla="*/ 1234496 w 4249270"/>
              <a:gd name="connsiteY72" fmla="*/ 3390900 h 4648442"/>
              <a:gd name="connsiteX73" fmla="*/ 1249736 w 4249270"/>
              <a:gd name="connsiteY73" fmla="*/ 3642360 h 4648442"/>
              <a:gd name="connsiteX74" fmla="*/ 1272596 w 4249270"/>
              <a:gd name="connsiteY74" fmla="*/ 3672840 h 4648442"/>
              <a:gd name="connsiteX75" fmla="*/ 1295456 w 4249270"/>
              <a:gd name="connsiteY75" fmla="*/ 3718560 h 4648442"/>
              <a:gd name="connsiteX76" fmla="*/ 1333556 w 4249270"/>
              <a:gd name="connsiteY76" fmla="*/ 3749040 h 4648442"/>
              <a:gd name="connsiteX77" fmla="*/ 1325936 w 4249270"/>
              <a:gd name="connsiteY77" fmla="*/ 3810000 h 4648442"/>
              <a:gd name="connsiteX78" fmla="*/ 1303076 w 4249270"/>
              <a:gd name="connsiteY78" fmla="*/ 3817620 h 4648442"/>
              <a:gd name="connsiteX79" fmla="*/ 1272596 w 4249270"/>
              <a:gd name="connsiteY79" fmla="*/ 3848100 h 4648442"/>
              <a:gd name="connsiteX80" fmla="*/ 1272596 w 4249270"/>
              <a:gd name="connsiteY80" fmla="*/ 4099560 h 4648442"/>
              <a:gd name="connsiteX81" fmla="*/ 1310696 w 4249270"/>
              <a:gd name="connsiteY81" fmla="*/ 4274820 h 4648442"/>
              <a:gd name="connsiteX82" fmla="*/ 1371656 w 4249270"/>
              <a:gd name="connsiteY82" fmla="*/ 4312920 h 4648442"/>
              <a:gd name="connsiteX83" fmla="*/ 1493576 w 4249270"/>
              <a:gd name="connsiteY83" fmla="*/ 4328160 h 4648442"/>
              <a:gd name="connsiteX84" fmla="*/ 1592636 w 4249270"/>
              <a:gd name="connsiteY84" fmla="*/ 4343400 h 4648442"/>
              <a:gd name="connsiteX85" fmla="*/ 1600256 w 4249270"/>
              <a:gd name="connsiteY85" fmla="*/ 4366260 h 4648442"/>
              <a:gd name="connsiteX86" fmla="*/ 1623116 w 4249270"/>
              <a:gd name="connsiteY86" fmla="*/ 4488180 h 4648442"/>
              <a:gd name="connsiteX87" fmla="*/ 1653596 w 4249270"/>
              <a:gd name="connsiteY87" fmla="*/ 4503420 h 4648442"/>
              <a:gd name="connsiteX88" fmla="*/ 1798376 w 4249270"/>
              <a:gd name="connsiteY88" fmla="*/ 4526280 h 4648442"/>
              <a:gd name="connsiteX89" fmla="*/ 1836476 w 4249270"/>
              <a:gd name="connsiteY89" fmla="*/ 4533900 h 4648442"/>
              <a:gd name="connsiteX90" fmla="*/ 2606096 w 4249270"/>
              <a:gd name="connsiteY90" fmla="*/ 4541520 h 4648442"/>
              <a:gd name="connsiteX91" fmla="*/ 3154736 w 4249270"/>
              <a:gd name="connsiteY91" fmla="*/ 4549140 h 4648442"/>
              <a:gd name="connsiteX92" fmla="*/ 3642416 w 4249270"/>
              <a:gd name="connsiteY92" fmla="*/ 4541520 h 4648442"/>
              <a:gd name="connsiteX93" fmla="*/ 3619556 w 4249270"/>
              <a:gd name="connsiteY93" fmla="*/ 4099560 h 4648442"/>
              <a:gd name="connsiteX94" fmla="*/ 3581456 w 4249270"/>
              <a:gd name="connsiteY94" fmla="*/ 4046220 h 4648442"/>
              <a:gd name="connsiteX95" fmla="*/ 3573836 w 4249270"/>
              <a:gd name="connsiteY95" fmla="*/ 4023360 h 4648442"/>
              <a:gd name="connsiteX96" fmla="*/ 3589076 w 4249270"/>
              <a:gd name="connsiteY96" fmla="*/ 3726180 h 4648442"/>
              <a:gd name="connsiteX97" fmla="*/ 3596696 w 4249270"/>
              <a:gd name="connsiteY97" fmla="*/ 3688080 h 4648442"/>
              <a:gd name="connsiteX98" fmla="*/ 3619556 w 4249270"/>
              <a:gd name="connsiteY98" fmla="*/ 3573780 h 4648442"/>
              <a:gd name="connsiteX99" fmla="*/ 3634796 w 4249270"/>
              <a:gd name="connsiteY99" fmla="*/ 3535680 h 4648442"/>
              <a:gd name="connsiteX100" fmla="*/ 3657656 w 4249270"/>
              <a:gd name="connsiteY100" fmla="*/ 3505200 h 4648442"/>
              <a:gd name="connsiteX101" fmla="*/ 3665276 w 4249270"/>
              <a:gd name="connsiteY101" fmla="*/ 3436620 h 4648442"/>
              <a:gd name="connsiteX102" fmla="*/ 3672896 w 4249270"/>
              <a:gd name="connsiteY102" fmla="*/ 3375660 h 4648442"/>
              <a:gd name="connsiteX103" fmla="*/ 3680516 w 4249270"/>
              <a:gd name="connsiteY103" fmla="*/ 3185160 h 4648442"/>
              <a:gd name="connsiteX104" fmla="*/ 3688136 w 4249270"/>
              <a:gd name="connsiteY104" fmla="*/ 3162300 h 4648442"/>
              <a:gd name="connsiteX105" fmla="*/ 3741476 w 4249270"/>
              <a:gd name="connsiteY105" fmla="*/ 3124200 h 4648442"/>
              <a:gd name="connsiteX106" fmla="*/ 3810056 w 4249270"/>
              <a:gd name="connsiteY106" fmla="*/ 3070860 h 4648442"/>
              <a:gd name="connsiteX107" fmla="*/ 3817676 w 4249270"/>
              <a:gd name="connsiteY107" fmla="*/ 3048000 h 4648442"/>
              <a:gd name="connsiteX108" fmla="*/ 3794816 w 4249270"/>
              <a:gd name="connsiteY108" fmla="*/ 2933700 h 4648442"/>
              <a:gd name="connsiteX109" fmla="*/ 3802436 w 4249270"/>
              <a:gd name="connsiteY109" fmla="*/ 2880360 h 4648442"/>
              <a:gd name="connsiteX110" fmla="*/ 3810056 w 4249270"/>
              <a:gd name="connsiteY110" fmla="*/ 2773680 h 4648442"/>
              <a:gd name="connsiteX111" fmla="*/ 3855776 w 4249270"/>
              <a:gd name="connsiteY111" fmla="*/ 2659380 h 4648442"/>
              <a:gd name="connsiteX112" fmla="*/ 3878636 w 4249270"/>
              <a:gd name="connsiteY112" fmla="*/ 2636520 h 4648442"/>
              <a:gd name="connsiteX113" fmla="*/ 3901496 w 4249270"/>
              <a:gd name="connsiteY113" fmla="*/ 2621280 h 4648442"/>
              <a:gd name="connsiteX114" fmla="*/ 3970076 w 4249270"/>
              <a:gd name="connsiteY114" fmla="*/ 2567940 h 4648442"/>
              <a:gd name="connsiteX115" fmla="*/ 4000556 w 4249270"/>
              <a:gd name="connsiteY115" fmla="*/ 2499360 h 4648442"/>
              <a:gd name="connsiteX116" fmla="*/ 4008176 w 4249270"/>
              <a:gd name="connsiteY116" fmla="*/ 2468880 h 4648442"/>
              <a:gd name="connsiteX117" fmla="*/ 4015796 w 4249270"/>
              <a:gd name="connsiteY117" fmla="*/ 2430780 h 4648442"/>
              <a:gd name="connsiteX118" fmla="*/ 4031036 w 4249270"/>
              <a:gd name="connsiteY118" fmla="*/ 2400300 h 4648442"/>
              <a:gd name="connsiteX119" fmla="*/ 4053896 w 4249270"/>
              <a:gd name="connsiteY119" fmla="*/ 2255520 h 4648442"/>
              <a:gd name="connsiteX120" fmla="*/ 4122476 w 4249270"/>
              <a:gd name="connsiteY120" fmla="*/ 2171700 h 4648442"/>
              <a:gd name="connsiteX121" fmla="*/ 4130096 w 4249270"/>
              <a:gd name="connsiteY121" fmla="*/ 2148840 h 4648442"/>
              <a:gd name="connsiteX122" fmla="*/ 4137716 w 4249270"/>
              <a:gd name="connsiteY122" fmla="*/ 2011680 h 4648442"/>
              <a:gd name="connsiteX123" fmla="*/ 4160576 w 4249270"/>
              <a:gd name="connsiteY123" fmla="*/ 1981200 h 4648442"/>
              <a:gd name="connsiteX124" fmla="*/ 4236776 w 4249270"/>
              <a:gd name="connsiteY124" fmla="*/ 1920240 h 4648442"/>
              <a:gd name="connsiteX125" fmla="*/ 4244396 w 4249270"/>
              <a:gd name="connsiteY125" fmla="*/ 1729740 h 4648442"/>
              <a:gd name="connsiteX126" fmla="*/ 4221536 w 4249270"/>
              <a:gd name="connsiteY126" fmla="*/ 1722120 h 4648442"/>
              <a:gd name="connsiteX127" fmla="*/ 4175816 w 4249270"/>
              <a:gd name="connsiteY127" fmla="*/ 1729740 h 4648442"/>
              <a:gd name="connsiteX128" fmla="*/ 4168196 w 4249270"/>
              <a:gd name="connsiteY128" fmla="*/ 1790700 h 4648442"/>
              <a:gd name="connsiteX129" fmla="*/ 4145336 w 4249270"/>
              <a:gd name="connsiteY129" fmla="*/ 1798320 h 4648442"/>
              <a:gd name="connsiteX130" fmla="*/ 4091996 w 4249270"/>
              <a:gd name="connsiteY130" fmla="*/ 1828800 h 4648442"/>
              <a:gd name="connsiteX131" fmla="*/ 4084376 w 4249270"/>
              <a:gd name="connsiteY131" fmla="*/ 1897380 h 4648442"/>
              <a:gd name="connsiteX132" fmla="*/ 4038656 w 4249270"/>
              <a:gd name="connsiteY132" fmla="*/ 1905000 h 4648442"/>
              <a:gd name="connsiteX133" fmla="*/ 4015796 w 4249270"/>
              <a:gd name="connsiteY133" fmla="*/ 1912620 h 4648442"/>
              <a:gd name="connsiteX134" fmla="*/ 4000556 w 4249270"/>
              <a:gd name="connsiteY134" fmla="*/ 1950720 h 4648442"/>
              <a:gd name="connsiteX135" fmla="*/ 3970076 w 4249270"/>
              <a:gd name="connsiteY135" fmla="*/ 2057400 h 4648442"/>
              <a:gd name="connsiteX136" fmla="*/ 3954836 w 4249270"/>
              <a:gd name="connsiteY136" fmla="*/ 2080260 h 4648442"/>
              <a:gd name="connsiteX137" fmla="*/ 3931976 w 4249270"/>
              <a:gd name="connsiteY137" fmla="*/ 2103120 h 4648442"/>
              <a:gd name="connsiteX138" fmla="*/ 3909116 w 4249270"/>
              <a:gd name="connsiteY138" fmla="*/ 2118360 h 4648442"/>
              <a:gd name="connsiteX139" fmla="*/ 3878636 w 4249270"/>
              <a:gd name="connsiteY139" fmla="*/ 2141220 h 4648442"/>
              <a:gd name="connsiteX140" fmla="*/ 3855776 w 4249270"/>
              <a:gd name="connsiteY140" fmla="*/ 2164080 h 4648442"/>
              <a:gd name="connsiteX141" fmla="*/ 3825296 w 4249270"/>
              <a:gd name="connsiteY141" fmla="*/ 2209800 h 4648442"/>
              <a:gd name="connsiteX142" fmla="*/ 3771956 w 4249270"/>
              <a:gd name="connsiteY142" fmla="*/ 2240280 h 4648442"/>
              <a:gd name="connsiteX143" fmla="*/ 3680516 w 4249270"/>
              <a:gd name="connsiteY143" fmla="*/ 2339340 h 4648442"/>
              <a:gd name="connsiteX144" fmla="*/ 3657656 w 4249270"/>
              <a:gd name="connsiteY144" fmla="*/ 2377440 h 4648442"/>
              <a:gd name="connsiteX145" fmla="*/ 3650036 w 4249270"/>
              <a:gd name="connsiteY145" fmla="*/ 2407920 h 4648442"/>
              <a:gd name="connsiteX146" fmla="*/ 3596696 w 4249270"/>
              <a:gd name="connsiteY146" fmla="*/ 2453640 h 4648442"/>
              <a:gd name="connsiteX147" fmla="*/ 3573836 w 4249270"/>
              <a:gd name="connsiteY147" fmla="*/ 2476500 h 4648442"/>
              <a:gd name="connsiteX148" fmla="*/ 3490016 w 4249270"/>
              <a:gd name="connsiteY148" fmla="*/ 2491740 h 4648442"/>
              <a:gd name="connsiteX149" fmla="*/ 3474776 w 4249270"/>
              <a:gd name="connsiteY149" fmla="*/ 2468880 h 4648442"/>
              <a:gd name="connsiteX150" fmla="*/ 3482396 w 4249270"/>
              <a:gd name="connsiteY150" fmla="*/ 2339340 h 4648442"/>
              <a:gd name="connsiteX151" fmla="*/ 3490016 w 4249270"/>
              <a:gd name="connsiteY151" fmla="*/ 2308860 h 4648442"/>
              <a:gd name="connsiteX152" fmla="*/ 3505256 w 4249270"/>
              <a:gd name="connsiteY152" fmla="*/ 2286000 h 4648442"/>
              <a:gd name="connsiteX153" fmla="*/ 3512876 w 4249270"/>
              <a:gd name="connsiteY153" fmla="*/ 2217420 h 4648442"/>
              <a:gd name="connsiteX154" fmla="*/ 3520496 w 4249270"/>
              <a:gd name="connsiteY154" fmla="*/ 2186940 h 4648442"/>
              <a:gd name="connsiteX155" fmla="*/ 3543356 w 4249270"/>
              <a:gd name="connsiteY155" fmla="*/ 2164080 h 4648442"/>
              <a:gd name="connsiteX156" fmla="*/ 3581456 w 4249270"/>
              <a:gd name="connsiteY156" fmla="*/ 2148840 h 4648442"/>
              <a:gd name="connsiteX157" fmla="*/ 3604316 w 4249270"/>
              <a:gd name="connsiteY157" fmla="*/ 2095500 h 4648442"/>
              <a:gd name="connsiteX158" fmla="*/ 3627176 w 4249270"/>
              <a:gd name="connsiteY158" fmla="*/ 2072640 h 4648442"/>
              <a:gd name="connsiteX159" fmla="*/ 3703376 w 4249270"/>
              <a:gd name="connsiteY159" fmla="*/ 2057400 h 4648442"/>
              <a:gd name="connsiteX160" fmla="*/ 3733856 w 4249270"/>
              <a:gd name="connsiteY160" fmla="*/ 2049780 h 4648442"/>
              <a:gd name="connsiteX161" fmla="*/ 3741476 w 4249270"/>
              <a:gd name="connsiteY161" fmla="*/ 1882140 h 4648442"/>
              <a:gd name="connsiteX162" fmla="*/ 3718616 w 4249270"/>
              <a:gd name="connsiteY162" fmla="*/ 1859280 h 4648442"/>
              <a:gd name="connsiteX163" fmla="*/ 3710996 w 4249270"/>
              <a:gd name="connsiteY163" fmla="*/ 1828800 h 4648442"/>
              <a:gd name="connsiteX164" fmla="*/ 3703376 w 4249270"/>
              <a:gd name="connsiteY164" fmla="*/ 1645920 h 4648442"/>
              <a:gd name="connsiteX165" fmla="*/ 3680516 w 4249270"/>
              <a:gd name="connsiteY165" fmla="*/ 1638300 h 4648442"/>
              <a:gd name="connsiteX166" fmla="*/ 3611936 w 4249270"/>
              <a:gd name="connsiteY166" fmla="*/ 1630680 h 4648442"/>
              <a:gd name="connsiteX167" fmla="*/ 3627176 w 4249270"/>
              <a:gd name="connsiteY167" fmla="*/ 1508760 h 4648442"/>
              <a:gd name="connsiteX168" fmla="*/ 3634796 w 4249270"/>
              <a:gd name="connsiteY168" fmla="*/ 1470660 h 4648442"/>
              <a:gd name="connsiteX169" fmla="*/ 3665276 w 4249270"/>
              <a:gd name="connsiteY169" fmla="*/ 1463040 h 4648442"/>
              <a:gd name="connsiteX170" fmla="*/ 3657656 w 4249270"/>
              <a:gd name="connsiteY170" fmla="*/ 1287780 h 4648442"/>
              <a:gd name="connsiteX171" fmla="*/ 3581456 w 4249270"/>
              <a:gd name="connsiteY171" fmla="*/ 1280160 h 4648442"/>
              <a:gd name="connsiteX172" fmla="*/ 3558596 w 4249270"/>
              <a:gd name="connsiteY172" fmla="*/ 1272540 h 4648442"/>
              <a:gd name="connsiteX173" fmla="*/ 3543356 w 4249270"/>
              <a:gd name="connsiteY173" fmla="*/ 1249680 h 4648442"/>
              <a:gd name="connsiteX174" fmla="*/ 3520496 w 4249270"/>
              <a:gd name="connsiteY174" fmla="*/ 1234440 h 4648442"/>
              <a:gd name="connsiteX175" fmla="*/ 3497636 w 4249270"/>
              <a:gd name="connsiteY175" fmla="*/ 1211580 h 4648442"/>
              <a:gd name="connsiteX176" fmla="*/ 3451916 w 4249270"/>
              <a:gd name="connsiteY176" fmla="*/ 1196340 h 4648442"/>
              <a:gd name="connsiteX177" fmla="*/ 3497636 w 4249270"/>
              <a:gd name="connsiteY177" fmla="*/ 1150620 h 4648442"/>
              <a:gd name="connsiteX178" fmla="*/ 3482396 w 4249270"/>
              <a:gd name="connsiteY178" fmla="*/ 1112520 h 4648442"/>
              <a:gd name="connsiteX179" fmla="*/ 3444296 w 4249270"/>
              <a:gd name="connsiteY179" fmla="*/ 1066800 h 4648442"/>
              <a:gd name="connsiteX180" fmla="*/ 3398576 w 4249270"/>
              <a:gd name="connsiteY180" fmla="*/ 1013460 h 4648442"/>
              <a:gd name="connsiteX181" fmla="*/ 3368096 w 4249270"/>
              <a:gd name="connsiteY181" fmla="*/ 1005840 h 4648442"/>
              <a:gd name="connsiteX182" fmla="*/ 3337616 w 4249270"/>
              <a:gd name="connsiteY182" fmla="*/ 982980 h 4648442"/>
              <a:gd name="connsiteX183" fmla="*/ 3291896 w 4249270"/>
              <a:gd name="connsiteY183" fmla="*/ 967740 h 4648442"/>
              <a:gd name="connsiteX184" fmla="*/ 2956616 w 4249270"/>
              <a:gd name="connsiteY184" fmla="*/ 944880 h 4648442"/>
              <a:gd name="connsiteX185" fmla="*/ 2910896 w 4249270"/>
              <a:gd name="connsiteY185" fmla="*/ 914400 h 4648442"/>
              <a:gd name="connsiteX186" fmla="*/ 2888036 w 4249270"/>
              <a:gd name="connsiteY186" fmla="*/ 891540 h 4648442"/>
              <a:gd name="connsiteX187" fmla="*/ 2849936 w 4249270"/>
              <a:gd name="connsiteY187" fmla="*/ 861060 h 4648442"/>
              <a:gd name="connsiteX188" fmla="*/ 2827076 w 4249270"/>
              <a:gd name="connsiteY188" fmla="*/ 853440 h 4648442"/>
              <a:gd name="connsiteX189" fmla="*/ 2796596 w 4249270"/>
              <a:gd name="connsiteY189" fmla="*/ 838200 h 4648442"/>
              <a:gd name="connsiteX190" fmla="*/ 2773736 w 4249270"/>
              <a:gd name="connsiteY190" fmla="*/ 822960 h 4648442"/>
              <a:gd name="connsiteX191" fmla="*/ 2728016 w 4249270"/>
              <a:gd name="connsiteY191" fmla="*/ 807720 h 4648442"/>
              <a:gd name="connsiteX192" fmla="*/ 2689916 w 4249270"/>
              <a:gd name="connsiteY192" fmla="*/ 792480 h 4648442"/>
              <a:gd name="connsiteX193" fmla="*/ 2651816 w 4249270"/>
              <a:gd name="connsiteY193" fmla="*/ 784860 h 4648442"/>
              <a:gd name="connsiteX194" fmla="*/ 2621336 w 4249270"/>
              <a:gd name="connsiteY194" fmla="*/ 777240 h 4648442"/>
              <a:gd name="connsiteX195" fmla="*/ 2598476 w 4249270"/>
              <a:gd name="connsiteY195" fmla="*/ 762000 h 4648442"/>
              <a:gd name="connsiteX196" fmla="*/ 2545136 w 4249270"/>
              <a:gd name="connsiteY196" fmla="*/ 746760 h 4648442"/>
              <a:gd name="connsiteX197" fmla="*/ 2522276 w 4249270"/>
              <a:gd name="connsiteY197" fmla="*/ 739140 h 4648442"/>
              <a:gd name="connsiteX198" fmla="*/ 2491796 w 4249270"/>
              <a:gd name="connsiteY198" fmla="*/ 731520 h 4648442"/>
              <a:gd name="connsiteX199" fmla="*/ 2438456 w 4249270"/>
              <a:gd name="connsiteY199" fmla="*/ 716280 h 4648442"/>
              <a:gd name="connsiteX200" fmla="*/ 2400356 w 4249270"/>
              <a:gd name="connsiteY200" fmla="*/ 708660 h 4648442"/>
              <a:gd name="connsiteX201" fmla="*/ 2354636 w 4249270"/>
              <a:gd name="connsiteY201" fmla="*/ 693420 h 4648442"/>
              <a:gd name="connsiteX202" fmla="*/ 2209856 w 4249270"/>
              <a:gd name="connsiteY202" fmla="*/ 685800 h 4648442"/>
              <a:gd name="connsiteX203" fmla="*/ 2186996 w 4249270"/>
              <a:gd name="connsiteY203" fmla="*/ 670560 h 4648442"/>
              <a:gd name="connsiteX204" fmla="*/ 2156516 w 4249270"/>
              <a:gd name="connsiteY204" fmla="*/ 662940 h 4648442"/>
              <a:gd name="connsiteX205" fmla="*/ 2095556 w 4249270"/>
              <a:gd name="connsiteY205" fmla="*/ 617220 h 4648442"/>
              <a:gd name="connsiteX206" fmla="*/ 2065076 w 4249270"/>
              <a:gd name="connsiteY206" fmla="*/ 609600 h 4648442"/>
              <a:gd name="connsiteX207" fmla="*/ 1958396 w 4249270"/>
              <a:gd name="connsiteY207" fmla="*/ 594360 h 4648442"/>
              <a:gd name="connsiteX208" fmla="*/ 1935536 w 4249270"/>
              <a:gd name="connsiteY208" fmla="*/ 579120 h 4648442"/>
              <a:gd name="connsiteX209" fmla="*/ 1927916 w 4249270"/>
              <a:gd name="connsiteY209" fmla="*/ 548640 h 4648442"/>
              <a:gd name="connsiteX210" fmla="*/ 1912676 w 4249270"/>
              <a:gd name="connsiteY210" fmla="*/ 487680 h 4648442"/>
              <a:gd name="connsiteX211" fmla="*/ 1889816 w 4249270"/>
              <a:gd name="connsiteY211" fmla="*/ 464820 h 4648442"/>
              <a:gd name="connsiteX212" fmla="*/ 1859336 w 4249270"/>
              <a:gd name="connsiteY212" fmla="*/ 426720 h 4648442"/>
              <a:gd name="connsiteX213" fmla="*/ 1805996 w 4249270"/>
              <a:gd name="connsiteY213" fmla="*/ 388620 h 4648442"/>
              <a:gd name="connsiteX214" fmla="*/ 1745036 w 4249270"/>
              <a:gd name="connsiteY214" fmla="*/ 342900 h 4648442"/>
              <a:gd name="connsiteX215" fmla="*/ 1623116 w 4249270"/>
              <a:gd name="connsiteY215" fmla="*/ 335280 h 4648442"/>
              <a:gd name="connsiteX216" fmla="*/ 1592636 w 4249270"/>
              <a:gd name="connsiteY216" fmla="*/ 320040 h 4648442"/>
              <a:gd name="connsiteX217" fmla="*/ 1562156 w 4249270"/>
              <a:gd name="connsiteY217" fmla="*/ 297180 h 4648442"/>
              <a:gd name="connsiteX218" fmla="*/ 1417376 w 4249270"/>
              <a:gd name="connsiteY218" fmla="*/ 304800 h 4648442"/>
              <a:gd name="connsiteX219" fmla="*/ 1364036 w 4249270"/>
              <a:gd name="connsiteY219" fmla="*/ 312420 h 4648442"/>
              <a:gd name="connsiteX220" fmla="*/ 1371656 w 4249270"/>
              <a:gd name="connsiteY220" fmla="*/ 297180 h 4648442"/>
              <a:gd name="connsiteX221" fmla="*/ 1379276 w 4249270"/>
              <a:gd name="connsiteY221" fmla="*/ 274320 h 4648442"/>
              <a:gd name="connsiteX222" fmla="*/ 1394516 w 4249270"/>
              <a:gd name="connsiteY222" fmla="*/ 60960 h 4648442"/>
              <a:gd name="connsiteX223" fmla="*/ 1386896 w 4249270"/>
              <a:gd name="connsiteY223" fmla="*/ 38100 h 4648442"/>
              <a:gd name="connsiteX224" fmla="*/ 1287836 w 4249270"/>
              <a:gd name="connsiteY224" fmla="*/ 22860 h 4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4249270" h="4648442">
                <a:moveTo>
                  <a:pt x="1424996" y="0"/>
                </a:moveTo>
                <a:cubicBezTo>
                  <a:pt x="1365259" y="39825"/>
                  <a:pt x="1430412" y="580"/>
                  <a:pt x="1287836" y="38100"/>
                </a:cubicBezTo>
                <a:cubicBezTo>
                  <a:pt x="1259633" y="45522"/>
                  <a:pt x="1258367" y="56644"/>
                  <a:pt x="1234496" y="68580"/>
                </a:cubicBezTo>
                <a:cubicBezTo>
                  <a:pt x="1227312" y="72172"/>
                  <a:pt x="1219256" y="73660"/>
                  <a:pt x="1211636" y="76200"/>
                </a:cubicBezTo>
                <a:cubicBezTo>
                  <a:pt x="1204016" y="83820"/>
                  <a:pt x="1195600" y="90720"/>
                  <a:pt x="1188776" y="99060"/>
                </a:cubicBezTo>
                <a:cubicBezTo>
                  <a:pt x="1172692" y="118719"/>
                  <a:pt x="1161017" y="142059"/>
                  <a:pt x="1143056" y="160020"/>
                </a:cubicBezTo>
                <a:cubicBezTo>
                  <a:pt x="1109790" y="193286"/>
                  <a:pt x="1113932" y="191388"/>
                  <a:pt x="1074476" y="220980"/>
                </a:cubicBezTo>
                <a:cubicBezTo>
                  <a:pt x="1051092" y="238518"/>
                  <a:pt x="1046098" y="241334"/>
                  <a:pt x="1013516" y="243840"/>
                </a:cubicBezTo>
                <a:cubicBezTo>
                  <a:pt x="960273" y="247936"/>
                  <a:pt x="906836" y="248920"/>
                  <a:pt x="853496" y="251460"/>
                </a:cubicBezTo>
                <a:cubicBezTo>
                  <a:pt x="840796" y="254000"/>
                  <a:pt x="827961" y="255939"/>
                  <a:pt x="815396" y="259080"/>
                </a:cubicBezTo>
                <a:cubicBezTo>
                  <a:pt x="767257" y="271115"/>
                  <a:pt x="814432" y="270512"/>
                  <a:pt x="731576" y="281940"/>
                </a:cubicBezTo>
                <a:cubicBezTo>
                  <a:pt x="678497" y="289261"/>
                  <a:pt x="624896" y="292100"/>
                  <a:pt x="571556" y="297180"/>
                </a:cubicBezTo>
                <a:cubicBezTo>
                  <a:pt x="563936" y="299720"/>
                  <a:pt x="556488" y="302852"/>
                  <a:pt x="548696" y="304800"/>
                </a:cubicBezTo>
                <a:cubicBezTo>
                  <a:pt x="525978" y="310480"/>
                  <a:pt x="499873" y="307468"/>
                  <a:pt x="480116" y="320040"/>
                </a:cubicBezTo>
                <a:cubicBezTo>
                  <a:pt x="468576" y="327384"/>
                  <a:pt x="469956" y="345440"/>
                  <a:pt x="464876" y="358140"/>
                </a:cubicBezTo>
                <a:cubicBezTo>
                  <a:pt x="459796" y="477520"/>
                  <a:pt x="456653" y="596998"/>
                  <a:pt x="449636" y="716280"/>
                </a:cubicBezTo>
                <a:cubicBezTo>
                  <a:pt x="449021" y="726735"/>
                  <a:pt x="442851" y="736321"/>
                  <a:pt x="442016" y="746760"/>
                </a:cubicBezTo>
                <a:cubicBezTo>
                  <a:pt x="437758" y="799990"/>
                  <a:pt x="443546" y="854169"/>
                  <a:pt x="434396" y="906780"/>
                </a:cubicBezTo>
                <a:cubicBezTo>
                  <a:pt x="432827" y="915803"/>
                  <a:pt x="418571" y="916157"/>
                  <a:pt x="411536" y="922020"/>
                </a:cubicBezTo>
                <a:cubicBezTo>
                  <a:pt x="403257" y="928919"/>
                  <a:pt x="396296" y="937260"/>
                  <a:pt x="388676" y="944880"/>
                </a:cubicBezTo>
                <a:cubicBezTo>
                  <a:pt x="383596" y="957580"/>
                  <a:pt x="379553" y="970746"/>
                  <a:pt x="373436" y="982980"/>
                </a:cubicBezTo>
                <a:cubicBezTo>
                  <a:pt x="369340" y="991171"/>
                  <a:pt x="365231" y="999977"/>
                  <a:pt x="358196" y="1005840"/>
                </a:cubicBezTo>
                <a:cubicBezTo>
                  <a:pt x="320225" y="1037482"/>
                  <a:pt x="235348" y="1026853"/>
                  <a:pt x="205796" y="1028700"/>
                </a:cubicBezTo>
                <a:cubicBezTo>
                  <a:pt x="200716" y="1036320"/>
                  <a:pt x="196716" y="1044784"/>
                  <a:pt x="190556" y="1051560"/>
                </a:cubicBezTo>
                <a:cubicBezTo>
                  <a:pt x="171226" y="1072824"/>
                  <a:pt x="142447" y="1086817"/>
                  <a:pt x="129596" y="1112520"/>
                </a:cubicBezTo>
                <a:cubicBezTo>
                  <a:pt x="124516" y="1122680"/>
                  <a:pt x="119992" y="1133137"/>
                  <a:pt x="114356" y="1143000"/>
                </a:cubicBezTo>
                <a:cubicBezTo>
                  <a:pt x="109812" y="1150951"/>
                  <a:pt x="102835" y="1157491"/>
                  <a:pt x="99116" y="1165860"/>
                </a:cubicBezTo>
                <a:cubicBezTo>
                  <a:pt x="92592" y="1180540"/>
                  <a:pt x="89842" y="1196665"/>
                  <a:pt x="83876" y="1211580"/>
                </a:cubicBezTo>
                <a:cubicBezTo>
                  <a:pt x="78796" y="1224280"/>
                  <a:pt x="77723" y="1239457"/>
                  <a:pt x="68636" y="1249680"/>
                </a:cubicBezTo>
                <a:cubicBezTo>
                  <a:pt x="56467" y="1263370"/>
                  <a:pt x="22916" y="1280160"/>
                  <a:pt x="22916" y="1280160"/>
                </a:cubicBezTo>
                <a:cubicBezTo>
                  <a:pt x="19323" y="1290940"/>
                  <a:pt x="7676" y="1323932"/>
                  <a:pt x="7676" y="1333500"/>
                </a:cubicBezTo>
                <a:cubicBezTo>
                  <a:pt x="7676" y="1351461"/>
                  <a:pt x="0" y="1377427"/>
                  <a:pt x="15296" y="1386840"/>
                </a:cubicBezTo>
                <a:cubicBezTo>
                  <a:pt x="41345" y="1402870"/>
                  <a:pt x="76256" y="1391920"/>
                  <a:pt x="106736" y="1394460"/>
                </a:cubicBezTo>
                <a:cubicBezTo>
                  <a:pt x="111816" y="1402080"/>
                  <a:pt x="119566" y="1408485"/>
                  <a:pt x="121976" y="1417320"/>
                </a:cubicBezTo>
                <a:cubicBezTo>
                  <a:pt x="141793" y="1489984"/>
                  <a:pt x="105775" y="1470340"/>
                  <a:pt x="152456" y="1485900"/>
                </a:cubicBezTo>
                <a:cubicBezTo>
                  <a:pt x="158050" y="1508278"/>
                  <a:pt x="175034" y="1575074"/>
                  <a:pt x="175316" y="1584960"/>
                </a:cubicBezTo>
                <a:cubicBezTo>
                  <a:pt x="177203" y="1651022"/>
                  <a:pt x="176431" y="1717571"/>
                  <a:pt x="167696" y="1783080"/>
                </a:cubicBezTo>
                <a:cubicBezTo>
                  <a:pt x="166082" y="1795188"/>
                  <a:pt x="120026" y="1838370"/>
                  <a:pt x="114356" y="1844040"/>
                </a:cubicBezTo>
                <a:cubicBezTo>
                  <a:pt x="116896" y="1986280"/>
                  <a:pt x="112353" y="2128823"/>
                  <a:pt x="121976" y="2270760"/>
                </a:cubicBezTo>
                <a:cubicBezTo>
                  <a:pt x="122705" y="2281512"/>
                  <a:pt x="138858" y="2284654"/>
                  <a:pt x="144836" y="2293620"/>
                </a:cubicBezTo>
                <a:cubicBezTo>
                  <a:pt x="160515" y="2317138"/>
                  <a:pt x="143115" y="2329999"/>
                  <a:pt x="167696" y="2354580"/>
                </a:cubicBezTo>
                <a:cubicBezTo>
                  <a:pt x="175101" y="2361985"/>
                  <a:pt x="188016" y="2359660"/>
                  <a:pt x="198176" y="2362200"/>
                </a:cubicBezTo>
                <a:cubicBezTo>
                  <a:pt x="253871" y="2399330"/>
                  <a:pt x="183841" y="2354009"/>
                  <a:pt x="251516" y="2392680"/>
                </a:cubicBezTo>
                <a:cubicBezTo>
                  <a:pt x="259467" y="2397224"/>
                  <a:pt x="266185" y="2403824"/>
                  <a:pt x="274376" y="2407920"/>
                </a:cubicBezTo>
                <a:cubicBezTo>
                  <a:pt x="286556" y="2414010"/>
                  <a:pt x="316323" y="2419905"/>
                  <a:pt x="327716" y="2423160"/>
                </a:cubicBezTo>
                <a:cubicBezTo>
                  <a:pt x="348621" y="2429133"/>
                  <a:pt x="368546" y="2437968"/>
                  <a:pt x="388676" y="2446020"/>
                </a:cubicBezTo>
                <a:cubicBezTo>
                  <a:pt x="393756" y="2456180"/>
                  <a:pt x="395884" y="2468468"/>
                  <a:pt x="403916" y="2476500"/>
                </a:cubicBezTo>
                <a:cubicBezTo>
                  <a:pt x="409596" y="2482180"/>
                  <a:pt x="419965" y="2479863"/>
                  <a:pt x="426776" y="2484120"/>
                </a:cubicBezTo>
                <a:cubicBezTo>
                  <a:pt x="440568" y="2492740"/>
                  <a:pt x="453376" y="2503100"/>
                  <a:pt x="464876" y="2514600"/>
                </a:cubicBezTo>
                <a:cubicBezTo>
                  <a:pt x="471352" y="2521076"/>
                  <a:pt x="473640" y="2530984"/>
                  <a:pt x="480116" y="2537460"/>
                </a:cubicBezTo>
                <a:cubicBezTo>
                  <a:pt x="489096" y="2546440"/>
                  <a:pt x="499569" y="2554019"/>
                  <a:pt x="510596" y="2560320"/>
                </a:cubicBezTo>
                <a:cubicBezTo>
                  <a:pt x="523213" y="2567530"/>
                  <a:pt x="561908" y="2573630"/>
                  <a:pt x="571556" y="2575560"/>
                </a:cubicBezTo>
                <a:cubicBezTo>
                  <a:pt x="581716" y="2580640"/>
                  <a:pt x="592949" y="2583984"/>
                  <a:pt x="602036" y="2590800"/>
                </a:cubicBezTo>
                <a:cubicBezTo>
                  <a:pt x="619788" y="2604114"/>
                  <a:pt x="636786" y="2624393"/>
                  <a:pt x="647756" y="2644140"/>
                </a:cubicBezTo>
                <a:cubicBezTo>
                  <a:pt x="652234" y="2652200"/>
                  <a:pt x="678327" y="2712766"/>
                  <a:pt x="693476" y="2720340"/>
                </a:cubicBezTo>
                <a:cubicBezTo>
                  <a:pt x="709540" y="2728372"/>
                  <a:pt x="729036" y="2725420"/>
                  <a:pt x="746816" y="2727960"/>
                </a:cubicBezTo>
                <a:cubicBezTo>
                  <a:pt x="749356" y="2738120"/>
                  <a:pt x="752563" y="2748136"/>
                  <a:pt x="754436" y="2758440"/>
                </a:cubicBezTo>
                <a:cubicBezTo>
                  <a:pt x="757649" y="2776111"/>
                  <a:pt x="754024" y="2795716"/>
                  <a:pt x="762056" y="2811780"/>
                </a:cubicBezTo>
                <a:cubicBezTo>
                  <a:pt x="767736" y="2823139"/>
                  <a:pt x="781177" y="2828960"/>
                  <a:pt x="792536" y="2834640"/>
                </a:cubicBezTo>
                <a:cubicBezTo>
                  <a:pt x="806904" y="2841824"/>
                  <a:pt x="838256" y="2849880"/>
                  <a:pt x="838256" y="2849880"/>
                </a:cubicBezTo>
                <a:cubicBezTo>
                  <a:pt x="843336" y="2857500"/>
                  <a:pt x="850280" y="2864165"/>
                  <a:pt x="853496" y="2872740"/>
                </a:cubicBezTo>
                <a:cubicBezTo>
                  <a:pt x="858044" y="2884867"/>
                  <a:pt x="851436" y="2902235"/>
                  <a:pt x="861116" y="2910840"/>
                </a:cubicBezTo>
                <a:cubicBezTo>
                  <a:pt x="877336" y="2925258"/>
                  <a:pt x="901756" y="2926080"/>
                  <a:pt x="922076" y="2933700"/>
                </a:cubicBezTo>
                <a:cubicBezTo>
                  <a:pt x="929696" y="2941320"/>
                  <a:pt x="936167" y="2950296"/>
                  <a:pt x="944936" y="2956560"/>
                </a:cubicBezTo>
                <a:cubicBezTo>
                  <a:pt x="954179" y="2963162"/>
                  <a:pt x="966867" y="2964320"/>
                  <a:pt x="975416" y="2971800"/>
                </a:cubicBezTo>
                <a:cubicBezTo>
                  <a:pt x="987656" y="2982510"/>
                  <a:pt x="993480" y="2999394"/>
                  <a:pt x="1005896" y="3009900"/>
                </a:cubicBezTo>
                <a:cubicBezTo>
                  <a:pt x="1054817" y="3051295"/>
                  <a:pt x="1056113" y="3049499"/>
                  <a:pt x="1097336" y="3063240"/>
                </a:cubicBezTo>
                <a:cubicBezTo>
                  <a:pt x="1107496" y="3070860"/>
                  <a:pt x="1119551" y="3076457"/>
                  <a:pt x="1127816" y="3086100"/>
                </a:cubicBezTo>
                <a:cubicBezTo>
                  <a:pt x="1135208" y="3094725"/>
                  <a:pt x="1137212" y="3106840"/>
                  <a:pt x="1143056" y="3116580"/>
                </a:cubicBezTo>
                <a:cubicBezTo>
                  <a:pt x="1188737" y="3192715"/>
                  <a:pt x="1161048" y="3131080"/>
                  <a:pt x="1188776" y="3200400"/>
                </a:cubicBezTo>
                <a:cubicBezTo>
                  <a:pt x="1193856" y="3230880"/>
                  <a:pt x="1196522" y="3261862"/>
                  <a:pt x="1204016" y="3291840"/>
                </a:cubicBezTo>
                <a:cubicBezTo>
                  <a:pt x="1209279" y="3312894"/>
                  <a:pt x="1220494" y="3332058"/>
                  <a:pt x="1226876" y="3352800"/>
                </a:cubicBezTo>
                <a:cubicBezTo>
                  <a:pt x="1230685" y="3365179"/>
                  <a:pt x="1231956" y="3378200"/>
                  <a:pt x="1234496" y="3390900"/>
                </a:cubicBezTo>
                <a:cubicBezTo>
                  <a:pt x="1239576" y="3474720"/>
                  <a:pt x="1238490" y="3559143"/>
                  <a:pt x="1249736" y="3642360"/>
                </a:cubicBezTo>
                <a:cubicBezTo>
                  <a:pt x="1251437" y="3654946"/>
                  <a:pt x="1266062" y="3661950"/>
                  <a:pt x="1272596" y="3672840"/>
                </a:cubicBezTo>
                <a:cubicBezTo>
                  <a:pt x="1281362" y="3687451"/>
                  <a:pt x="1284812" y="3705255"/>
                  <a:pt x="1295456" y="3718560"/>
                </a:cubicBezTo>
                <a:cubicBezTo>
                  <a:pt x="1305616" y="3731260"/>
                  <a:pt x="1320856" y="3738880"/>
                  <a:pt x="1333556" y="3749040"/>
                </a:cubicBezTo>
                <a:cubicBezTo>
                  <a:pt x="1331016" y="3769360"/>
                  <a:pt x="1334253" y="3791287"/>
                  <a:pt x="1325936" y="3810000"/>
                </a:cubicBezTo>
                <a:cubicBezTo>
                  <a:pt x="1322674" y="3817340"/>
                  <a:pt x="1309612" y="3812951"/>
                  <a:pt x="1303076" y="3817620"/>
                </a:cubicBezTo>
                <a:cubicBezTo>
                  <a:pt x="1291384" y="3825971"/>
                  <a:pt x="1282756" y="3837940"/>
                  <a:pt x="1272596" y="3848100"/>
                </a:cubicBezTo>
                <a:cubicBezTo>
                  <a:pt x="1241406" y="3941669"/>
                  <a:pt x="1259581" y="3878313"/>
                  <a:pt x="1272596" y="4099560"/>
                </a:cubicBezTo>
                <a:cubicBezTo>
                  <a:pt x="1286296" y="4332454"/>
                  <a:pt x="1243665" y="4218961"/>
                  <a:pt x="1310696" y="4274820"/>
                </a:cubicBezTo>
                <a:cubicBezTo>
                  <a:pt x="1339310" y="4298665"/>
                  <a:pt x="1328524" y="4304704"/>
                  <a:pt x="1371656" y="4312920"/>
                </a:cubicBezTo>
                <a:cubicBezTo>
                  <a:pt x="1411889" y="4320583"/>
                  <a:pt x="1453004" y="4322564"/>
                  <a:pt x="1493576" y="4328160"/>
                </a:cubicBezTo>
                <a:cubicBezTo>
                  <a:pt x="1526671" y="4332725"/>
                  <a:pt x="1559616" y="4338320"/>
                  <a:pt x="1592636" y="4343400"/>
                </a:cubicBezTo>
                <a:cubicBezTo>
                  <a:pt x="1595176" y="4351020"/>
                  <a:pt x="1599260" y="4358290"/>
                  <a:pt x="1600256" y="4366260"/>
                </a:cubicBezTo>
                <a:cubicBezTo>
                  <a:pt x="1603079" y="4388840"/>
                  <a:pt x="1591027" y="4461439"/>
                  <a:pt x="1623116" y="4488180"/>
                </a:cubicBezTo>
                <a:cubicBezTo>
                  <a:pt x="1631842" y="4495452"/>
                  <a:pt x="1642496" y="4501007"/>
                  <a:pt x="1653596" y="4503420"/>
                </a:cubicBezTo>
                <a:cubicBezTo>
                  <a:pt x="1701339" y="4513799"/>
                  <a:pt x="1750183" y="4518248"/>
                  <a:pt x="1798376" y="4526280"/>
                </a:cubicBezTo>
                <a:cubicBezTo>
                  <a:pt x="1811151" y="4528409"/>
                  <a:pt x="1823527" y="4533656"/>
                  <a:pt x="1836476" y="4533900"/>
                </a:cubicBezTo>
                <a:lnTo>
                  <a:pt x="2606096" y="4541520"/>
                </a:lnTo>
                <a:lnTo>
                  <a:pt x="3154736" y="4549140"/>
                </a:lnTo>
                <a:cubicBezTo>
                  <a:pt x="3317296" y="4546600"/>
                  <a:pt x="3519942" y="4648442"/>
                  <a:pt x="3642416" y="4541520"/>
                </a:cubicBezTo>
                <a:cubicBezTo>
                  <a:pt x="3658720" y="4527286"/>
                  <a:pt x="3694148" y="4218907"/>
                  <a:pt x="3619556" y="4099560"/>
                </a:cubicBezTo>
                <a:cubicBezTo>
                  <a:pt x="3610927" y="4085754"/>
                  <a:pt x="3589516" y="4062340"/>
                  <a:pt x="3581456" y="4046220"/>
                </a:cubicBezTo>
                <a:cubicBezTo>
                  <a:pt x="3577864" y="4039036"/>
                  <a:pt x="3576376" y="4030980"/>
                  <a:pt x="3573836" y="4023360"/>
                </a:cubicBezTo>
                <a:cubicBezTo>
                  <a:pt x="3578916" y="3924300"/>
                  <a:pt x="3582329" y="3825140"/>
                  <a:pt x="3589076" y="3726180"/>
                </a:cubicBezTo>
                <a:cubicBezTo>
                  <a:pt x="3589957" y="3713258"/>
                  <a:pt x="3594445" y="3700834"/>
                  <a:pt x="3596696" y="3688080"/>
                </a:cubicBezTo>
                <a:cubicBezTo>
                  <a:pt x="3607662" y="3625937"/>
                  <a:pt x="3603619" y="3616280"/>
                  <a:pt x="3619556" y="3573780"/>
                </a:cubicBezTo>
                <a:cubicBezTo>
                  <a:pt x="3624359" y="3560973"/>
                  <a:pt x="3628153" y="3547637"/>
                  <a:pt x="3634796" y="3535680"/>
                </a:cubicBezTo>
                <a:cubicBezTo>
                  <a:pt x="3640964" y="3524578"/>
                  <a:pt x="3650036" y="3515360"/>
                  <a:pt x="3657656" y="3505200"/>
                </a:cubicBezTo>
                <a:cubicBezTo>
                  <a:pt x="3660196" y="3482340"/>
                  <a:pt x="3662589" y="3459463"/>
                  <a:pt x="3665276" y="3436620"/>
                </a:cubicBezTo>
                <a:cubicBezTo>
                  <a:pt x="3667669" y="3416282"/>
                  <a:pt x="3671657" y="3396101"/>
                  <a:pt x="3672896" y="3375660"/>
                </a:cubicBezTo>
                <a:cubicBezTo>
                  <a:pt x="3676741" y="3312226"/>
                  <a:pt x="3675988" y="3248549"/>
                  <a:pt x="3680516" y="3185160"/>
                </a:cubicBezTo>
                <a:cubicBezTo>
                  <a:pt x="3681088" y="3177148"/>
                  <a:pt x="3682994" y="3168470"/>
                  <a:pt x="3688136" y="3162300"/>
                </a:cubicBezTo>
                <a:cubicBezTo>
                  <a:pt x="3696720" y="3151999"/>
                  <a:pt x="3729121" y="3133466"/>
                  <a:pt x="3741476" y="3124200"/>
                </a:cubicBezTo>
                <a:cubicBezTo>
                  <a:pt x="3764644" y="3106824"/>
                  <a:pt x="3787196" y="3088640"/>
                  <a:pt x="3810056" y="3070860"/>
                </a:cubicBezTo>
                <a:cubicBezTo>
                  <a:pt x="3812596" y="3063240"/>
                  <a:pt x="3818210" y="3056014"/>
                  <a:pt x="3817676" y="3048000"/>
                </a:cubicBezTo>
                <a:cubicBezTo>
                  <a:pt x="3813536" y="2985898"/>
                  <a:pt x="3808979" y="2976189"/>
                  <a:pt x="3794816" y="2933700"/>
                </a:cubicBezTo>
                <a:cubicBezTo>
                  <a:pt x="3797356" y="2915920"/>
                  <a:pt x="3800733" y="2898240"/>
                  <a:pt x="3802436" y="2880360"/>
                </a:cubicBezTo>
                <a:cubicBezTo>
                  <a:pt x="3805816" y="2844870"/>
                  <a:pt x="3803323" y="2808689"/>
                  <a:pt x="3810056" y="2773680"/>
                </a:cubicBezTo>
                <a:cubicBezTo>
                  <a:pt x="3816376" y="2740816"/>
                  <a:pt x="3830426" y="2689800"/>
                  <a:pt x="3855776" y="2659380"/>
                </a:cubicBezTo>
                <a:cubicBezTo>
                  <a:pt x="3862675" y="2651101"/>
                  <a:pt x="3870357" y="2643419"/>
                  <a:pt x="3878636" y="2636520"/>
                </a:cubicBezTo>
                <a:cubicBezTo>
                  <a:pt x="3885671" y="2630657"/>
                  <a:pt x="3894604" y="2627311"/>
                  <a:pt x="3901496" y="2621280"/>
                </a:cubicBezTo>
                <a:cubicBezTo>
                  <a:pt x="3963006" y="2567459"/>
                  <a:pt x="3913806" y="2596075"/>
                  <a:pt x="3970076" y="2567940"/>
                </a:cubicBezTo>
                <a:cubicBezTo>
                  <a:pt x="3988212" y="2513532"/>
                  <a:pt x="3976405" y="2535586"/>
                  <a:pt x="4000556" y="2499360"/>
                </a:cubicBezTo>
                <a:cubicBezTo>
                  <a:pt x="4003096" y="2489200"/>
                  <a:pt x="4005904" y="2479103"/>
                  <a:pt x="4008176" y="2468880"/>
                </a:cubicBezTo>
                <a:cubicBezTo>
                  <a:pt x="4010986" y="2456237"/>
                  <a:pt x="4011700" y="2443067"/>
                  <a:pt x="4015796" y="2430780"/>
                </a:cubicBezTo>
                <a:cubicBezTo>
                  <a:pt x="4019388" y="2420004"/>
                  <a:pt x="4025956" y="2410460"/>
                  <a:pt x="4031036" y="2400300"/>
                </a:cubicBezTo>
                <a:cubicBezTo>
                  <a:pt x="4038656" y="2352040"/>
                  <a:pt x="4035751" y="2300883"/>
                  <a:pt x="4053896" y="2255520"/>
                </a:cubicBezTo>
                <a:cubicBezTo>
                  <a:pt x="4067303" y="2222002"/>
                  <a:pt x="4122476" y="2171700"/>
                  <a:pt x="4122476" y="2171700"/>
                </a:cubicBezTo>
                <a:cubicBezTo>
                  <a:pt x="4125016" y="2164080"/>
                  <a:pt x="4129334" y="2156836"/>
                  <a:pt x="4130096" y="2148840"/>
                </a:cubicBezTo>
                <a:cubicBezTo>
                  <a:pt x="4134437" y="2103256"/>
                  <a:pt x="4129525" y="2056732"/>
                  <a:pt x="4137716" y="2011680"/>
                </a:cubicBezTo>
                <a:cubicBezTo>
                  <a:pt x="4139988" y="1999185"/>
                  <a:pt x="4152311" y="1990843"/>
                  <a:pt x="4160576" y="1981200"/>
                </a:cubicBezTo>
                <a:cubicBezTo>
                  <a:pt x="4182243" y="1955922"/>
                  <a:pt x="4209404" y="1938488"/>
                  <a:pt x="4236776" y="1920240"/>
                </a:cubicBezTo>
                <a:cubicBezTo>
                  <a:pt x="4239316" y="1856740"/>
                  <a:pt x="4249270" y="1793104"/>
                  <a:pt x="4244396" y="1729740"/>
                </a:cubicBezTo>
                <a:cubicBezTo>
                  <a:pt x="4243780" y="1721731"/>
                  <a:pt x="4229568" y="1722120"/>
                  <a:pt x="4221536" y="1722120"/>
                </a:cubicBezTo>
                <a:cubicBezTo>
                  <a:pt x="4206086" y="1722120"/>
                  <a:pt x="4191056" y="1727200"/>
                  <a:pt x="4175816" y="1729740"/>
                </a:cubicBezTo>
                <a:cubicBezTo>
                  <a:pt x="4173276" y="1750060"/>
                  <a:pt x="4176513" y="1771987"/>
                  <a:pt x="4168196" y="1790700"/>
                </a:cubicBezTo>
                <a:cubicBezTo>
                  <a:pt x="4164934" y="1798040"/>
                  <a:pt x="4152310" y="1794335"/>
                  <a:pt x="4145336" y="1798320"/>
                </a:cubicBezTo>
                <a:cubicBezTo>
                  <a:pt x="4080751" y="1835226"/>
                  <a:pt x="4144410" y="1811329"/>
                  <a:pt x="4091996" y="1828800"/>
                </a:cubicBezTo>
                <a:cubicBezTo>
                  <a:pt x="4089456" y="1851660"/>
                  <a:pt x="4097566" y="1878537"/>
                  <a:pt x="4084376" y="1897380"/>
                </a:cubicBezTo>
                <a:cubicBezTo>
                  <a:pt x="4075516" y="1910037"/>
                  <a:pt x="4053738" y="1901648"/>
                  <a:pt x="4038656" y="1905000"/>
                </a:cubicBezTo>
                <a:cubicBezTo>
                  <a:pt x="4030815" y="1906742"/>
                  <a:pt x="4023416" y="1910080"/>
                  <a:pt x="4015796" y="1912620"/>
                </a:cubicBezTo>
                <a:cubicBezTo>
                  <a:pt x="4010716" y="1925320"/>
                  <a:pt x="4004579" y="1937647"/>
                  <a:pt x="4000556" y="1950720"/>
                </a:cubicBezTo>
                <a:cubicBezTo>
                  <a:pt x="3988448" y="1990072"/>
                  <a:pt x="3986549" y="2020335"/>
                  <a:pt x="3970076" y="2057400"/>
                </a:cubicBezTo>
                <a:cubicBezTo>
                  <a:pt x="3966357" y="2065769"/>
                  <a:pt x="3960699" y="2073225"/>
                  <a:pt x="3954836" y="2080260"/>
                </a:cubicBezTo>
                <a:cubicBezTo>
                  <a:pt x="3947937" y="2088539"/>
                  <a:pt x="3940255" y="2096221"/>
                  <a:pt x="3931976" y="2103120"/>
                </a:cubicBezTo>
                <a:cubicBezTo>
                  <a:pt x="3924941" y="2108983"/>
                  <a:pt x="3916568" y="2113037"/>
                  <a:pt x="3909116" y="2118360"/>
                </a:cubicBezTo>
                <a:cubicBezTo>
                  <a:pt x="3898782" y="2125742"/>
                  <a:pt x="3888279" y="2132955"/>
                  <a:pt x="3878636" y="2141220"/>
                </a:cubicBezTo>
                <a:cubicBezTo>
                  <a:pt x="3870454" y="2148233"/>
                  <a:pt x="3862392" y="2155574"/>
                  <a:pt x="3855776" y="2164080"/>
                </a:cubicBezTo>
                <a:cubicBezTo>
                  <a:pt x="3844531" y="2178538"/>
                  <a:pt x="3841679" y="2201609"/>
                  <a:pt x="3825296" y="2209800"/>
                </a:cubicBezTo>
                <a:cubicBezTo>
                  <a:pt x="3810671" y="2217112"/>
                  <a:pt x="3784881" y="2228432"/>
                  <a:pt x="3771956" y="2240280"/>
                </a:cubicBezTo>
                <a:cubicBezTo>
                  <a:pt x="3736210" y="2273047"/>
                  <a:pt x="3706347" y="2300593"/>
                  <a:pt x="3680516" y="2339340"/>
                </a:cubicBezTo>
                <a:cubicBezTo>
                  <a:pt x="3672301" y="2351663"/>
                  <a:pt x="3665276" y="2364740"/>
                  <a:pt x="3657656" y="2377440"/>
                </a:cubicBezTo>
                <a:cubicBezTo>
                  <a:pt x="3655116" y="2387600"/>
                  <a:pt x="3655232" y="2398827"/>
                  <a:pt x="3650036" y="2407920"/>
                </a:cubicBezTo>
                <a:cubicBezTo>
                  <a:pt x="3640960" y="2423803"/>
                  <a:pt x="3608969" y="2443120"/>
                  <a:pt x="3596696" y="2453640"/>
                </a:cubicBezTo>
                <a:cubicBezTo>
                  <a:pt x="3588514" y="2460653"/>
                  <a:pt x="3583192" y="2471153"/>
                  <a:pt x="3573836" y="2476500"/>
                </a:cubicBezTo>
                <a:cubicBezTo>
                  <a:pt x="3561860" y="2483343"/>
                  <a:pt x="3492107" y="2491441"/>
                  <a:pt x="3490016" y="2491740"/>
                </a:cubicBezTo>
                <a:cubicBezTo>
                  <a:pt x="3484936" y="2484120"/>
                  <a:pt x="3475233" y="2478027"/>
                  <a:pt x="3474776" y="2468880"/>
                </a:cubicBezTo>
                <a:cubicBezTo>
                  <a:pt x="3472616" y="2425679"/>
                  <a:pt x="3478295" y="2382400"/>
                  <a:pt x="3482396" y="2339340"/>
                </a:cubicBezTo>
                <a:cubicBezTo>
                  <a:pt x="3483389" y="2328914"/>
                  <a:pt x="3485891" y="2318486"/>
                  <a:pt x="3490016" y="2308860"/>
                </a:cubicBezTo>
                <a:cubicBezTo>
                  <a:pt x="3493624" y="2300442"/>
                  <a:pt x="3500176" y="2293620"/>
                  <a:pt x="3505256" y="2286000"/>
                </a:cubicBezTo>
                <a:cubicBezTo>
                  <a:pt x="3507796" y="2263140"/>
                  <a:pt x="3509379" y="2240153"/>
                  <a:pt x="3512876" y="2217420"/>
                </a:cubicBezTo>
                <a:cubicBezTo>
                  <a:pt x="3514468" y="2207069"/>
                  <a:pt x="3515300" y="2196033"/>
                  <a:pt x="3520496" y="2186940"/>
                </a:cubicBezTo>
                <a:cubicBezTo>
                  <a:pt x="3525843" y="2177584"/>
                  <a:pt x="3534218" y="2169791"/>
                  <a:pt x="3543356" y="2164080"/>
                </a:cubicBezTo>
                <a:cubicBezTo>
                  <a:pt x="3554955" y="2156831"/>
                  <a:pt x="3568756" y="2153920"/>
                  <a:pt x="3581456" y="2148840"/>
                </a:cubicBezTo>
                <a:cubicBezTo>
                  <a:pt x="3588718" y="2119791"/>
                  <a:pt x="3585522" y="2118053"/>
                  <a:pt x="3604316" y="2095500"/>
                </a:cubicBezTo>
                <a:cubicBezTo>
                  <a:pt x="3611215" y="2087221"/>
                  <a:pt x="3617118" y="2076508"/>
                  <a:pt x="3627176" y="2072640"/>
                </a:cubicBezTo>
                <a:cubicBezTo>
                  <a:pt x="3651352" y="2063341"/>
                  <a:pt x="3678246" y="2063682"/>
                  <a:pt x="3703376" y="2057400"/>
                </a:cubicBezTo>
                <a:lnTo>
                  <a:pt x="3733856" y="2049780"/>
                </a:lnTo>
                <a:cubicBezTo>
                  <a:pt x="3751416" y="1979542"/>
                  <a:pt x="3761357" y="1966636"/>
                  <a:pt x="3741476" y="1882140"/>
                </a:cubicBezTo>
                <a:cubicBezTo>
                  <a:pt x="3739008" y="1871650"/>
                  <a:pt x="3726236" y="1866900"/>
                  <a:pt x="3718616" y="1859280"/>
                </a:cubicBezTo>
                <a:cubicBezTo>
                  <a:pt x="3716076" y="1849120"/>
                  <a:pt x="3711742" y="1839246"/>
                  <a:pt x="3710996" y="1828800"/>
                </a:cubicBezTo>
                <a:cubicBezTo>
                  <a:pt x="3706649" y="1767942"/>
                  <a:pt x="3713015" y="1706167"/>
                  <a:pt x="3703376" y="1645920"/>
                </a:cubicBezTo>
                <a:cubicBezTo>
                  <a:pt x="3702107" y="1637989"/>
                  <a:pt x="3688439" y="1639620"/>
                  <a:pt x="3680516" y="1638300"/>
                </a:cubicBezTo>
                <a:cubicBezTo>
                  <a:pt x="3657828" y="1634519"/>
                  <a:pt x="3634796" y="1633220"/>
                  <a:pt x="3611936" y="1630680"/>
                </a:cubicBezTo>
                <a:cubicBezTo>
                  <a:pt x="3623354" y="1493668"/>
                  <a:pt x="3611135" y="1580943"/>
                  <a:pt x="3627176" y="1508760"/>
                </a:cubicBezTo>
                <a:cubicBezTo>
                  <a:pt x="3629986" y="1496117"/>
                  <a:pt x="3626505" y="1480610"/>
                  <a:pt x="3634796" y="1470660"/>
                </a:cubicBezTo>
                <a:cubicBezTo>
                  <a:pt x="3641500" y="1462615"/>
                  <a:pt x="3655116" y="1465580"/>
                  <a:pt x="3665276" y="1463040"/>
                </a:cubicBezTo>
                <a:cubicBezTo>
                  <a:pt x="3672697" y="1411096"/>
                  <a:pt x="3688787" y="1331882"/>
                  <a:pt x="3657656" y="1287780"/>
                </a:cubicBezTo>
                <a:cubicBezTo>
                  <a:pt x="3642935" y="1266926"/>
                  <a:pt x="3606856" y="1282700"/>
                  <a:pt x="3581456" y="1280160"/>
                </a:cubicBezTo>
                <a:cubicBezTo>
                  <a:pt x="3573836" y="1277620"/>
                  <a:pt x="3564868" y="1277558"/>
                  <a:pt x="3558596" y="1272540"/>
                </a:cubicBezTo>
                <a:cubicBezTo>
                  <a:pt x="3551445" y="1266819"/>
                  <a:pt x="3549832" y="1256156"/>
                  <a:pt x="3543356" y="1249680"/>
                </a:cubicBezTo>
                <a:cubicBezTo>
                  <a:pt x="3536880" y="1243204"/>
                  <a:pt x="3527531" y="1240303"/>
                  <a:pt x="3520496" y="1234440"/>
                </a:cubicBezTo>
                <a:cubicBezTo>
                  <a:pt x="3512217" y="1227541"/>
                  <a:pt x="3507056" y="1216813"/>
                  <a:pt x="3497636" y="1211580"/>
                </a:cubicBezTo>
                <a:cubicBezTo>
                  <a:pt x="3483593" y="1203778"/>
                  <a:pt x="3451916" y="1196340"/>
                  <a:pt x="3451916" y="1196340"/>
                </a:cubicBezTo>
                <a:cubicBezTo>
                  <a:pt x="3466532" y="1186596"/>
                  <a:pt x="3495368" y="1171035"/>
                  <a:pt x="3497636" y="1150620"/>
                </a:cubicBezTo>
                <a:cubicBezTo>
                  <a:pt x="3499147" y="1137025"/>
                  <a:pt x="3488513" y="1124754"/>
                  <a:pt x="3482396" y="1112520"/>
                </a:cubicBezTo>
                <a:cubicBezTo>
                  <a:pt x="3468207" y="1084141"/>
                  <a:pt x="3465362" y="1092079"/>
                  <a:pt x="3444296" y="1066800"/>
                </a:cubicBezTo>
                <a:cubicBezTo>
                  <a:pt x="3424338" y="1042850"/>
                  <a:pt x="3430429" y="1033368"/>
                  <a:pt x="3398576" y="1013460"/>
                </a:cubicBezTo>
                <a:cubicBezTo>
                  <a:pt x="3389695" y="1007909"/>
                  <a:pt x="3378256" y="1008380"/>
                  <a:pt x="3368096" y="1005840"/>
                </a:cubicBezTo>
                <a:cubicBezTo>
                  <a:pt x="3357936" y="998220"/>
                  <a:pt x="3348975" y="988660"/>
                  <a:pt x="3337616" y="982980"/>
                </a:cubicBezTo>
                <a:cubicBezTo>
                  <a:pt x="3323248" y="975796"/>
                  <a:pt x="3307283" y="972356"/>
                  <a:pt x="3291896" y="967740"/>
                </a:cubicBezTo>
                <a:cubicBezTo>
                  <a:pt x="3188560" y="936739"/>
                  <a:pt x="3020937" y="948096"/>
                  <a:pt x="2956616" y="944880"/>
                </a:cubicBezTo>
                <a:cubicBezTo>
                  <a:pt x="2883690" y="871954"/>
                  <a:pt x="2977063" y="958511"/>
                  <a:pt x="2910896" y="914400"/>
                </a:cubicBezTo>
                <a:cubicBezTo>
                  <a:pt x="2901930" y="908422"/>
                  <a:pt x="2896146" y="898636"/>
                  <a:pt x="2888036" y="891540"/>
                </a:cubicBezTo>
                <a:cubicBezTo>
                  <a:pt x="2875796" y="880830"/>
                  <a:pt x="2863728" y="869680"/>
                  <a:pt x="2849936" y="861060"/>
                </a:cubicBezTo>
                <a:cubicBezTo>
                  <a:pt x="2843125" y="856803"/>
                  <a:pt x="2834459" y="856604"/>
                  <a:pt x="2827076" y="853440"/>
                </a:cubicBezTo>
                <a:cubicBezTo>
                  <a:pt x="2816635" y="848965"/>
                  <a:pt x="2806459" y="843836"/>
                  <a:pt x="2796596" y="838200"/>
                </a:cubicBezTo>
                <a:cubicBezTo>
                  <a:pt x="2788645" y="833656"/>
                  <a:pt x="2782105" y="826679"/>
                  <a:pt x="2773736" y="822960"/>
                </a:cubicBezTo>
                <a:cubicBezTo>
                  <a:pt x="2759056" y="816436"/>
                  <a:pt x="2742931" y="813686"/>
                  <a:pt x="2728016" y="807720"/>
                </a:cubicBezTo>
                <a:cubicBezTo>
                  <a:pt x="2715316" y="802640"/>
                  <a:pt x="2703017" y="796410"/>
                  <a:pt x="2689916" y="792480"/>
                </a:cubicBezTo>
                <a:cubicBezTo>
                  <a:pt x="2677511" y="788758"/>
                  <a:pt x="2664459" y="787670"/>
                  <a:pt x="2651816" y="784860"/>
                </a:cubicBezTo>
                <a:cubicBezTo>
                  <a:pt x="2641593" y="782588"/>
                  <a:pt x="2631496" y="779780"/>
                  <a:pt x="2621336" y="777240"/>
                </a:cubicBezTo>
                <a:cubicBezTo>
                  <a:pt x="2613716" y="772160"/>
                  <a:pt x="2606667" y="766096"/>
                  <a:pt x="2598476" y="762000"/>
                </a:cubicBezTo>
                <a:cubicBezTo>
                  <a:pt x="2586296" y="755910"/>
                  <a:pt x="2556529" y="750015"/>
                  <a:pt x="2545136" y="746760"/>
                </a:cubicBezTo>
                <a:cubicBezTo>
                  <a:pt x="2537413" y="744553"/>
                  <a:pt x="2529999" y="741347"/>
                  <a:pt x="2522276" y="739140"/>
                </a:cubicBezTo>
                <a:cubicBezTo>
                  <a:pt x="2512206" y="736263"/>
                  <a:pt x="2501900" y="734276"/>
                  <a:pt x="2491796" y="731520"/>
                </a:cubicBezTo>
                <a:cubicBezTo>
                  <a:pt x="2473956" y="726655"/>
                  <a:pt x="2456395" y="720765"/>
                  <a:pt x="2438456" y="716280"/>
                </a:cubicBezTo>
                <a:cubicBezTo>
                  <a:pt x="2425891" y="713139"/>
                  <a:pt x="2412851" y="712068"/>
                  <a:pt x="2400356" y="708660"/>
                </a:cubicBezTo>
                <a:cubicBezTo>
                  <a:pt x="2384858" y="704433"/>
                  <a:pt x="2370678" y="694264"/>
                  <a:pt x="2354636" y="693420"/>
                </a:cubicBezTo>
                <a:lnTo>
                  <a:pt x="2209856" y="685800"/>
                </a:lnTo>
                <a:cubicBezTo>
                  <a:pt x="2202236" y="680720"/>
                  <a:pt x="2195414" y="674168"/>
                  <a:pt x="2186996" y="670560"/>
                </a:cubicBezTo>
                <a:cubicBezTo>
                  <a:pt x="2177370" y="666435"/>
                  <a:pt x="2165671" y="668026"/>
                  <a:pt x="2156516" y="662940"/>
                </a:cubicBezTo>
                <a:cubicBezTo>
                  <a:pt x="2145336" y="656729"/>
                  <a:pt x="2112763" y="624594"/>
                  <a:pt x="2095556" y="617220"/>
                </a:cubicBezTo>
                <a:cubicBezTo>
                  <a:pt x="2085930" y="613095"/>
                  <a:pt x="2075345" y="611654"/>
                  <a:pt x="2065076" y="609600"/>
                </a:cubicBezTo>
                <a:cubicBezTo>
                  <a:pt x="2028454" y="602276"/>
                  <a:pt x="1995855" y="599042"/>
                  <a:pt x="1958396" y="594360"/>
                </a:cubicBezTo>
                <a:cubicBezTo>
                  <a:pt x="1950776" y="589280"/>
                  <a:pt x="1940616" y="586740"/>
                  <a:pt x="1935536" y="579120"/>
                </a:cubicBezTo>
                <a:cubicBezTo>
                  <a:pt x="1929727" y="570406"/>
                  <a:pt x="1930188" y="558863"/>
                  <a:pt x="1927916" y="548640"/>
                </a:cubicBezTo>
                <a:cubicBezTo>
                  <a:pt x="1926634" y="542869"/>
                  <a:pt x="1919484" y="497892"/>
                  <a:pt x="1912676" y="487680"/>
                </a:cubicBezTo>
                <a:cubicBezTo>
                  <a:pt x="1906698" y="478714"/>
                  <a:pt x="1896912" y="472930"/>
                  <a:pt x="1889816" y="464820"/>
                </a:cubicBezTo>
                <a:cubicBezTo>
                  <a:pt x="1879106" y="452580"/>
                  <a:pt x="1870836" y="438220"/>
                  <a:pt x="1859336" y="426720"/>
                </a:cubicBezTo>
                <a:cubicBezTo>
                  <a:pt x="1825884" y="393268"/>
                  <a:pt x="1836283" y="414580"/>
                  <a:pt x="1805996" y="388620"/>
                </a:cubicBezTo>
                <a:cubicBezTo>
                  <a:pt x="1786832" y="372194"/>
                  <a:pt x="1773071" y="347105"/>
                  <a:pt x="1745036" y="342900"/>
                </a:cubicBezTo>
                <a:cubicBezTo>
                  <a:pt x="1704767" y="336860"/>
                  <a:pt x="1663756" y="337820"/>
                  <a:pt x="1623116" y="335280"/>
                </a:cubicBezTo>
                <a:cubicBezTo>
                  <a:pt x="1612956" y="330200"/>
                  <a:pt x="1602269" y="326060"/>
                  <a:pt x="1592636" y="320040"/>
                </a:cubicBezTo>
                <a:cubicBezTo>
                  <a:pt x="1581866" y="313309"/>
                  <a:pt x="1574808" y="298280"/>
                  <a:pt x="1562156" y="297180"/>
                </a:cubicBezTo>
                <a:cubicBezTo>
                  <a:pt x="1514011" y="292993"/>
                  <a:pt x="1465636" y="302260"/>
                  <a:pt x="1417376" y="304800"/>
                </a:cubicBezTo>
                <a:cubicBezTo>
                  <a:pt x="1399596" y="307340"/>
                  <a:pt x="1381648" y="308898"/>
                  <a:pt x="1364036" y="312420"/>
                </a:cubicBezTo>
                <a:cubicBezTo>
                  <a:pt x="1337590" y="317709"/>
                  <a:pt x="1321370" y="334895"/>
                  <a:pt x="1371656" y="297180"/>
                </a:cubicBezTo>
                <a:cubicBezTo>
                  <a:pt x="1374196" y="289560"/>
                  <a:pt x="1378704" y="282332"/>
                  <a:pt x="1379276" y="274320"/>
                </a:cubicBezTo>
                <a:cubicBezTo>
                  <a:pt x="1395158" y="51971"/>
                  <a:pt x="1365796" y="147121"/>
                  <a:pt x="1394516" y="60960"/>
                </a:cubicBezTo>
                <a:cubicBezTo>
                  <a:pt x="1391976" y="53340"/>
                  <a:pt x="1394619" y="40307"/>
                  <a:pt x="1386896" y="38100"/>
                </a:cubicBezTo>
                <a:cubicBezTo>
                  <a:pt x="1285303" y="9074"/>
                  <a:pt x="1287836" y="65224"/>
                  <a:pt x="1287836" y="22860"/>
                </a:cubicBezTo>
              </a:path>
            </a:pathLst>
          </a:custGeom>
          <a:solidFill>
            <a:schemeClr val="accent1">
              <a:lumMod val="75000"/>
            </a:schemeClr>
          </a:solidFill>
          <a:effectLst>
            <a:outerShdw blurRad="165100" dist="38100" dir="2700000" sx="103000" sy="103000" algn="tl"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txBody>
          <a:bodyPr rtlCol="0" anchor="ctr">
            <a:normAutofit fontScale="92500" lnSpcReduction="10000"/>
          </a:bodyPr>
          <a:lstStyle/>
          <a:p>
            <a:endParaRPr lang="en-US" dirty="0"/>
          </a:p>
        </p:txBody>
      </p:sp>
    </p:spTree>
    <p:extLst>
      <p:ext uri="{BB962C8B-B14F-4D97-AF65-F5344CB8AC3E}">
        <p14:creationId xmlns:p14="http://schemas.microsoft.com/office/powerpoint/2010/main" val="3614477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63" y="-369783"/>
            <a:ext cx="6673399" cy="2139553"/>
          </a:xfrm>
        </p:spPr>
        <p:txBody>
          <a:bodyPr>
            <a:normAutofit/>
          </a:bodyPr>
          <a:lstStyle/>
          <a:p>
            <a:r>
              <a:rPr lang="en-US" sz="3600" b="1" dirty="0" smtClean="0">
                <a:latin typeface="Arial" panose="020B0604020202020204" pitchFamily="34" charset="0"/>
                <a:cs typeface="Arial" panose="020B0604020202020204" pitchFamily="34" charset="0"/>
              </a:rPr>
              <a:t>Wisconsin Retirement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System Annuities</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226834" y="3445175"/>
            <a:ext cx="6673399" cy="3628200"/>
          </a:xfrm>
        </p:spPr>
        <p:txBody>
          <a:bodyPr/>
          <a:lstStyle/>
          <a:p>
            <a:endParaRPr lang="en-US" dirty="0"/>
          </a:p>
        </p:txBody>
      </p:sp>
      <p:pic>
        <p:nvPicPr>
          <p:cNvPr id="2050" name="Char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71" y="1769770"/>
            <a:ext cx="7219981" cy="3865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7022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145" y="604007"/>
            <a:ext cx="6952376" cy="1954135"/>
          </a:xfrm>
        </p:spPr>
        <p:txBody>
          <a:bodyPr>
            <a:normAutofit/>
          </a:bodyPr>
          <a:lstStyle/>
          <a:p>
            <a:r>
              <a:rPr lang="en-US" b="1" dirty="0"/>
              <a:t>Some Women Can Lack </a:t>
            </a:r>
            <a:br>
              <a:rPr lang="en-US" b="1" dirty="0"/>
            </a:br>
            <a:r>
              <a:rPr lang="en-US" b="1" dirty="0"/>
              <a:t>Investing Confidence</a:t>
            </a:r>
          </a:p>
        </p:txBody>
      </p:sp>
      <p:sp>
        <p:nvSpPr>
          <p:cNvPr id="3" name="Content Placeholder 2"/>
          <p:cNvSpPr>
            <a:spLocks noGrp="1"/>
          </p:cNvSpPr>
          <p:nvPr>
            <p:ph idx="1"/>
          </p:nvPr>
        </p:nvSpPr>
        <p:spPr/>
        <p:txBody>
          <a:bodyPr>
            <a:normAutofit lnSpcReduction="10000"/>
          </a:bodyPr>
          <a:lstStyle/>
          <a:p>
            <a:pPr marL="0" indent="0" algn="ctr">
              <a:buNone/>
            </a:pPr>
            <a:r>
              <a:rPr lang="en-US" dirty="0"/>
              <a:t/>
            </a:r>
            <a:br>
              <a:rPr lang="en-US" dirty="0"/>
            </a:br>
            <a:endParaRPr lang="en-US" dirty="0" smtClean="0"/>
          </a:p>
          <a:p>
            <a:r>
              <a:rPr lang="en-US" dirty="0" smtClean="0"/>
              <a:t>43</a:t>
            </a:r>
            <a:r>
              <a:rPr lang="en-US" dirty="0"/>
              <a:t>% of women say they don’t know if they are on course for retirement</a:t>
            </a:r>
            <a:r>
              <a:rPr lang="en-US" dirty="0" smtClean="0"/>
              <a:t>.</a:t>
            </a:r>
          </a:p>
          <a:p>
            <a:pPr marL="0" indent="0">
              <a:buNone/>
            </a:pPr>
            <a:r>
              <a:rPr lang="en-US" dirty="0" smtClean="0"/>
              <a:t> </a:t>
            </a:r>
          </a:p>
          <a:p>
            <a:r>
              <a:rPr lang="en-US" dirty="0" smtClean="0"/>
              <a:t>20</a:t>
            </a:r>
            <a:r>
              <a:rPr lang="en-US" dirty="0"/>
              <a:t>% of women overall feel they are on course for a secure retirement</a:t>
            </a:r>
            <a:r>
              <a:rPr lang="en-US" dirty="0" smtClean="0"/>
              <a:t>.</a:t>
            </a:r>
          </a:p>
          <a:p>
            <a:pPr marL="0" indent="0">
              <a:buNone/>
            </a:pPr>
            <a:endParaRPr lang="en-US" sz="1500" i="1" dirty="0"/>
          </a:p>
          <a:p>
            <a:pPr marL="0" indent="0" algn="ctr">
              <a:buNone/>
            </a:pPr>
            <a:r>
              <a:rPr lang="en-US" sz="1500" i="1" dirty="0" smtClean="0"/>
              <a:t>“The </a:t>
            </a:r>
            <a:r>
              <a:rPr lang="en-US" sz="1500" i="1" dirty="0"/>
              <a:t>future belongs to those who believe in the beauty of their dreams.” </a:t>
            </a:r>
          </a:p>
          <a:p>
            <a:pPr marL="0" indent="0" algn="ctr">
              <a:buNone/>
            </a:pPr>
            <a:r>
              <a:rPr lang="en-US" sz="1500" i="1" dirty="0" smtClean="0"/>
              <a:t>Eleanor </a:t>
            </a:r>
            <a:r>
              <a:rPr lang="en-US" sz="1500" i="1" dirty="0"/>
              <a:t>Roosevelt</a:t>
            </a:r>
            <a:endParaRPr lang="en-US" sz="1500" dirty="0"/>
          </a:p>
        </p:txBody>
      </p:sp>
    </p:spTree>
    <p:extLst>
      <p:ext uri="{BB962C8B-B14F-4D97-AF65-F5344CB8AC3E}">
        <p14:creationId xmlns:p14="http://schemas.microsoft.com/office/powerpoint/2010/main" val="37760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6"/>
          <p:cNvSpPr>
            <a:spLocks noGrp="1" noChangeArrowheads="1"/>
          </p:cNvSpPr>
          <p:nvPr>
            <p:ph type="title"/>
          </p:nvPr>
        </p:nvSpPr>
        <p:spPr>
          <a:xfrm>
            <a:off x="1482818" y="1435396"/>
            <a:ext cx="7280182" cy="1967024"/>
          </a:xfrm>
        </p:spPr>
        <p:txBody>
          <a:bodyPr>
            <a:noAutofit/>
          </a:bodyPr>
          <a:lstStyle/>
          <a:p>
            <a:pPr algn="ctr" eaLnBrk="1" hangingPunct="1"/>
            <a:r>
              <a:rPr lang="en-US" sz="5400" b="1" dirty="0" smtClean="0">
                <a:latin typeface="Arial" panose="020B0604020202020204" pitchFamily="34" charset="0"/>
              </a:rPr>
              <a:t>Basic Investment Education</a:t>
            </a:r>
            <a:r>
              <a:rPr lang="en-US" sz="5400" dirty="0" smtClean="0">
                <a:latin typeface="Arial" panose="020B0604020202020204" pitchFamily="34" charset="0"/>
              </a:rPr>
              <a:t/>
            </a:r>
            <a:br>
              <a:rPr lang="en-US" sz="5400" dirty="0" smtClean="0">
                <a:latin typeface="Arial" panose="020B0604020202020204" pitchFamily="34" charset="0"/>
              </a:rPr>
            </a:br>
            <a:r>
              <a:rPr lang="en-US" sz="5400" dirty="0">
                <a:latin typeface="Arial" panose="020B0604020202020204" pitchFamily="34" charset="0"/>
              </a:rPr>
              <a:t/>
            </a:r>
            <a:br>
              <a:rPr lang="en-US" sz="5400" dirty="0">
                <a:latin typeface="Arial" panose="020B0604020202020204" pitchFamily="34" charset="0"/>
              </a:rPr>
            </a:br>
            <a:r>
              <a:rPr lang="en-US" sz="2800" dirty="0" smtClean="0">
                <a:latin typeface="Arial" panose="020B0604020202020204" pitchFamily="34" charset="0"/>
              </a:rPr>
              <a:t>Kristy Igl, Retirement Plan Counselor</a:t>
            </a:r>
            <a:br>
              <a:rPr lang="en-US" sz="2800" dirty="0" smtClean="0">
                <a:latin typeface="Arial" panose="020B0604020202020204" pitchFamily="34" charset="0"/>
              </a:rPr>
            </a:br>
            <a:r>
              <a:rPr lang="en-US" sz="2800" dirty="0" smtClean="0">
                <a:latin typeface="Arial" panose="020B0604020202020204" pitchFamily="34" charset="0"/>
              </a:rPr>
              <a:t>Wisconsin Deferred Compensation Program</a:t>
            </a:r>
          </a:p>
        </p:txBody>
      </p:sp>
      <p:sp>
        <p:nvSpPr>
          <p:cNvPr id="8" name="Text Placeholder 7"/>
          <p:cNvSpPr>
            <a:spLocks noGrp="1"/>
          </p:cNvSpPr>
          <p:nvPr>
            <p:ph type="body" sz="quarter" idx="10"/>
          </p:nvPr>
        </p:nvSpPr>
        <p:spPr>
          <a:xfrm>
            <a:off x="586195" y="6347461"/>
            <a:ext cx="7875180" cy="198904"/>
          </a:xfrm>
        </p:spPr>
        <p:txBody>
          <a:bodyPr>
            <a:normAutofit fontScale="25000" lnSpcReduction="20000"/>
          </a:bodyPr>
          <a:lstStyle/>
          <a:p>
            <a:r>
              <a:rPr lang="en-US" dirty="0" smtClean="0"/>
              <a:t>1 Certificates of deposit are insured by the FDIC for up to $250,000 per depositor and offer a fixed rate of return, whereas both the principal and yield of bonds and stocks will fluctuate with market conditions.</a:t>
            </a:r>
          </a:p>
          <a:p>
            <a:r>
              <a:rPr lang="en-US" dirty="0" smtClean="0"/>
              <a:t>2 An investment in a money market fund is not insured or guaranteed by the Federal Deposit Insurance Corporation or any other government agency. Although the fund seeks to preserve the value of your investment at $1 per share, it is possible to lose money by investing in the fund.</a:t>
            </a:r>
          </a:p>
          <a:p>
            <a:r>
              <a:rPr lang="en-US" dirty="0" smtClean="0"/>
              <a:t>3 Generally backed by the general assets of the issuing insurance company.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6"/>
          <p:cNvSpPr>
            <a:spLocks noGrp="1" noChangeArrowheads="1"/>
          </p:cNvSpPr>
          <p:nvPr>
            <p:ph type="title"/>
          </p:nvPr>
        </p:nvSpPr>
        <p:spPr>
          <a:xfrm>
            <a:off x="1419755" y="908546"/>
            <a:ext cx="8248281" cy="278746"/>
          </a:xfrm>
        </p:spPr>
        <p:txBody>
          <a:bodyPr>
            <a:noAutofit/>
          </a:bodyPr>
          <a:lstStyle/>
          <a:p>
            <a:pPr eaLnBrk="1" hangingPunct="1"/>
            <a:r>
              <a:rPr lang="en-US" b="1" dirty="0" smtClean="0">
                <a:latin typeface="Arial" panose="020B0604020202020204" pitchFamily="34" charset="0"/>
                <a:cs typeface="Arial" panose="020B0604020202020204" pitchFamily="34" charset="0"/>
              </a:rPr>
              <a:t>Cash Alternatives</a:t>
            </a:r>
          </a:p>
        </p:txBody>
      </p:sp>
      <p:sp>
        <p:nvSpPr>
          <p:cNvPr id="10" name="Rectangle 17"/>
          <p:cNvSpPr>
            <a:spLocks noGrp="1" noChangeArrowheads="1"/>
          </p:cNvSpPr>
          <p:nvPr>
            <p:ph idx="1"/>
          </p:nvPr>
        </p:nvSpPr>
        <p:spPr>
          <a:xfrm>
            <a:off x="1488770" y="1817915"/>
            <a:ext cx="5804659" cy="4257230"/>
          </a:xfrm>
        </p:spPr>
        <p:txBody>
          <a:bodyPr/>
          <a:lstStyle/>
          <a:p>
            <a:r>
              <a:rPr lang="en-US" sz="2000" dirty="0" smtClean="0">
                <a:latin typeface="Arial" panose="020B0604020202020204" pitchFamily="34" charset="0"/>
              </a:rPr>
              <a:t>Help preserve principal from </a:t>
            </a:r>
            <a:br>
              <a:rPr lang="en-US" sz="2000" dirty="0" smtClean="0">
                <a:latin typeface="Arial" panose="020B0604020202020204" pitchFamily="34" charset="0"/>
              </a:rPr>
            </a:br>
            <a:r>
              <a:rPr lang="en-US" sz="2000" dirty="0" smtClean="0">
                <a:latin typeface="Arial" panose="020B0604020202020204" pitchFamily="34" charset="0"/>
              </a:rPr>
              <a:t>market fluctuations</a:t>
            </a:r>
          </a:p>
          <a:p>
            <a:r>
              <a:rPr lang="en-US" sz="2000" dirty="0" smtClean="0">
                <a:latin typeface="Arial" panose="020B0604020202020204" pitchFamily="34" charset="0"/>
              </a:rPr>
              <a:t>Balance stock portion of portfolio</a:t>
            </a:r>
          </a:p>
          <a:p>
            <a:r>
              <a:rPr lang="en-US" sz="2000" dirty="0" smtClean="0">
                <a:latin typeface="Arial" panose="020B0604020202020204" pitchFamily="34" charset="0"/>
              </a:rPr>
              <a:t>Larger percentage of portfolio closer to retirement</a:t>
            </a:r>
          </a:p>
          <a:p>
            <a:r>
              <a:rPr lang="en-US" sz="2000" dirty="0" smtClean="0">
                <a:latin typeface="Arial" panose="020B0604020202020204" pitchFamily="34" charset="0"/>
              </a:rPr>
              <a:t>Examples:</a:t>
            </a:r>
          </a:p>
          <a:p>
            <a:pPr lvl="1"/>
            <a:r>
              <a:rPr lang="en-US" sz="1600" dirty="0" smtClean="0">
                <a:latin typeface="Arial" panose="020B0604020202020204" pitchFamily="34" charset="0"/>
              </a:rPr>
              <a:t>Savings accounts and CDs</a:t>
            </a:r>
            <a:r>
              <a:rPr lang="en-US" sz="1600" baseline="30000" dirty="0" smtClean="0">
                <a:latin typeface="Arial" panose="020B0604020202020204" pitchFamily="34" charset="0"/>
              </a:rPr>
              <a:t>1</a:t>
            </a:r>
          </a:p>
          <a:p>
            <a:pPr lvl="1"/>
            <a:r>
              <a:rPr lang="en-US" sz="1600" dirty="0" smtClean="0">
                <a:latin typeface="Arial" panose="020B0604020202020204" pitchFamily="34" charset="0"/>
              </a:rPr>
              <a:t>Money market investments</a:t>
            </a:r>
            <a:r>
              <a:rPr lang="en-US" sz="1600" baseline="30000" dirty="0" smtClean="0">
                <a:latin typeface="Arial" panose="020B0604020202020204" pitchFamily="34" charset="0"/>
              </a:rPr>
              <a:t>2</a:t>
            </a:r>
          </a:p>
          <a:p>
            <a:pPr lvl="1"/>
            <a:r>
              <a:rPr lang="en-US" sz="1600" dirty="0" smtClean="0">
                <a:latin typeface="Arial" panose="020B0604020202020204" pitchFamily="34" charset="0"/>
              </a:rPr>
              <a:t>Guaranteed accounts</a:t>
            </a:r>
            <a:r>
              <a:rPr lang="en-US" sz="1600" baseline="30000" dirty="0" smtClean="0">
                <a:latin typeface="Arial" panose="020B0604020202020204" pitchFamily="34" charset="0"/>
              </a:rPr>
              <a:t>3</a:t>
            </a:r>
          </a:p>
          <a:p>
            <a:pPr lvl="1"/>
            <a:r>
              <a:rPr lang="en-US" sz="1600" dirty="0" smtClean="0">
                <a:latin typeface="Arial" panose="020B0604020202020204" pitchFamily="34" charset="0"/>
              </a:rPr>
              <a:t>Stable value investments</a:t>
            </a:r>
          </a:p>
          <a:p>
            <a:pPr lvl="1"/>
            <a:endParaRPr lang="en-US" dirty="0" smtClean="0"/>
          </a:p>
        </p:txBody>
      </p:sp>
      <p:pic>
        <p:nvPicPr>
          <p:cNvPr id="11" name="Picture 7" descr="T:\Photos\BRAND images\powerpoint Quality\see_saw_shutterstock_65845549.jpg"/>
          <p:cNvPicPr>
            <a:picLocks noGrp="1" noChangeAspect="1" noChangeArrowheads="1"/>
          </p:cNvPicPr>
          <p:nvPr>
            <p:ph idx="11"/>
          </p:nvPr>
        </p:nvPicPr>
        <p:blipFill>
          <a:blip r:embed="rId3" cstate="print"/>
          <a:stretch>
            <a:fillRect/>
          </a:stretch>
        </p:blipFill>
        <p:spPr bwMode="auto">
          <a:xfrm>
            <a:off x="5406946" y="3374571"/>
            <a:ext cx="3054429" cy="2420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8" name="Text Placeholder 7"/>
          <p:cNvSpPr>
            <a:spLocks noGrp="1"/>
          </p:cNvSpPr>
          <p:nvPr>
            <p:ph type="body" sz="quarter" idx="10"/>
          </p:nvPr>
        </p:nvSpPr>
        <p:spPr>
          <a:xfrm>
            <a:off x="586195" y="6347461"/>
            <a:ext cx="7875180" cy="198904"/>
          </a:xfrm>
        </p:spPr>
        <p:txBody>
          <a:bodyPr>
            <a:normAutofit fontScale="25000" lnSpcReduction="20000"/>
          </a:bodyPr>
          <a:lstStyle/>
          <a:p>
            <a:r>
              <a:rPr lang="en-US" dirty="0" smtClean="0"/>
              <a:t>1 Certificates of deposit are insured by the FDIC for up to $250,000 per depositor and offer a fixed rate of return, whereas both the principal and yield of bonds and stocks will fluctuate with market conditions.</a:t>
            </a:r>
          </a:p>
          <a:p>
            <a:r>
              <a:rPr lang="en-US" dirty="0" smtClean="0"/>
              <a:t>2 An investment in a money market fund is not insured or guaranteed by the Federal Deposit Insurance Corporation or any other government agency. Although the fund seeks to preserve the value of your investment at $1 per share, it is possible to lose money by investing in the fund.</a:t>
            </a:r>
          </a:p>
          <a:p>
            <a:r>
              <a:rPr lang="en-US" dirty="0" smtClean="0"/>
              <a:t>3 Generally backed by the general assets of the issuing insurance company.</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sic Investment Education&amp;quot;&quot;/&gt;&lt;property id=&quot;20307&quot; value=&quot;281&quot;/&gt;&lt;/object&gt;&lt;object type=&quot;3&quot; unique_id=&quot;10011&quot;&gt;&lt;property id=&quot;20148&quot; value=&quot;5&quot;/&gt;&lt;property id=&quot;20300&quot; value=&quot;Slide 2 - &amp;quot;Cash Equivalents&amp;quot;&quot;/&gt;&lt;property id=&quot;20307&quot; value=&quot;334&quot;/&gt;&lt;/object&gt;&lt;object type=&quot;3&quot; unique_id=&quot;10013&quot;&gt;&lt;property id=&quot;20148&quot; value=&quot;5&quot;/&gt;&lt;property id=&quot;20300&quot; value=&quot;Slide 3 - &amp;quot;Bonds&amp;quot;&quot;/&gt;&lt;property id=&quot;20307&quot; value=&quot;336&quot;/&gt;&lt;/object&gt;&lt;object type=&quot;3&quot; unique_id=&quot;10017&quot;&gt;&lt;property id=&quot;20148&quot; value=&quot;5&quot;/&gt;&lt;property id=&quot;20300&quot; value=&quot;Slide 4 - &amp;quot;Stocks&amp;quot;&quot;/&gt;&lt;property id=&quot;20307&quot; value=&quot;340&quot;/&gt;&lt;/object&gt;&lt;object type=&quot;3&quot; unique_id=&quot;10018&quot;&gt;&lt;property id=&quot;20148&quot; value=&quot;5&quot;/&gt;&lt;property id=&quot;20300&quot; value=&quot;Slide 5 - &amp;quot;Market Capitalization&amp;quot;&quot;/&gt;&lt;property id=&quot;20307&quot; value=&quot;342&quot;/&gt;&lt;/object&gt;&lt;object type=&quot;3&quot; unique_id=&quot;10020&quot;&gt;&lt;property id=&quot;20148&quot; value=&quot;5&quot;/&gt;&lt;property id=&quot;20300&quot; value=&quot;Slide 6 - &amp;quot;International Stocks1&amp;quot;&quot;/&gt;&lt;property id=&quot;20307&quot; value=&quot;344&quot;/&gt;&lt;/object&gt;&lt;object type=&quot;3&quot; unique_id=&quot;10047&quot;&gt;&lt;property id=&quot;20148&quot; value=&quot;5&quot;/&gt;&lt;property id=&quot;20300&quot; value=&quot;Slide 11&quot;/&gt;&lt;property id=&quot;20307&quot; value=&quot;308&quot;/&gt;&lt;/object&gt;&lt;object type=&quot;3&quot; unique_id=&quot;10224&quot;&gt;&lt;property id=&quot;20148&quot; value=&quot;5&quot;/&gt;&lt;property id=&quot;20300&quot; value=&quot;Slide 7 - &amp;quot; Risk vs. Return Potential&amp;quot;&quot;/&gt;&lt;property id=&quot;20307&quot; value=&quot;383&quot;/&gt;&lt;/object&gt;&lt;object type=&quot;3&quot; unique_id=&quot;10225&quot;&gt;&lt;property id=&quot;20148&quot; value=&quot;5&quot;/&gt;&lt;property id=&quot;20300&quot; value=&quot;Slide 8 - &amp;quot;Investment Risks&amp;quot;&quot;/&gt;&lt;property id=&quot;20307&quot; value=&quot;385&quot;/&gt;&lt;/object&gt;&lt;object type=&quot;3&quot; unique_id=&quot;10226&quot;&gt;&lt;property id=&quot;20148&quot; value=&quot;5&quot;/&gt;&lt;property id=&quot;20300&quot; value=&quot;Slide 9 - &amp;quot;Manage Risk&amp;quot;&quot;/&gt;&lt;property id=&quot;20307&quot; value=&quot;386&quot;/&gt;&lt;/object&gt;&lt;object type=&quot;3&quot; unique_id=&quot;45225&quot;&gt;&lt;property id=&quot;20148&quot; value=&quot;5&quot;/&gt;&lt;property id=&quot;20300&quot; value=&quot;Slide 12 - &amp;quot;Questions?&amp;quot;&quot;/&gt;&lt;property id=&quot;20307&quot; value=&quot;391&quot;/&gt;&lt;/object&gt;&lt;object type=&quot;3&quot; unique_id=&quot;45346&quot;&gt;&lt;property id=&quot;20148&quot; value=&quot;5&quot;/&gt;&lt;property id=&quot;20300&quot; value=&quot;Slide 10 - &amp;quot;We are here to help!&amp;quot;&quot;/&gt;&lt;property id=&quot;20307&quot; value=&quot;39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MPOWER_template_2015">
  <a:themeElements>
    <a:clrScheme name="EMPOWER">
      <a:dk1>
        <a:srgbClr val="55565A"/>
      </a:dk1>
      <a:lt1>
        <a:sysClr val="window" lastClr="FFFFFF"/>
      </a:lt1>
      <a:dk2>
        <a:srgbClr val="003087"/>
      </a:dk2>
      <a:lt2>
        <a:srgbClr val="98A4AE"/>
      </a:lt2>
      <a:accent1>
        <a:srgbClr val="002554"/>
      </a:accent1>
      <a:accent2>
        <a:srgbClr val="4A773C"/>
      </a:accent2>
      <a:accent3>
        <a:srgbClr val="0D5257"/>
      </a:accent3>
      <a:accent4>
        <a:srgbClr val="DAAA00"/>
      </a:accent4>
      <a:accent5>
        <a:srgbClr val="6BA4B8"/>
      </a:accent5>
      <a:accent6>
        <a:srgbClr val="719949"/>
      </a:accent6>
      <a:hlink>
        <a:srgbClr val="003087"/>
      </a:hlink>
      <a:folHlink>
        <a:srgbClr val="768692"/>
      </a:folHlink>
    </a:clrScheme>
    <a:fontScheme name="EMPOWER">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MPOW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1022</Words>
  <Application>Microsoft Office PowerPoint</Application>
  <PresentationFormat>On-screen Show (4:3)</PresentationFormat>
  <Paragraphs>198</Paragraphs>
  <Slides>25</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ＭＳ Ｐゴシック</vt:lpstr>
      <vt:lpstr>ＭＳ Ｐゴシック</vt:lpstr>
      <vt:lpstr>Arial</vt:lpstr>
      <vt:lpstr>Arial Narrow</vt:lpstr>
      <vt:lpstr>Calibri</vt:lpstr>
      <vt:lpstr>Calibri Light</vt:lpstr>
      <vt:lpstr>Century Schoolbook</vt:lpstr>
      <vt:lpstr>Comic Sans MS</vt:lpstr>
      <vt:lpstr>Gill Sans MT</vt:lpstr>
      <vt:lpstr>Gotham C1 Head</vt:lpstr>
      <vt:lpstr>Gotham C2 Text</vt:lpstr>
      <vt:lpstr>Times New Roman</vt:lpstr>
      <vt:lpstr>EMPOWER_template_2015</vt:lpstr>
      <vt:lpstr>Custom Design</vt:lpstr>
      <vt:lpstr>EMPOWER</vt:lpstr>
      <vt:lpstr>“Investments 101” for Women</vt:lpstr>
      <vt:lpstr>Why Focus on Women?</vt:lpstr>
      <vt:lpstr>Issues Unique to Women</vt:lpstr>
      <vt:lpstr>Retirement Income</vt:lpstr>
      <vt:lpstr>Wisconsin</vt:lpstr>
      <vt:lpstr>Wisconsin Retirement  System Annuities</vt:lpstr>
      <vt:lpstr>Some Women Can Lack  Investing Confidence</vt:lpstr>
      <vt:lpstr>Basic Investment Education  Kristy Igl, Retirement Plan Counselor Wisconsin Deferred Compensation Program</vt:lpstr>
      <vt:lpstr>Cash Alternatives</vt:lpstr>
      <vt:lpstr>Bonds</vt:lpstr>
      <vt:lpstr>Stocks</vt:lpstr>
      <vt:lpstr>Market Capitalization</vt:lpstr>
      <vt:lpstr>International Stocks1</vt:lpstr>
      <vt:lpstr> Risk vs. Return Potential</vt:lpstr>
      <vt:lpstr>Investment Risks</vt:lpstr>
      <vt:lpstr>Manage Risk</vt:lpstr>
      <vt:lpstr>The WDC is here to help!</vt:lpstr>
      <vt:lpstr>9 Reasons to Save for  Retirement with the WDC</vt:lpstr>
      <vt:lpstr>PowerPoint Presentation</vt:lpstr>
      <vt:lpstr>Questions?</vt:lpstr>
      <vt:lpstr>Women are Positive  About Retirement</vt:lpstr>
      <vt:lpstr>Get To Know Your Sources  of Retirement Income</vt:lpstr>
      <vt:lpstr>PowerPoint Presentation</vt:lpstr>
      <vt:lpstr> EMPOWER  Resources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2015-09-23T20:34:27Z</dcterms:created>
  <dcterms:modified xsi:type="dcterms:W3CDTF">2015-09-23T20:34:47Z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