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70" r:id="rId2"/>
    <p:sldId id="276" r:id="rId3"/>
    <p:sldId id="284" r:id="rId4"/>
    <p:sldId id="278" r:id="rId5"/>
    <p:sldId id="277" r:id="rId6"/>
    <p:sldId id="279" r:id="rId7"/>
    <p:sldId id="281" r:id="rId8"/>
    <p:sldId id="282" r:id="rId9"/>
    <p:sldId id="283" r:id="rId10"/>
    <p:sldId id="271" r:id="rId11"/>
    <p:sldId id="275" r:id="rId12"/>
    <p:sldId id="273" r:id="rId13"/>
  </p:sldIdLst>
  <p:sldSz cx="9144000" cy="6858000" type="screen4x3"/>
  <p:notesSz cx="7010400" cy="92964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5C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5" autoAdjust="0"/>
    <p:restoredTop sz="94660"/>
  </p:normalViewPr>
  <p:slideViewPr>
    <p:cSldViewPr snapToGrid="0">
      <p:cViewPr varScale="1">
        <p:scale>
          <a:sx n="94" d="100"/>
          <a:sy n="94" d="100"/>
        </p:scale>
        <p:origin x="403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3077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15FE9E7C-8203-4612-B04A-FB5A4613889D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643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92CB5EF6-1614-4BD9-90EB-3C0A4308E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6073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2875" y="1162050"/>
            <a:ext cx="4184650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E1F1B037-35C6-4D75-90FC-40E5296D8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316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1671080"/>
            <a:ext cx="7162800" cy="1470025"/>
          </a:xfrm>
        </p:spPr>
        <p:txBody>
          <a:bodyPr anchor="b"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866900" y="4220784"/>
            <a:ext cx="6324600" cy="652462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3A5C8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Presenters Name</a:t>
            </a:r>
          </a:p>
          <a:p>
            <a:pPr lvl="0"/>
            <a:r>
              <a:rPr lang="en-US" dirty="0" smtClean="0"/>
              <a:t>And Title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964727" y="6291263"/>
            <a:ext cx="1828800" cy="385762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Date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2095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4721225"/>
            <a:ext cx="5791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09800" y="533402"/>
            <a:ext cx="5791200" cy="3959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09800" y="5287963"/>
            <a:ext cx="5791200" cy="6524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356352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17872" y="6356352"/>
            <a:ext cx="1045128" cy="365125"/>
          </a:xfrm>
        </p:spPr>
        <p:txBody>
          <a:bodyPr/>
          <a:lstStyle/>
          <a:p>
            <a:fld id="{C95912D3-C566-4B85-B744-97224C81D635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2353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47800" y="1794168"/>
            <a:ext cx="7162800" cy="1470025"/>
          </a:xfrm>
        </p:spPr>
        <p:txBody>
          <a:bodyPr anchor="b"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66900" y="3264193"/>
            <a:ext cx="6324600" cy="962751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866900" y="4774695"/>
            <a:ext cx="6324600" cy="652462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Presenters Name</a:t>
            </a:r>
          </a:p>
          <a:p>
            <a:pPr lvl="0"/>
            <a:r>
              <a:rPr lang="en-US" dirty="0" smtClean="0"/>
              <a:t>and Title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114800" y="6291263"/>
            <a:ext cx="1828800" cy="385762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Date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1375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07428"/>
            <a:ext cx="7696200" cy="106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00200"/>
            <a:ext cx="7696200" cy="44958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19819" y="6356352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44374" y="6356352"/>
            <a:ext cx="894826" cy="365125"/>
          </a:xfrm>
        </p:spPr>
        <p:txBody>
          <a:bodyPr/>
          <a:lstStyle/>
          <a:p>
            <a:fld id="{C95912D3-C566-4B85-B744-97224C81D635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1253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31914" y="3304846"/>
            <a:ext cx="7431087" cy="1498283"/>
          </a:xfrm>
        </p:spPr>
        <p:txBody>
          <a:bodyPr anchor="t"/>
          <a:lstStyle>
            <a:lvl1pPr algn="ctr">
              <a:defRPr sz="4000" b="0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1914" y="1648289"/>
            <a:ext cx="7431087" cy="1650206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7540" y="6356352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0092" y="6356352"/>
            <a:ext cx="1289108" cy="365125"/>
          </a:xfrm>
        </p:spPr>
        <p:txBody>
          <a:bodyPr/>
          <a:lstStyle/>
          <a:p>
            <a:fld id="{C95912D3-C566-4B85-B744-97224C81D635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5676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52" y="304800"/>
            <a:ext cx="7614249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524000"/>
            <a:ext cx="37338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524000"/>
            <a:ext cx="37338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59759" y="6356352"/>
            <a:ext cx="298298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84982" y="6356352"/>
            <a:ext cx="1130417" cy="365125"/>
          </a:xfrm>
        </p:spPr>
        <p:txBody>
          <a:bodyPr/>
          <a:lstStyle/>
          <a:p>
            <a:fld id="{C95912D3-C566-4B85-B744-97224C81D635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2344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04802"/>
            <a:ext cx="7391400" cy="97312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633" y="1367306"/>
            <a:ext cx="3583168" cy="613891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633" y="2064420"/>
            <a:ext cx="3583168" cy="40315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1" y="1367306"/>
            <a:ext cx="3584575" cy="613891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5401" y="2064420"/>
            <a:ext cx="3584575" cy="40315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543650" y="6356352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00426" y="6356352"/>
            <a:ext cx="1162574" cy="365125"/>
          </a:xfrm>
        </p:spPr>
        <p:txBody>
          <a:bodyPr/>
          <a:lstStyle/>
          <a:p>
            <a:fld id="{C95912D3-C566-4B85-B744-97224C81D635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1914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6962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28208" y="6356352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67538" y="6356352"/>
            <a:ext cx="1324062" cy="365125"/>
          </a:xfrm>
        </p:spPr>
        <p:txBody>
          <a:bodyPr/>
          <a:lstStyle/>
          <a:p>
            <a:fld id="{C95912D3-C566-4B85-B744-97224C81D635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7461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19150" y="6356352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19206" y="6356352"/>
            <a:ext cx="996193" cy="365125"/>
          </a:xfrm>
        </p:spPr>
        <p:txBody>
          <a:bodyPr/>
          <a:lstStyle/>
          <a:p>
            <a:fld id="{C95912D3-C566-4B85-B744-97224C81D635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1570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1" y="678875"/>
            <a:ext cx="2895600" cy="105404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1" y="786878"/>
            <a:ext cx="4571999" cy="530912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1840926"/>
            <a:ext cx="2895600" cy="425507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92648" y="6356352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92036" y="6356352"/>
            <a:ext cx="1170963" cy="365125"/>
          </a:xfrm>
        </p:spPr>
        <p:txBody>
          <a:bodyPr/>
          <a:lstStyle/>
          <a:p>
            <a:fld id="{C95912D3-C566-4B85-B744-97224C81D635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4472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75438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600200"/>
            <a:ext cx="75438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39011" y="6356352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Date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912D3-C566-4B85-B744-97224C81D635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 rot="16200000">
            <a:off x="-2762138" y="2736120"/>
            <a:ext cx="6886790" cy="1380686"/>
            <a:chOff x="-17930" y="-8965"/>
            <a:chExt cx="9180548" cy="1110828"/>
          </a:xfrm>
        </p:grpSpPr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381500" y="-8965"/>
              <a:ext cx="4762500" cy="638175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1668" y="564"/>
                </a:cxn>
                <a:cxn ang="0">
                  <a:pos x="3000" y="186"/>
                </a:cxn>
                <a:cxn ang="0">
                  <a:pos x="3000" y="6"/>
                </a:cxn>
                <a:cxn ang="0">
                  <a:pos x="0" y="0"/>
                </a:cxn>
              </a:cxnLst>
              <a:rect l="0" t="0" r="0" b="0"/>
              <a:pathLst>
                <a:path w="3000" h="595">
                  <a:moveTo>
                    <a:pt x="0" y="0"/>
                  </a:moveTo>
                  <a:cubicBezTo>
                    <a:pt x="174" y="102"/>
                    <a:pt x="1168" y="533"/>
                    <a:pt x="1668" y="564"/>
                  </a:cubicBezTo>
                  <a:cubicBezTo>
                    <a:pt x="2168" y="595"/>
                    <a:pt x="2778" y="279"/>
                    <a:pt x="3000" y="186"/>
                  </a:cubicBezTo>
                  <a:lnTo>
                    <a:pt x="3000" y="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75000"/>
                  </a:schemeClr>
                </a:gs>
                <a:gs pos="84000">
                  <a:schemeClr val="bg1"/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en-US" sz="18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-13397" y="-8964"/>
              <a:ext cx="9167481" cy="1110827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6" y="2"/>
                </a:cxn>
                <a:cxn ang="0">
                  <a:pos x="2542" y="0"/>
                </a:cxn>
                <a:cxn ang="0">
                  <a:pos x="4374" y="367"/>
                </a:cxn>
                <a:cxn ang="0">
                  <a:pos x="5766" y="55"/>
                </a:cxn>
                <a:cxn ang="0">
                  <a:pos x="5772" y="213"/>
                </a:cxn>
                <a:cxn ang="0">
                  <a:pos x="4302" y="439"/>
                </a:cxn>
                <a:cxn ang="0">
                  <a:pos x="1488" y="201"/>
                </a:cxn>
                <a:cxn ang="0">
                  <a:pos x="0" y="656"/>
                </a:cxn>
                <a:cxn ang="0">
                  <a:pos x="6" y="2"/>
                </a:cxn>
              </a:cxnLst>
              <a:rect l="0" t="0" r="0" b="0"/>
              <a:pathLst>
                <a:path w="5772" h="656">
                  <a:moveTo>
                    <a:pt x="6" y="2"/>
                  </a:moveTo>
                  <a:lnTo>
                    <a:pt x="2542" y="0"/>
                  </a:lnTo>
                  <a:cubicBezTo>
                    <a:pt x="2746" y="101"/>
                    <a:pt x="3828" y="367"/>
                    <a:pt x="4374" y="367"/>
                  </a:cubicBezTo>
                  <a:cubicBezTo>
                    <a:pt x="4920" y="367"/>
                    <a:pt x="5526" y="152"/>
                    <a:pt x="5766" y="55"/>
                  </a:cubicBezTo>
                  <a:lnTo>
                    <a:pt x="5772" y="213"/>
                  </a:lnTo>
                  <a:cubicBezTo>
                    <a:pt x="5670" y="257"/>
                    <a:pt x="5016" y="441"/>
                    <a:pt x="4302" y="439"/>
                  </a:cubicBezTo>
                  <a:cubicBezTo>
                    <a:pt x="3588" y="437"/>
                    <a:pt x="2205" y="165"/>
                    <a:pt x="1488" y="201"/>
                  </a:cubicBezTo>
                  <a:cubicBezTo>
                    <a:pt x="750" y="209"/>
                    <a:pt x="270" y="482"/>
                    <a:pt x="0" y="656"/>
                  </a:cubicBezTo>
                  <a:lnTo>
                    <a:pt x="6" y="2"/>
                  </a:lnTo>
                  <a:close/>
                </a:path>
              </a:pathLst>
            </a:custGeom>
            <a:gradFill>
              <a:gsLst>
                <a:gs pos="0">
                  <a:srgbClr val="009200">
                    <a:alpha val="65000"/>
                  </a:srgbClr>
                </a:gs>
                <a:gs pos="100000">
                  <a:schemeClr val="accent3">
                    <a:shade val="80000"/>
                    <a:alpha val="55000"/>
                    <a:satMod val="155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en-US" sz="18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18" name="Group 7"/>
            <p:cNvGrpSpPr/>
            <p:nvPr/>
          </p:nvGrpSpPr>
          <p:grpSpPr>
            <a:xfrm>
              <a:off x="-17930" y="201705"/>
              <a:ext cx="9180548" cy="649224"/>
              <a:chOff x="-19045" y="216550"/>
              <a:chExt cx="9180548" cy="649224"/>
            </a:xfrm>
          </p:grpSpPr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 rot="21435692">
                <a:off x="-19045" y="216550"/>
                <a:ext cx="9163050" cy="649224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966"/>
                  </a:cxn>
                  <a:cxn ang="0">
                    <a:pos x="1608" y="282"/>
                  </a:cxn>
                  <a:cxn ang="0">
                    <a:pos x="4110" y="1008"/>
                  </a:cxn>
                  <a:cxn ang="0">
                    <a:pos x="5772" y="0"/>
                  </a:cxn>
                </a:cxnLst>
                <a:rect l="0" t="0" r="0" b="0"/>
                <a:pathLst>
                  <a:path w="5772" h="1055">
                    <a:moveTo>
                      <a:pt x="0" y="966"/>
                    </a:moveTo>
                    <a:cubicBezTo>
                      <a:pt x="282" y="738"/>
                      <a:pt x="923" y="275"/>
                      <a:pt x="1608" y="282"/>
                    </a:cubicBezTo>
                    <a:cubicBezTo>
                      <a:pt x="2293" y="289"/>
                      <a:pt x="3416" y="1055"/>
                      <a:pt x="4110" y="1008"/>
                    </a:cubicBezTo>
                    <a:cubicBezTo>
                      <a:pt x="4804" y="961"/>
                      <a:pt x="5426" y="210"/>
                      <a:pt x="5772" y="0"/>
                    </a:cubicBezTo>
                  </a:path>
                </a:pathLst>
              </a:custGeom>
              <a:noFill/>
              <a:ln w="10795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endParaRPr kumimoji="0" lang="en-US" sz="1800"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 rot="21435692">
                <a:off x="-14309" y="290003"/>
                <a:ext cx="9175812" cy="530352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732"/>
                  </a:cxn>
                  <a:cxn ang="0">
                    <a:pos x="1638" y="228"/>
                  </a:cxn>
                  <a:cxn ang="0">
                    <a:pos x="4122" y="816"/>
                  </a:cxn>
                  <a:cxn ang="0">
                    <a:pos x="5766" y="0"/>
                  </a:cxn>
                </a:cxnLst>
                <a:rect l="0" t="0" r="0" b="0"/>
                <a:pathLst>
                  <a:path w="5766" h="854">
                    <a:moveTo>
                      <a:pt x="0" y="732"/>
                    </a:moveTo>
                    <a:cubicBezTo>
                      <a:pt x="273" y="647"/>
                      <a:pt x="951" y="214"/>
                      <a:pt x="1638" y="228"/>
                    </a:cubicBezTo>
                    <a:cubicBezTo>
                      <a:pt x="2325" y="242"/>
                      <a:pt x="3434" y="854"/>
                      <a:pt x="4122" y="816"/>
                    </a:cubicBezTo>
                    <a:cubicBezTo>
                      <a:pt x="4810" y="778"/>
                      <a:pt x="5424" y="170"/>
                      <a:pt x="5766" y="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endParaRPr kumimoji="0" lang="en-US" sz="1800"/>
              </a:p>
            </p:txBody>
          </p:sp>
        </p:grpSp>
      </p:grpSp>
      <p:pic>
        <p:nvPicPr>
          <p:cNvPr id="21" name="Picture 20" descr="ETF_2CLOGO_LARGE no wordsCMYK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6200" y="6263667"/>
            <a:ext cx="812802" cy="488594"/>
          </a:xfrm>
          <a:prstGeom prst="rect">
            <a:avLst/>
          </a:prstGeom>
        </p:spPr>
      </p:pic>
    </p:spTree>
    <p:custDataLst>
      <p:tags r:id="rId12"/>
    </p:custDataLst>
    <p:extLst>
      <p:ext uri="{BB962C8B-B14F-4D97-AF65-F5344CB8AC3E}">
        <p14:creationId xmlns:p14="http://schemas.microsoft.com/office/powerpoint/2010/main" val="4135151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etf.wi.gov/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tf.wi.gov/boards/agenda-items-2014/etf1211/joint/6cdemo.pdf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Communications Update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Mark Lamkins</a:t>
            </a:r>
            <a:br>
              <a:rPr lang="en-US" dirty="0"/>
            </a:br>
            <a:r>
              <a:rPr lang="en-US" dirty="0" smtClean="0"/>
              <a:t>Director of Communications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December 11, </a:t>
            </a:r>
            <a:r>
              <a:rPr lang="en-US" dirty="0" smtClean="0"/>
              <a:t>2014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33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398" y="575316"/>
            <a:ext cx="3462282" cy="4495800"/>
          </a:xfrm>
          <a:prstGeom prst="rect">
            <a:avLst/>
          </a:prstGeom>
          <a:ln>
            <a:noFill/>
          </a:ln>
          <a:effectLst>
            <a:outerShdw blurRad="6350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12/11/2014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93940" y="6346410"/>
            <a:ext cx="2895600" cy="365125"/>
          </a:xfrm>
        </p:spPr>
        <p:txBody>
          <a:bodyPr/>
          <a:lstStyle/>
          <a:p>
            <a:r>
              <a:rPr lang="en-US" dirty="0"/>
              <a:t>Communications </a:t>
            </a:r>
            <a:r>
              <a:rPr lang="en-US" dirty="0" smtClean="0"/>
              <a:t>Update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912D3-C566-4B85-B744-97224C81D635}" type="slidenum">
              <a:rPr lang="en-US" smtClean="0"/>
              <a:t>10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141740" y="5177984"/>
            <a:ext cx="2818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Retired Members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729530" y="5177984"/>
            <a:ext cx="3704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Non-Retired Members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2" b="67474"/>
          <a:stretch/>
        </p:blipFill>
        <p:spPr>
          <a:xfrm>
            <a:off x="1006834" y="558805"/>
            <a:ext cx="3150352" cy="4572000"/>
          </a:xfrm>
          <a:prstGeom prst="rect">
            <a:avLst/>
          </a:prstGeom>
          <a:ln>
            <a:noFill/>
          </a:ln>
          <a:effectLst>
            <a:outerShdw blurRad="6350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124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WRS News Online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Frequency and Distribution</a:t>
            </a:r>
          </a:p>
          <a:p>
            <a:pPr lvl="1"/>
            <a:r>
              <a:rPr lang="en-US" dirty="0" smtClean="0"/>
              <a:t>Published in January, May, September, November; with periodic issues as needed</a:t>
            </a:r>
          </a:p>
          <a:p>
            <a:pPr lvl="1"/>
            <a:r>
              <a:rPr lang="en-US" dirty="0" smtClean="0"/>
              <a:t>Employers distribute to their employees</a:t>
            </a:r>
          </a:p>
          <a:p>
            <a:pPr lvl="1"/>
            <a:r>
              <a:rPr lang="en-US" dirty="0" smtClean="0"/>
              <a:t>E-mail subscription</a:t>
            </a:r>
          </a:p>
          <a:p>
            <a:pPr lvl="2"/>
            <a:r>
              <a:rPr lang="en-US" dirty="0" smtClean="0"/>
              <a:t>Controlled list of all local and state employers</a:t>
            </a:r>
          </a:p>
          <a:p>
            <a:pPr lvl="2"/>
            <a:r>
              <a:rPr lang="en-US" dirty="0" smtClean="0"/>
              <a:t>Individuals can subscribe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12/11/2014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Communications </a:t>
            </a:r>
            <a:r>
              <a:rPr lang="en-US" dirty="0" smtClean="0"/>
              <a:t>Update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912D3-C566-4B85-B744-97224C81D635}" type="slidenum">
              <a:rPr lang="en-US" smtClean="0"/>
              <a:t>11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844" y="4991736"/>
            <a:ext cx="2875407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399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00200"/>
            <a:ext cx="7696200" cy="100497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/>
              <a:t>Any questions?</a:t>
            </a:r>
          </a:p>
          <a:p>
            <a:pPr marL="0" indent="0" algn="ctr">
              <a:buNone/>
            </a:pPr>
            <a:endParaRPr lang="en-US" sz="4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12/11/2014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Communications </a:t>
            </a:r>
            <a:r>
              <a:rPr lang="en-US" dirty="0" smtClean="0"/>
              <a:t>Update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912D3-C566-4B85-B744-97224C81D635}" type="slidenum">
              <a:rPr lang="en-US" smtClean="0"/>
              <a:t>12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542066" y="3244334"/>
            <a:ext cx="274998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52024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Communications Update:</a:t>
            </a:r>
            <a:br>
              <a:rPr lang="en-US" dirty="0" smtClean="0"/>
            </a:br>
            <a:r>
              <a:rPr lang="en-US" dirty="0" smtClean="0"/>
              <a:t>WRS News Online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131008"/>
            <a:ext cx="7696200" cy="3651606"/>
          </a:xfrm>
        </p:spPr>
        <p:txBody>
          <a:bodyPr/>
          <a:lstStyle/>
          <a:p>
            <a:r>
              <a:rPr lang="en-US" dirty="0" smtClean="0"/>
              <a:t>Project Status</a:t>
            </a:r>
          </a:p>
          <a:p>
            <a:r>
              <a:rPr lang="en-US" dirty="0" smtClean="0"/>
              <a:t>Purpose and Benefits</a:t>
            </a:r>
          </a:p>
          <a:p>
            <a:r>
              <a:rPr lang="en-US" dirty="0" smtClean="0"/>
              <a:t>Design and Content</a:t>
            </a:r>
          </a:p>
          <a:p>
            <a:r>
              <a:rPr lang="en-US" dirty="0" smtClean="0"/>
              <a:t>Frequency and Distribution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12/11/2014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Communications Update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912D3-C566-4B85-B744-97224C81D63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86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WRS News Online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457864"/>
            <a:ext cx="3733800" cy="4729576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Project Status</a:t>
            </a:r>
          </a:p>
          <a:p>
            <a:pPr lvl="1">
              <a:buBlip>
                <a:blip r:embed="rId2"/>
              </a:buBlip>
            </a:pPr>
            <a:r>
              <a:rPr lang="en-US" sz="2800" dirty="0"/>
              <a:t>C</a:t>
            </a:r>
            <a:r>
              <a:rPr lang="en-US" sz="2800" dirty="0" smtClean="0"/>
              <a:t>ommunications to stakeholders/SMEs</a:t>
            </a:r>
          </a:p>
          <a:p>
            <a:pPr lvl="1">
              <a:buBlip>
                <a:blip r:embed="rId2"/>
              </a:buBlip>
            </a:pPr>
            <a:r>
              <a:rPr lang="en-US" sz="2800" dirty="0" smtClean="0"/>
              <a:t>Distribution channel</a:t>
            </a:r>
          </a:p>
          <a:p>
            <a:pPr lvl="1">
              <a:buBlip>
                <a:blip r:embed="rId2"/>
              </a:buBlip>
            </a:pPr>
            <a:r>
              <a:rPr lang="en-US" sz="2800" dirty="0" smtClean="0"/>
              <a:t>Design prototype converted to </a:t>
            </a:r>
            <a:r>
              <a:rPr lang="en-US" sz="2800" dirty="0" err="1" smtClean="0"/>
              <a:t>GovDelivery</a:t>
            </a:r>
            <a:r>
              <a:rPr lang="en-US" sz="2800" dirty="0" smtClean="0"/>
              <a:t> e-mail template</a:t>
            </a:r>
          </a:p>
          <a:p>
            <a:pPr lvl="1">
              <a:buBlip>
                <a:blip r:embed="rId2"/>
              </a:buBlip>
            </a:pPr>
            <a:r>
              <a:rPr lang="en-US" sz="2800" dirty="0" smtClean="0"/>
              <a:t>Editorial team</a:t>
            </a:r>
          </a:p>
          <a:p>
            <a:pPr lvl="1">
              <a:buBlip>
                <a:blip r:embed="rId2"/>
              </a:buBlip>
            </a:pPr>
            <a:r>
              <a:rPr lang="en-US" sz="2800" dirty="0" smtClean="0"/>
              <a:t>Testing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457864"/>
            <a:ext cx="3733800" cy="4638136"/>
          </a:xfrm>
        </p:spPr>
        <p:txBody>
          <a:bodyPr>
            <a:normAutofit fontScale="92500"/>
          </a:bodyPr>
          <a:lstStyle/>
          <a:p>
            <a:pPr>
              <a:buFont typeface="Calibri" panose="020F0502020204030204" pitchFamily="34" charset="0"/>
              <a:buChar char="□"/>
            </a:pPr>
            <a:endParaRPr lang="en-US" dirty="0" smtClean="0"/>
          </a:p>
          <a:p>
            <a:pPr>
              <a:buFont typeface="Calibri" panose="020F0502020204030204" pitchFamily="34" charset="0"/>
              <a:buChar char="□"/>
            </a:pPr>
            <a:r>
              <a:rPr lang="en-US" dirty="0" smtClean="0"/>
              <a:t>Fine-tune e-mail template</a:t>
            </a:r>
          </a:p>
          <a:p>
            <a:pPr>
              <a:buFont typeface="Calibri" panose="020F0502020204030204" pitchFamily="34" charset="0"/>
              <a:buChar char="□"/>
            </a:pPr>
            <a:r>
              <a:rPr lang="en-US" dirty="0" smtClean="0"/>
              <a:t>Wrap up editorial content for 1</a:t>
            </a:r>
            <a:r>
              <a:rPr lang="en-US" baseline="30000" dirty="0" smtClean="0"/>
              <a:t>st</a:t>
            </a:r>
            <a:r>
              <a:rPr lang="en-US" dirty="0" smtClean="0"/>
              <a:t> issue and set themes for future issues</a:t>
            </a:r>
          </a:p>
          <a:p>
            <a:pPr>
              <a:buFont typeface="Calibri" panose="020F0502020204030204" pitchFamily="34" charset="0"/>
              <a:buChar char="□"/>
            </a:pPr>
            <a:r>
              <a:rPr lang="en-US" dirty="0" smtClean="0"/>
              <a:t>Launch: mid-January 2015</a:t>
            </a:r>
          </a:p>
          <a:p>
            <a:pPr>
              <a:buFont typeface="Calibri" panose="020F0502020204030204" pitchFamily="34" charset="0"/>
              <a:buChar char="□"/>
            </a:pPr>
            <a:r>
              <a:rPr lang="en-US" dirty="0" smtClean="0"/>
              <a:t>Survey stakeholders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12/11/2014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Communications Update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912D3-C566-4B85-B744-97224C81D63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7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WRS News Online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Purpose</a:t>
            </a:r>
          </a:p>
          <a:p>
            <a:pPr lvl="1"/>
            <a:r>
              <a:rPr lang="en-US" dirty="0" smtClean="0"/>
              <a:t>Focus on needs of members</a:t>
            </a:r>
          </a:p>
          <a:p>
            <a:pPr lvl="2"/>
            <a:r>
              <a:rPr lang="en-US" dirty="0" smtClean="0"/>
              <a:t>Support them throughout the customer lifecycle—from the beginning of their public service career to mid-career to retirement</a:t>
            </a:r>
          </a:p>
          <a:p>
            <a:pPr lvl="2"/>
            <a:r>
              <a:rPr lang="en-US" dirty="0" smtClean="0"/>
              <a:t>Provide education on all WRS benefits and impact of SWIB investments on retirement fund</a:t>
            </a:r>
            <a:endParaRPr lang="en-US" dirty="0"/>
          </a:p>
          <a:p>
            <a:pPr lvl="2"/>
            <a:r>
              <a:rPr lang="en-US" dirty="0" smtClean="0"/>
              <a:t>Make it convenient and easy to access online resources and self-service tools</a:t>
            </a:r>
          </a:p>
          <a:p>
            <a:pPr lvl="2"/>
            <a:r>
              <a:rPr lang="en-US" dirty="0" smtClean="0"/>
              <a:t>Acquaint them to receiving electronic information from ETF (pre-BAS)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12/11/2014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Communications Update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912D3-C566-4B85-B744-97224C81D63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0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WRS News Online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00199"/>
            <a:ext cx="7696200" cy="4860985"/>
          </a:xfrm>
        </p:spPr>
        <p:txBody>
          <a:bodyPr>
            <a:normAutofit/>
          </a:bodyPr>
          <a:lstStyle/>
          <a:p>
            <a:r>
              <a:rPr lang="en-US" dirty="0" smtClean="0"/>
              <a:t>Purpose</a:t>
            </a:r>
          </a:p>
          <a:p>
            <a:pPr lvl="1"/>
            <a:r>
              <a:rPr lang="en-US" dirty="0"/>
              <a:t>Engage and connect with </a:t>
            </a:r>
            <a:r>
              <a:rPr lang="en-US" dirty="0" smtClean="0"/>
              <a:t>members</a:t>
            </a:r>
          </a:p>
          <a:p>
            <a:pPr lvl="1"/>
            <a:r>
              <a:rPr lang="en-US" dirty="0" smtClean="0"/>
              <a:t>Customize and target communications</a:t>
            </a:r>
          </a:p>
          <a:p>
            <a:pPr lvl="2"/>
            <a:r>
              <a:rPr lang="en-US" dirty="0" smtClean="0">
                <a:hlinkClick r:id="rId2"/>
              </a:rPr>
              <a:t>Example: ETF </a:t>
            </a:r>
            <a:r>
              <a:rPr lang="en-US" dirty="0">
                <a:hlinkClick r:id="rId2"/>
              </a:rPr>
              <a:t>website</a:t>
            </a:r>
            <a:endParaRPr lang="en-US" dirty="0"/>
          </a:p>
          <a:p>
            <a:pPr lvl="1"/>
            <a:r>
              <a:rPr lang="en-US" dirty="0" smtClean="0"/>
              <a:t>Improve </a:t>
            </a:r>
            <a:r>
              <a:rPr lang="en-US" dirty="0"/>
              <a:t>the </a:t>
            </a:r>
            <a:r>
              <a:rPr lang="en-US" dirty="0" smtClean="0"/>
              <a:t>customer </a:t>
            </a:r>
            <a:r>
              <a:rPr lang="en-US" dirty="0"/>
              <a:t>experience</a:t>
            </a:r>
          </a:p>
          <a:p>
            <a:pPr lvl="2"/>
            <a:r>
              <a:rPr lang="en-US" dirty="0" smtClean="0"/>
              <a:t>Deliver relevant information quickly and efficiently—A </a:t>
            </a:r>
            <a:r>
              <a:rPr lang="en-US" dirty="0"/>
              <a:t>part of </a:t>
            </a:r>
            <a:r>
              <a:rPr lang="en-US" dirty="0" smtClean="0"/>
              <a:t>our </a:t>
            </a:r>
            <a:r>
              <a:rPr lang="en-US" dirty="0"/>
              <a:t>m</a:t>
            </a:r>
            <a:r>
              <a:rPr lang="en-US" dirty="0" smtClean="0"/>
              <a:t>odernization and process improvement initiative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12/11/2014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Communications </a:t>
            </a:r>
            <a:r>
              <a:rPr lang="en-US" dirty="0" smtClean="0"/>
              <a:t>Update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912D3-C566-4B85-B744-97224C81D63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98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WRS News Online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Benefits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ccess </a:t>
            </a:r>
            <a:r>
              <a:rPr lang="en-US" dirty="0"/>
              <a:t>from your computer or mobile </a:t>
            </a:r>
            <a:r>
              <a:rPr lang="en-US" dirty="0" smtClean="0"/>
              <a:t>device</a:t>
            </a:r>
          </a:p>
          <a:p>
            <a:pPr lvl="1"/>
            <a:r>
              <a:rPr lang="en-US" dirty="0" smtClean="0"/>
              <a:t>Information quicker; when needed</a:t>
            </a:r>
            <a:endParaRPr lang="en-US" dirty="0"/>
          </a:p>
          <a:p>
            <a:pPr lvl="1"/>
            <a:r>
              <a:rPr lang="en-US" dirty="0" smtClean="0"/>
              <a:t>Easy-to-understand articles</a:t>
            </a:r>
          </a:p>
          <a:p>
            <a:pPr lvl="1"/>
            <a:r>
              <a:rPr lang="en-US" dirty="0" smtClean="0"/>
              <a:t>Four-color infographics provide another way to learn</a:t>
            </a:r>
          </a:p>
          <a:p>
            <a:pPr lvl="1"/>
            <a:r>
              <a:rPr lang="en-US" dirty="0" smtClean="0"/>
              <a:t>Interactive Web design increases engagement</a:t>
            </a:r>
            <a:endParaRPr lang="en-US" dirty="0"/>
          </a:p>
          <a:p>
            <a:pPr lvl="1"/>
            <a:r>
              <a:rPr lang="en-US" dirty="0" smtClean="0"/>
              <a:t>Ability to survey members for satisfaction and feedback</a:t>
            </a:r>
          </a:p>
          <a:p>
            <a:pPr lvl="1"/>
            <a:r>
              <a:rPr lang="en-US" dirty="0" smtClean="0"/>
              <a:t>Opportunities for greater Web metrics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12/11/2014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Communications Update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912D3-C566-4B85-B744-97224C81D63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88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WRS News Online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Benefits, etc.</a:t>
            </a:r>
          </a:p>
          <a:p>
            <a:pPr lvl="1"/>
            <a:r>
              <a:rPr lang="en-US" dirty="0"/>
              <a:t>Follows CEM best practices for customer service</a:t>
            </a:r>
          </a:p>
          <a:p>
            <a:pPr lvl="1"/>
            <a:r>
              <a:rPr lang="en-US" dirty="0" smtClean="0"/>
              <a:t>Links to “learn more” on Web, “share” via social media, and member portal (in future)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12/11/2014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Communications Update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912D3-C566-4B85-B744-97224C81D635}" type="slidenum">
              <a:rPr lang="en-US" smtClean="0"/>
              <a:t>7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898986" y="4375436"/>
            <a:ext cx="5900285" cy="1043940"/>
            <a:chOff x="1898986" y="4375436"/>
            <a:chExt cx="5900285" cy="104394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3431" y="4413536"/>
              <a:ext cx="1005840" cy="1005840"/>
            </a:xfrm>
            <a:prstGeom prst="rect">
              <a:avLst/>
            </a:prstGeom>
          </p:spPr>
        </p:pic>
        <p:grpSp>
          <p:nvGrpSpPr>
            <p:cNvPr id="12" name="Group 11"/>
            <p:cNvGrpSpPr/>
            <p:nvPr/>
          </p:nvGrpSpPr>
          <p:grpSpPr>
            <a:xfrm>
              <a:off x="1898986" y="4375436"/>
              <a:ext cx="4673980" cy="1005840"/>
              <a:chOff x="1898986" y="4375436"/>
              <a:chExt cx="4673980" cy="1005840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14517" y="4375436"/>
                <a:ext cx="1005840" cy="1005840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98986" y="4375436"/>
                <a:ext cx="939149" cy="921448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67126" y="4375436"/>
                <a:ext cx="1005840" cy="1005840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40821" y="4375436"/>
                <a:ext cx="1005840" cy="100584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101897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WRS News Online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Benefits, etc.</a:t>
            </a:r>
          </a:p>
          <a:p>
            <a:pPr lvl="1"/>
            <a:r>
              <a:rPr lang="en-US" dirty="0" smtClean="0"/>
              <a:t>View and print individual articles</a:t>
            </a:r>
          </a:p>
          <a:p>
            <a:pPr lvl="1"/>
            <a:r>
              <a:rPr lang="en-US" dirty="0" smtClean="0"/>
              <a:t>Web search by topic</a:t>
            </a:r>
          </a:p>
          <a:p>
            <a:pPr lvl="1"/>
            <a:r>
              <a:rPr lang="en-US" dirty="0" smtClean="0"/>
              <a:t>Archives</a:t>
            </a:r>
            <a:endParaRPr lang="en-US" dirty="0"/>
          </a:p>
          <a:p>
            <a:pPr lvl="1"/>
            <a:r>
              <a:rPr lang="en-US" dirty="0" smtClean="0"/>
              <a:t>Back-end improvements</a:t>
            </a:r>
          </a:p>
          <a:p>
            <a:pPr lvl="2"/>
            <a:r>
              <a:rPr lang="en-US" dirty="0" smtClean="0"/>
              <a:t>More than $100K cost savings per year</a:t>
            </a:r>
          </a:p>
          <a:p>
            <a:pPr lvl="2"/>
            <a:r>
              <a:rPr lang="en-US" dirty="0" smtClean="0"/>
              <a:t>Quicker and more efficient e-mail distribution</a:t>
            </a:r>
          </a:p>
          <a:p>
            <a:pPr lvl="2"/>
            <a:r>
              <a:rPr lang="en-US" dirty="0"/>
              <a:t>Flexible layout and production</a:t>
            </a:r>
          </a:p>
          <a:p>
            <a:pPr lvl="2"/>
            <a:r>
              <a:rPr lang="en-US" dirty="0" smtClean="0"/>
              <a:t>Cross-functional editorial team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12/11/2014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Communications Update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912D3-C566-4B85-B744-97224C81D63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28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912D3-C566-4B85-B744-97224C81D635}" type="slidenum">
              <a:rPr lang="en-US" smtClean="0"/>
              <a:t>9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542"/>
            <a:ext cx="9144000" cy="6866542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 bwMode="white">
          <a:xfrm>
            <a:off x="6074229" y="5780314"/>
            <a:ext cx="2449135" cy="82232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B050"/>
                </a:solidFill>
                <a:hlinkClick r:id="rId3"/>
              </a:rPr>
              <a:t>Click to View </a:t>
            </a:r>
          </a:p>
          <a:p>
            <a:pPr algn="ctr"/>
            <a:r>
              <a:rPr lang="en-US" sz="1600" b="1" dirty="0" err="1" smtClean="0">
                <a:solidFill>
                  <a:srgbClr val="00B050"/>
                </a:solidFill>
                <a:hlinkClick r:id="rId3"/>
              </a:rPr>
              <a:t>WRS</a:t>
            </a:r>
            <a:r>
              <a:rPr lang="en-US" sz="1600" b="1" dirty="0" smtClean="0">
                <a:solidFill>
                  <a:srgbClr val="00B050"/>
                </a:solidFill>
                <a:hlinkClick r:id="rId3"/>
              </a:rPr>
              <a:t> News Online</a:t>
            </a:r>
          </a:p>
          <a:p>
            <a:pPr algn="ctr"/>
            <a:r>
              <a:rPr lang="en-US" sz="1600" b="1" dirty="0" smtClean="0">
                <a:solidFill>
                  <a:srgbClr val="00B050"/>
                </a:solidFill>
                <a:hlinkClick r:id="rId3"/>
              </a:rPr>
              <a:t>Demo</a:t>
            </a:r>
            <a:endParaRPr lang="en-US" sz="1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854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0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ETF Wave Side">
  <a:themeElements>
    <a:clrScheme name="ETF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1F497D"/>
      </a:accent1>
      <a:accent2>
        <a:srgbClr val="FF7B21"/>
      </a:accent2>
      <a:accent3>
        <a:srgbClr val="81C184"/>
      </a:accent3>
      <a:accent4>
        <a:srgbClr val="7E9FC8"/>
      </a:accent4>
      <a:accent5>
        <a:srgbClr val="137F2D"/>
      </a:accent5>
      <a:accent6>
        <a:srgbClr val="FFFC7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TF Wav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1F497D"/>
      </a:accent1>
      <a:accent2>
        <a:srgbClr val="FF7B21"/>
      </a:accent2>
      <a:accent3>
        <a:srgbClr val="A1DA8A"/>
      </a:accent3>
      <a:accent4>
        <a:srgbClr val="7E9FC8"/>
      </a:accent4>
      <a:accent5>
        <a:srgbClr val="0A740A"/>
      </a:accent5>
      <a:accent6>
        <a:srgbClr val="FFFC7D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ETF Wave Side</Template>
  <TotalTime>1122</TotalTime>
  <Words>378</Words>
  <Application>Microsoft Office PowerPoint</Application>
  <PresentationFormat>On-screen Show (4:3)</PresentationFormat>
  <Paragraphs>105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ETF Wave Side</vt:lpstr>
      <vt:lpstr>Communications Update</vt:lpstr>
      <vt:lpstr>Communications Update: WRS News Online</vt:lpstr>
      <vt:lpstr>WRS News Online</vt:lpstr>
      <vt:lpstr>WRS News Online</vt:lpstr>
      <vt:lpstr>WRS News Online</vt:lpstr>
      <vt:lpstr>WRS News Online</vt:lpstr>
      <vt:lpstr>WRS News Online</vt:lpstr>
      <vt:lpstr>WRS News Online</vt:lpstr>
      <vt:lpstr>PowerPoint Presentation</vt:lpstr>
      <vt:lpstr>PowerPoint Presentation</vt:lpstr>
      <vt:lpstr>WRS News Online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Fields, Kathryn</dc:creator>
  <cp:lastModifiedBy>Mullins, Cheryllynn</cp:lastModifiedBy>
  <cp:revision>179</cp:revision>
  <cp:lastPrinted>2014-12-09T16:31:31Z</cp:lastPrinted>
  <dcterms:created xsi:type="dcterms:W3CDTF">2014-01-29T17:43:05Z</dcterms:created>
  <dcterms:modified xsi:type="dcterms:W3CDTF">2014-12-17T15:07:54Z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3DECBEA1-6DA9-4CFF-A6C9-DF9B6E88125E</vt:lpwstr>
  </property>
  <property fmtid="{D5CDD505-2E9C-101B-9397-08002B2CF9AE}" pid="3" name="ArticulatePath">
    <vt:lpwstr>ETF Template WaveSide2014</vt:lpwstr>
  </property>
</Properties>
</file>