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18"/>
  </p:notesMasterIdLst>
  <p:handoutMasterIdLst>
    <p:handoutMasterId r:id="rId19"/>
  </p:handoutMasterIdLst>
  <p:sldIdLst>
    <p:sldId id="313" r:id="rId2"/>
    <p:sldId id="312" r:id="rId3"/>
    <p:sldId id="318" r:id="rId4"/>
    <p:sldId id="319" r:id="rId5"/>
    <p:sldId id="324" r:id="rId6"/>
    <p:sldId id="322" r:id="rId7"/>
    <p:sldId id="323" r:id="rId8"/>
    <p:sldId id="325" r:id="rId9"/>
    <p:sldId id="328" r:id="rId10"/>
    <p:sldId id="314" r:id="rId11"/>
    <p:sldId id="326" r:id="rId12"/>
    <p:sldId id="329" r:id="rId13"/>
    <p:sldId id="317" r:id="rId14"/>
    <p:sldId id="316" r:id="rId15"/>
    <p:sldId id="295" r:id="rId16"/>
    <p:sldId id="290" r:id="rId17"/>
  </p:sldIdLst>
  <p:sldSz cx="12192000" cy="6858000"/>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uchten, Brittney" initials="KB" lastIdx="12" clrIdx="0">
    <p:extLst>
      <p:ext uri="{19B8F6BF-5375-455C-9EA6-DF929625EA0E}">
        <p15:presenceInfo xmlns:p15="http://schemas.microsoft.com/office/powerpoint/2012/main" userId="S-1-5-21-2040606108-699019667-1734353810-19272" providerId="AD"/>
      </p:ext>
    </p:extLst>
  </p:cmAuthor>
  <p:cmAuthor id="2" name="Schueller, Shelly - ETF" initials="SS-E" lastIdx="6" clrIdx="1">
    <p:extLst>
      <p:ext uri="{19B8F6BF-5375-455C-9EA6-DF929625EA0E}">
        <p15:presenceInfo xmlns:p15="http://schemas.microsoft.com/office/powerpoint/2012/main" userId="S::Shelly.Schueller@etf.wi.gov::636acf0a-c0cb-4bf3-a42e-8c41aae55c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57"/>
    <a:srgbClr val="346C9E"/>
    <a:srgbClr val="FFFFFF"/>
    <a:srgbClr val="98BDD4"/>
    <a:srgbClr val="264F74"/>
    <a:srgbClr val="19334B"/>
    <a:srgbClr val="001426"/>
    <a:srgbClr val="143962"/>
    <a:srgbClr val="EB5343"/>
    <a:srgbClr val="C926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8" d="100"/>
          <a:sy n="58" d="100"/>
        </p:scale>
        <p:origin x="302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755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2611"/>
          </a:xfrm>
          <a:prstGeom prst="rect">
            <a:avLst/>
          </a:prstGeom>
        </p:spPr>
        <p:txBody>
          <a:bodyPr vert="horz" lIns="92309" tIns="46154" rIns="92309" bIns="46154" rtlCol="0"/>
          <a:lstStyle>
            <a:lvl1pPr algn="r">
              <a:defRPr sz="1200"/>
            </a:lvl1pPr>
          </a:lstStyle>
          <a:p>
            <a:fld id="{0D79D27E-6CCA-4546-A5BE-6C665B757B7A}" type="datetimeFigureOut">
              <a:rPr lang="en-US" smtClean="0"/>
              <a:t>9/30/2019</a:t>
            </a:fld>
            <a:endParaRPr lang="en-US"/>
          </a:p>
        </p:txBody>
      </p:sp>
      <p:sp>
        <p:nvSpPr>
          <p:cNvPr id="4" name="Slide Image Placeholder 3"/>
          <p:cNvSpPr>
            <a:spLocks noGrp="1" noRot="1" noChangeAspect="1"/>
          </p:cNvSpPr>
          <p:nvPr>
            <p:ph type="sldImg" idx="2"/>
          </p:nvPr>
        </p:nvSpPr>
        <p:spPr>
          <a:xfrm>
            <a:off x="701675" y="1152525"/>
            <a:ext cx="5530850" cy="3111500"/>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437221"/>
            <a:ext cx="5547360" cy="3630454"/>
          </a:xfrm>
          <a:prstGeom prst="rect">
            <a:avLst/>
          </a:prstGeom>
        </p:spPr>
        <p:txBody>
          <a:bodyPr vert="horz" lIns="92309" tIns="46154" rIns="92309" bIns="4615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2610"/>
          </a:xfrm>
          <a:prstGeom prst="rect">
            <a:avLst/>
          </a:prstGeom>
        </p:spPr>
        <p:txBody>
          <a:bodyPr vert="horz" lIns="92309" tIns="46154" rIns="92309" bIns="46154" rtlCol="0" anchor="b"/>
          <a:lstStyle>
            <a:lvl1pPr algn="r">
              <a:defRPr sz="1200"/>
            </a:lvl1pPr>
          </a:lstStyle>
          <a:p>
            <a:fld id="{A67950A1-D3E9-49D5-8C26-DB1FCD866D90}" type="slidenum">
              <a:rPr lang="en-US" smtClean="0"/>
              <a:t>‹#›</a:t>
            </a:fld>
            <a:endParaRPr lang="en-US"/>
          </a:p>
        </p:txBody>
      </p:sp>
    </p:spTree>
    <p:extLst>
      <p:ext uri="{BB962C8B-B14F-4D97-AF65-F5344CB8AC3E}">
        <p14:creationId xmlns:p14="http://schemas.microsoft.com/office/powerpoint/2010/main" val="857458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76489"/>
            <a:fld id="{F6BF9FC9-1905-4968-9F52-FEE0C7CA8C2E}" type="slidenum">
              <a:rPr lang="en-US" sz="1100"/>
              <a:pPr defTabSz="976489"/>
              <a:t>4</a:t>
            </a:fld>
            <a:endParaRPr lang="en-US" sz="1100"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798714" y="4598575"/>
            <a:ext cx="5799055" cy="5013010"/>
          </a:xfrm>
          <a:noFill/>
          <a:ln/>
        </p:spPr>
        <p:txBody>
          <a:bodyPr lIns="95948" tIns="47974" rIns="95948" bIns="47974"/>
          <a:lstStyle/>
          <a:p>
            <a:pPr eaLnBrk="1" hangingPunct="1"/>
            <a:r>
              <a:rPr lang="en-US" dirty="0"/>
              <a:t>Let’s talk about what a 457(b) plan is.</a:t>
            </a:r>
          </a:p>
          <a:p>
            <a:pPr eaLnBrk="1" hangingPunct="1"/>
            <a:r>
              <a:rPr lang="en-US" dirty="0"/>
              <a:t>It is created under Section 457(b) of the Internal Revenue Code. With before-tax contributions, you can set aside some of your income before you pay current taxes. With Roth contributions, you can set aside some of your income after you pay taxes. In 2019, you can contribute up to $19,000 to the WDC or 100% of your compensation (whichever is less).</a:t>
            </a:r>
          </a:p>
          <a:p>
            <a:endParaRPr lang="en-US" dirty="0"/>
          </a:p>
          <a:p>
            <a:r>
              <a:rPr lang="en-US" dirty="0"/>
              <a:t>[Read slide]</a:t>
            </a:r>
          </a:p>
          <a:p>
            <a:endParaRPr lang="en-US" sz="1100" dirty="0"/>
          </a:p>
          <a:p>
            <a:endParaRPr lang="en-US" sz="1100" b="1" dirty="0">
              <a:solidFill>
                <a:srgbClr val="0070C0"/>
              </a:solidFill>
              <a:cs typeface="Times New Roman" pitchFamily="18" charset="0"/>
            </a:endParaRPr>
          </a:p>
        </p:txBody>
      </p:sp>
    </p:spTree>
    <p:extLst>
      <p:ext uri="{BB962C8B-B14F-4D97-AF65-F5344CB8AC3E}">
        <p14:creationId xmlns:p14="http://schemas.microsoft.com/office/powerpoint/2010/main" val="506491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pPr defTabSz="976489"/>
            <a:fld id="{98DECDC7-E01F-4F89-A279-A8218883BCC7}" type="slidenum">
              <a:rPr lang="en-US" sz="1100"/>
              <a:pPr defTabSz="976489"/>
              <a:t>5</a:t>
            </a:fld>
            <a:endParaRPr lang="en-US" sz="1100"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798714" y="4598575"/>
            <a:ext cx="5799055" cy="5013010"/>
          </a:xfrm>
          <a:noFill/>
          <a:ln/>
        </p:spPr>
        <p:txBody>
          <a:bodyPr/>
          <a:lstStyle/>
          <a:p>
            <a:pPr defTabSz="923087" fontAlgn="base">
              <a:spcBef>
                <a:spcPct val="30000"/>
              </a:spcBef>
              <a:spcAft>
                <a:spcPct val="0"/>
              </a:spcAft>
              <a:defRPr/>
            </a:pPr>
            <a:r>
              <a:rPr lang="en-US" dirty="0"/>
              <a:t>[Discuss the new</a:t>
            </a:r>
            <a:r>
              <a:rPr lang="en-US" baseline="0" dirty="0"/>
              <a:t> </a:t>
            </a:r>
            <a:r>
              <a:rPr lang="en-US" dirty="0"/>
              <a:t>administrative and plan fees] [Read Slide]</a:t>
            </a:r>
          </a:p>
          <a:p>
            <a:pPr eaLnBrk="1" hangingPunct="1"/>
            <a:br>
              <a:rPr lang="en-US" dirty="0"/>
            </a:br>
            <a:r>
              <a:rPr lang="en-US" dirty="0"/>
              <a:t>Each of the WDC’s investment option choices also has operating expenses that are deducted from the fund’s assets before the share/unit price is calculated. These expenses pay for the management of the fund, like securities trading and other day-to-day type expenses. Each fund’s expenses differ and are listed on the WDC’s </a:t>
            </a:r>
            <a:r>
              <a:rPr lang="en-US" i="1" dirty="0"/>
              <a:t>Investment Options at a Glance</a:t>
            </a:r>
            <a:r>
              <a:rPr lang="en-US" dirty="0"/>
              <a:t> or in the fund’s prospectus or disclosure documents.</a:t>
            </a:r>
          </a:p>
          <a:p>
            <a:pPr eaLnBrk="1" hangingPunct="1"/>
            <a:endParaRPr lang="en-US" dirty="0"/>
          </a:p>
        </p:txBody>
      </p:sp>
    </p:spTree>
    <p:extLst>
      <p:ext uri="{BB962C8B-B14F-4D97-AF65-F5344CB8AC3E}">
        <p14:creationId xmlns:p14="http://schemas.microsoft.com/office/powerpoint/2010/main" val="201461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A7203A1-6167-4990-8D4A-3E085DEC2719}" type="slidenum">
              <a:rPr lang="en-US" sz="1100"/>
              <a:pPr/>
              <a:t>6</a:t>
            </a:fld>
            <a:endParaRPr lang="en-US" sz="11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85556" y="4598896"/>
            <a:ext cx="5425369" cy="4355584"/>
          </a:xfrm>
          <a:noFill/>
          <a:ln/>
        </p:spPr>
        <p:txBody>
          <a:bodyPr/>
          <a:lstStyle/>
          <a:p>
            <a:pPr eaLnBrk="1" hangingPunct="1"/>
            <a:r>
              <a:rPr lang="en-US" dirty="0"/>
              <a:t>If you have retirement accounts from a previous employer’s plan and you want to simplify your retirement planning, you can roll over approved balances from those accounts to the WDC. </a:t>
            </a:r>
          </a:p>
          <a:p>
            <a:pPr eaLnBrk="1" hangingPunct="1"/>
            <a:endParaRPr lang="en-US" dirty="0"/>
          </a:p>
          <a:p>
            <a:pPr eaLnBrk="1" hangingPunct="1"/>
            <a:r>
              <a:rPr lang="en-US" dirty="0"/>
              <a:t>You may want to discuss any rollovers you may be thinking of making with your financial or tax advisor before making this decision.</a:t>
            </a:r>
          </a:p>
          <a:p>
            <a:pPr eaLnBrk="1" hangingPunct="1"/>
            <a:endParaRPr lang="en-US" sz="1100" dirty="0"/>
          </a:p>
        </p:txBody>
      </p:sp>
    </p:spTree>
    <p:extLst>
      <p:ext uri="{BB962C8B-B14F-4D97-AF65-F5344CB8AC3E}">
        <p14:creationId xmlns:p14="http://schemas.microsoft.com/office/powerpoint/2010/main" val="2691610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6F894BB-444E-459C-9CA0-0A77605280CD}" type="slidenum">
              <a:rPr lang="en-US" sz="1100"/>
              <a:pPr/>
              <a:t>7</a:t>
            </a:fld>
            <a:endParaRPr lang="en-US" sz="11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751205" y="4648517"/>
            <a:ext cx="6019271" cy="4097867"/>
          </a:xfrm>
          <a:noFill/>
          <a:ln/>
        </p:spPr>
        <p:txBody>
          <a:bodyPr/>
          <a:lstStyle/>
          <a:p>
            <a:r>
              <a:rPr lang="en-US" dirty="0"/>
              <a:t>You can only withdraw money from the WDC under certain circumstances: when you retire, when you separate from service, if you suffer a financial hardship, when you reach age 70½, or if you die. </a:t>
            </a:r>
            <a:r>
              <a:rPr lang="en-US" kern="1200" dirty="0">
                <a:solidFill>
                  <a:schemeClr val="tx1"/>
                </a:solidFill>
              </a:rPr>
              <a:t>The 10% federal early withdrawal penalty does not apply to 457 plan withdrawals except for withdrawals attributable to rollovers from another type of plan or account. </a:t>
            </a:r>
            <a:endParaRPr lang="en-US" dirty="0"/>
          </a:p>
          <a:p>
            <a:pPr eaLnBrk="1" hangingPunct="1"/>
            <a:endParaRPr lang="en-US" dirty="0"/>
          </a:p>
          <a:p>
            <a:pPr eaLnBrk="1" hangingPunct="1"/>
            <a:r>
              <a:rPr lang="en-US" dirty="0"/>
              <a:t>When you’re ready to retire, there are many ways for you to receive your account assets. You can take your assets all at once as a lump-sum payment, or you can spread out your distributions over time with periodic payments. These options are discussed at length in another seminar or I can provide you with more information on distribution options when you’re ready to make that decision.</a:t>
            </a:r>
          </a:p>
          <a:p>
            <a:pPr eaLnBrk="1" hangingPunct="1"/>
            <a:endParaRPr lang="en-US" dirty="0"/>
          </a:p>
          <a:p>
            <a:pPr eaLnBrk="1" hangingPunct="1"/>
            <a:r>
              <a:rPr lang="en-US" dirty="0"/>
              <a:t>You may want to discuss any withdrawals you may be thinking of making with your financial or tax advisor before making this decision. </a:t>
            </a:r>
          </a:p>
          <a:p>
            <a:pPr eaLnBrk="1" hangingPunct="1"/>
            <a:endParaRPr lang="en-US" sz="1100" dirty="0"/>
          </a:p>
        </p:txBody>
      </p:sp>
    </p:spTree>
    <p:extLst>
      <p:ext uri="{BB962C8B-B14F-4D97-AF65-F5344CB8AC3E}">
        <p14:creationId xmlns:p14="http://schemas.microsoft.com/office/powerpoint/2010/main" val="3790122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974141"/>
            <a:fld id="{9B9B911E-9858-4FCF-A0E6-98AA2081D8F9}" type="slidenum">
              <a:rPr lang="en-US" smtClean="0"/>
              <a:pPr defTabSz="974141"/>
              <a:t>8</a:t>
            </a:fld>
            <a:endParaRPr lang="en-US" dirty="0"/>
          </a:p>
        </p:txBody>
      </p:sp>
      <p:sp>
        <p:nvSpPr>
          <p:cNvPr id="52227" name="Rectangle 2"/>
          <p:cNvSpPr>
            <a:spLocks noGrp="1" noRot="1" noChangeAspect="1" noChangeArrowheads="1" noTextEdit="1"/>
          </p:cNvSpPr>
          <p:nvPr>
            <p:ph type="sldImg"/>
          </p:nvPr>
        </p:nvSpPr>
        <p:spPr>
          <a:xfrm>
            <a:off x="473075" y="725488"/>
            <a:ext cx="6453188" cy="3629025"/>
          </a:xfrm>
          <a:ln/>
        </p:spPr>
      </p:sp>
      <p:sp>
        <p:nvSpPr>
          <p:cNvPr id="265219" name="Rectangle 3"/>
          <p:cNvSpPr>
            <a:spLocks noGrp="1" noChangeArrowheads="1"/>
          </p:cNvSpPr>
          <p:nvPr>
            <p:ph type="body" idx="1"/>
          </p:nvPr>
        </p:nvSpPr>
        <p:spPr>
          <a:xfrm>
            <a:off x="634773" y="4518230"/>
            <a:ext cx="6113135" cy="5038123"/>
          </a:xfrm>
        </p:spPr>
        <p:txBody>
          <a:bodyPr/>
          <a:lstStyle/>
          <a:p>
            <a:pPr defTabSz="957518">
              <a:spcBef>
                <a:spcPts val="628"/>
              </a:spcBef>
              <a:defRPr/>
            </a:pPr>
            <a:r>
              <a:rPr lang="en-US" altLang="en-US" sz="1000" dirty="0">
                <a:latin typeface="Arial" panose="020B0604020202020204" pitchFamily="34" charset="0"/>
                <a:cs typeface="Arial" panose="020B0604020202020204" pitchFamily="34" charset="0"/>
              </a:rPr>
              <a:t>The WDC Program includes  an innovative education curriculum focused on retirement readiness. The Retirement Readiness Review is designed to assess where you stand today and the current path you are taking toward retirement. The review includes an individual one-on-one meeting with a local WDC Retirement Plan Advisor who will analyze a variety of factors and diagnose your situation </a:t>
            </a:r>
            <a:r>
              <a:rPr lang="en-US" sz="1000" dirty="0">
                <a:latin typeface="Arial" panose="020B0604020202020204" pitchFamily="34" charset="0"/>
                <a:cs typeface="Arial" panose="020B0604020202020204" pitchFamily="34" charset="0"/>
              </a:rPr>
              <a:t>— identifying areas for improvement and making specific recommendations to help strengthen your savings rate and investment </a:t>
            </a:r>
            <a:r>
              <a:rPr lang="en-US" altLang="en-US" sz="1000" dirty="0">
                <a:latin typeface="Arial" panose="020B0604020202020204" pitchFamily="34" charset="0"/>
                <a:cs typeface="Arial" panose="020B0604020202020204" pitchFamily="34" charset="0"/>
              </a:rPr>
              <a:t>strategies.</a:t>
            </a:r>
          </a:p>
          <a:p>
            <a:r>
              <a:rPr lang="en-US" altLang="en-US" sz="1000" dirty="0">
                <a:latin typeface="Arial" panose="020B0604020202020204" pitchFamily="34" charset="0"/>
                <a:cs typeface="Arial" panose="020B0604020202020204" pitchFamily="34" charset="0"/>
              </a:rPr>
              <a:t>During the review, you and the local WDC Retirement Plan Advisor will review personal data and establish goals. Together, you will discuss outside investments, pension and Social Security estimates, spouse and partner retirement benefits and other potential sources of retirement income. After factoring in expenses like healthcare and college tuition, an analysis will be conducted that may help you decide if you are on track to reach you desired level of retirement income. The analysis provided will give you a detailed look at your projected income and cash flow throughout retirement. You will receive a detailed spend-down plan that offers suggestions for which retirement income sources to draw from each year of your retirement, depending on your tax situation and other variables. </a:t>
            </a:r>
          </a:p>
          <a:p>
            <a:r>
              <a:rPr lang="en-US" altLang="en-US" sz="1000" dirty="0">
                <a:latin typeface="Arial" panose="020B0604020202020204" pitchFamily="34" charset="0"/>
                <a:cs typeface="Arial" panose="020B0604020202020204" pitchFamily="34" charset="0"/>
              </a:rPr>
              <a:t>If a review reveals that you may need to adjust your savings strategy, you will be given suggestions that might help you get back on track, such as increasing your savings rate or changing their investment allocation. </a:t>
            </a:r>
          </a:p>
          <a:p>
            <a:r>
              <a:rPr lang="en-US" altLang="en-US" sz="1000" dirty="0">
                <a:latin typeface="Arial" panose="020B0604020202020204" pitchFamily="34" charset="0"/>
                <a:cs typeface="Arial" panose="020B0604020202020204" pitchFamily="34" charset="0"/>
              </a:rPr>
              <a:t>Even if you are already retired, a Retirement Readiness Review can help, too. The review is particularly helpful with spend-down strategies — which can be one of the most neglected parts of retirement planning. For those nearing or in retirement, a review helps you realize what a sustainable income level may be throughout retirement and where the income may come from. It can also help determine appropriate investment strategies and analyze the value of keeping assets in the WDC. An analysis of your spend-down strategies, including illustrations of how long your money might last, is included at no additional cost to you if you are within 10 years of retirement.</a:t>
            </a:r>
          </a:p>
          <a:p>
            <a:r>
              <a:rPr lang="en-US" altLang="en-US" sz="1000" dirty="0">
                <a:latin typeface="Arial" panose="020B0604020202020204" pitchFamily="34" charset="0"/>
                <a:cs typeface="Arial" panose="020B0604020202020204" pitchFamily="34" charset="0"/>
              </a:rPr>
              <a:t>Scheduling a Retirement Readiness Review with a local WDC Retirement Plan Advisor is easy! Go to the WDC website, </a:t>
            </a:r>
            <a:r>
              <a:rPr lang="en-US" altLang="en-US" sz="1000" b="1" dirty="0">
                <a:latin typeface="Arial" panose="020B0604020202020204" pitchFamily="34" charset="0"/>
                <a:cs typeface="Arial" panose="020B0604020202020204" pitchFamily="34" charset="0"/>
              </a:rPr>
              <a:t>www.wdc457.org</a:t>
            </a:r>
            <a:r>
              <a:rPr lang="en-US" altLang="en-US" sz="1000" dirty="0">
                <a:latin typeface="Arial" panose="020B0604020202020204" pitchFamily="34" charset="0"/>
                <a:cs typeface="Arial" panose="020B0604020202020204" pitchFamily="34" charset="0"/>
              </a:rPr>
              <a:t>, and click on the </a:t>
            </a:r>
            <a:r>
              <a:rPr lang="en-US" altLang="en-US" sz="1000" i="1" dirty="0">
                <a:latin typeface="Arial" panose="020B0604020202020204" pitchFamily="34" charset="0"/>
                <a:cs typeface="Arial" panose="020B0604020202020204" pitchFamily="34" charset="0"/>
              </a:rPr>
              <a:t>Schedule a Meeting</a:t>
            </a:r>
            <a:r>
              <a:rPr lang="en-US" altLang="en-US" sz="1000" dirty="0">
                <a:latin typeface="Arial" panose="020B0604020202020204" pitchFamily="34" charset="0"/>
                <a:cs typeface="Arial" panose="020B0604020202020204" pitchFamily="34" charset="0"/>
              </a:rPr>
              <a:t> link. You may also call the WDC at </a:t>
            </a:r>
            <a:r>
              <a:rPr lang="en-US" altLang="en-US" sz="1000" b="1" dirty="0">
                <a:latin typeface="Arial" panose="020B0604020202020204" pitchFamily="34" charset="0"/>
                <a:cs typeface="Arial" panose="020B0604020202020204" pitchFamily="34" charset="0"/>
              </a:rPr>
              <a:t>(877) 457-WDCP (9327)</a:t>
            </a:r>
            <a:r>
              <a:rPr lang="en-US" altLang="en-US" sz="1000" dirty="0">
                <a:latin typeface="Arial" panose="020B0604020202020204" pitchFamily="34" charset="0"/>
                <a:cs typeface="Arial" panose="020B0604020202020204" pitchFamily="34" charset="0"/>
              </a:rPr>
              <a:t>, press 0 and say “representative.”</a:t>
            </a:r>
          </a:p>
        </p:txBody>
      </p:sp>
    </p:spTree>
    <p:extLst>
      <p:ext uri="{BB962C8B-B14F-4D97-AF65-F5344CB8AC3E}">
        <p14:creationId xmlns:p14="http://schemas.microsoft.com/office/powerpoint/2010/main" val="1690160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932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Young Professional">
    <p:spTree>
      <p:nvGrpSpPr>
        <p:cNvPr id="1" name=""/>
        <p:cNvGrpSpPr/>
        <p:nvPr/>
      </p:nvGrpSpPr>
      <p:grpSpPr>
        <a:xfrm>
          <a:off x="0" y="0"/>
          <a:ext cx="0" cy="0"/>
          <a:chOff x="0" y="0"/>
          <a:chExt cx="0" cy="0"/>
        </a:xfrm>
      </p:grpSpPr>
      <p:sp>
        <p:nvSpPr>
          <p:cNvPr id="4" name="Rectangle 3"/>
          <p:cNvSpPr/>
          <p:nvPr userDrawn="1"/>
        </p:nvSpPr>
        <p:spPr>
          <a:xfrm>
            <a:off x="0" y="0"/>
            <a:ext cx="12191999" cy="6857999"/>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19125" y="1122363"/>
            <a:ext cx="10953750" cy="2387600"/>
          </a:xfrm>
        </p:spPr>
        <p:txBody>
          <a:bodyPr anchor="b">
            <a:normAutofit/>
          </a:bodyPr>
          <a:lstStyle>
            <a:lvl1pPr algn="ctr">
              <a:lnSpc>
                <a:spcPct val="100000"/>
              </a:lnSpc>
              <a:defRPr sz="5400">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9125" y="3525838"/>
            <a:ext cx="10953750" cy="1198562"/>
          </a:xfrm>
        </p:spPr>
        <p:txBody>
          <a:bodyPr>
            <a:normAutofit/>
          </a:bodyPr>
          <a:lstStyle>
            <a:lvl1pPr marL="0" indent="0" algn="ctr">
              <a:lnSpc>
                <a:spcPct val="100000"/>
              </a:lnSpc>
              <a:spcBef>
                <a:spcPts val="0"/>
              </a:spcBef>
              <a:spcAft>
                <a:spcPts val="0"/>
              </a:spcAft>
              <a:buNone/>
              <a:defRPr lang="en-US" sz="2800" b="1" kern="1200" dirty="0" smtClean="0">
                <a:solidFill>
                  <a:srgbClr val="98BDD4"/>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p:cNvSpPr>
            <a:spLocks noGrp="1"/>
          </p:cNvSpPr>
          <p:nvPr>
            <p:ph type="body" sz="quarter" idx="10" hasCustomPrompt="1"/>
          </p:nvPr>
        </p:nvSpPr>
        <p:spPr>
          <a:xfrm>
            <a:off x="619125" y="5181600"/>
            <a:ext cx="5334000" cy="1266825"/>
          </a:xfrm>
        </p:spPr>
        <p:txBody>
          <a:bodyPr anchor="b">
            <a:normAutofit/>
          </a:bodyPr>
          <a:lstStyle>
            <a:lvl1pPr marL="0" indent="0">
              <a:lnSpc>
                <a:spcPct val="150000"/>
              </a:lnSpc>
              <a:spcBef>
                <a:spcPts val="0"/>
              </a:spcBef>
              <a:spcAft>
                <a:spcPts val="0"/>
              </a:spcAft>
              <a:buNone/>
              <a:defRPr sz="1800" b="0" baseline="0">
                <a:solidFill>
                  <a:srgbClr val="98BDD4"/>
                </a:solidFill>
                <a:latin typeface="Calibri" panose="020F0502020204030204" pitchFamily="34" charset="0"/>
                <a:cs typeface="Arial" panose="020B0604020202020204" pitchFamily="34" charset="0"/>
              </a:defRPr>
            </a:lvl1pPr>
          </a:lstStyle>
          <a:p>
            <a:pPr lvl="0"/>
            <a:r>
              <a:rPr lang="en-US" dirty="0"/>
              <a:t>Presenter Name, Title</a:t>
            </a:r>
            <a:br>
              <a:rPr lang="en-US" dirty="0"/>
            </a:br>
            <a:r>
              <a:rPr lang="en-US" dirty="0"/>
              <a:t>Business Area</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2383" y="5109196"/>
            <a:ext cx="2310492" cy="1440207"/>
          </a:xfrm>
          <a:prstGeom prst="rect">
            <a:avLst/>
          </a:prstGeom>
        </p:spPr>
      </p:pic>
    </p:spTree>
    <p:extLst>
      <p:ext uri="{BB962C8B-B14F-4D97-AF65-F5344CB8AC3E}">
        <p14:creationId xmlns:p14="http://schemas.microsoft.com/office/powerpoint/2010/main" val="1853117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 Young Professional">
    <p:spTree>
      <p:nvGrpSpPr>
        <p:cNvPr id="1" name=""/>
        <p:cNvGrpSpPr/>
        <p:nvPr/>
      </p:nvGrpSpPr>
      <p:grpSpPr>
        <a:xfrm>
          <a:off x="0" y="0"/>
          <a:ext cx="0" cy="0"/>
          <a:chOff x="0" y="0"/>
          <a:chExt cx="0" cy="0"/>
        </a:xfrm>
      </p:grpSpPr>
      <p:sp>
        <p:nvSpPr>
          <p:cNvPr id="7" name="Rectangle 6"/>
          <p:cNvSpPr/>
          <p:nvPr userDrawn="1"/>
        </p:nvSpPr>
        <p:spPr>
          <a:xfrm>
            <a:off x="0" y="-1"/>
            <a:ext cx="12192000" cy="5486401"/>
          </a:xfrm>
          <a:prstGeom prst="rect">
            <a:avLst/>
          </a:prstGeom>
          <a:blipFill dpi="0" rotWithShape="1">
            <a:blip r:embed="rId2"/>
            <a:srcRect/>
            <a:tile tx="0" ty="-2857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633663"/>
            <a:ext cx="10890250" cy="2852737"/>
          </a:xfrm>
        </p:spPr>
        <p:txBody>
          <a:bodyPr anchor="b">
            <a:normAutofit/>
          </a:bodyPr>
          <a:lstStyle>
            <a:lvl1pPr>
              <a:defRPr sz="6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5486400"/>
            <a:ext cx="10515600" cy="649287"/>
          </a:xfrm>
        </p:spPr>
        <p:txBody>
          <a:bodyPr>
            <a:noAutofit/>
          </a:bodyPr>
          <a:lstStyle>
            <a:lvl1pPr marL="0" indent="0">
              <a:buNone/>
              <a:defRPr sz="3200">
                <a:solidFill>
                  <a:srgbClr val="00549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325189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 Young Professional">
    <p:bg>
      <p:bgPr>
        <a:solidFill>
          <a:srgbClr val="001426"/>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a:xfrm>
            <a:off x="733426" y="4642913"/>
            <a:ext cx="10725149" cy="1843612"/>
          </a:xfrm>
          <a:prstGeom prst="rect">
            <a:avLst/>
          </a:prstGeom>
          <a:noFill/>
        </p:spPr>
        <p:txBody>
          <a:bodyPr wrap="square" rtlCol="0">
            <a:spAutoFit/>
          </a:bodyPr>
          <a:lstStyle/>
          <a:p>
            <a:pPr algn="ctr"/>
            <a:r>
              <a:rPr lang="en-US" sz="11500" b="1" dirty="0">
                <a:solidFill>
                  <a:schemeClr val="bg1"/>
                </a:solidFill>
                <a:latin typeface="+mn-lt"/>
              </a:rPr>
              <a:t>Questions?</a:t>
            </a:r>
          </a:p>
        </p:txBody>
      </p:sp>
    </p:spTree>
    <p:extLst>
      <p:ext uri="{BB962C8B-B14F-4D97-AF65-F5344CB8AC3E}">
        <p14:creationId xmlns:p14="http://schemas.microsoft.com/office/powerpoint/2010/main" val="20803727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3 careers">
    <p:spTree>
      <p:nvGrpSpPr>
        <p:cNvPr id="1" name=""/>
        <p:cNvGrpSpPr/>
        <p:nvPr/>
      </p:nvGrpSpPr>
      <p:grpSpPr>
        <a:xfrm>
          <a:off x="0" y="0"/>
          <a:ext cx="0" cy="0"/>
          <a:chOff x="0" y="0"/>
          <a:chExt cx="0" cy="0"/>
        </a:xfrm>
      </p:grpSpPr>
      <p:sp>
        <p:nvSpPr>
          <p:cNvPr id="4" name="Rectangle 3"/>
          <p:cNvSpPr/>
          <p:nvPr userDrawn="1"/>
        </p:nvSpPr>
        <p:spPr>
          <a:xfrm>
            <a:off x="0" y="0"/>
            <a:ext cx="12191999" cy="6857999"/>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19125" y="1122363"/>
            <a:ext cx="10953750" cy="2387600"/>
          </a:xfrm>
        </p:spPr>
        <p:txBody>
          <a:bodyPr anchor="b">
            <a:normAutofit/>
          </a:bodyPr>
          <a:lstStyle>
            <a:lvl1pPr algn="ctr">
              <a:lnSpc>
                <a:spcPct val="100000"/>
              </a:lnSpc>
              <a:defRPr sz="5400">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9125" y="3525838"/>
            <a:ext cx="10953750" cy="1198562"/>
          </a:xfrm>
        </p:spPr>
        <p:txBody>
          <a:bodyPr>
            <a:normAutofit/>
          </a:bodyPr>
          <a:lstStyle>
            <a:lvl1pPr marL="0" indent="0" algn="ctr">
              <a:lnSpc>
                <a:spcPct val="100000"/>
              </a:lnSpc>
              <a:spcBef>
                <a:spcPts val="0"/>
              </a:spcBef>
              <a:spcAft>
                <a:spcPts val="0"/>
              </a:spcAft>
              <a:buNone/>
              <a:defRPr lang="en-US" sz="2800" b="1" kern="1200" dirty="0" smtClean="0">
                <a:solidFill>
                  <a:srgbClr val="98BDD4"/>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p:cNvSpPr>
            <a:spLocks noGrp="1"/>
          </p:cNvSpPr>
          <p:nvPr>
            <p:ph type="body" sz="quarter" idx="10" hasCustomPrompt="1"/>
          </p:nvPr>
        </p:nvSpPr>
        <p:spPr>
          <a:xfrm>
            <a:off x="619125" y="5181600"/>
            <a:ext cx="5334000" cy="1266825"/>
          </a:xfrm>
        </p:spPr>
        <p:txBody>
          <a:bodyPr anchor="b">
            <a:normAutofit/>
          </a:bodyPr>
          <a:lstStyle>
            <a:lvl1pPr marL="0" indent="0">
              <a:lnSpc>
                <a:spcPct val="150000"/>
              </a:lnSpc>
              <a:spcBef>
                <a:spcPts val="0"/>
              </a:spcBef>
              <a:spcAft>
                <a:spcPts val="0"/>
              </a:spcAft>
              <a:buNone/>
              <a:defRPr sz="1800" b="0" baseline="0">
                <a:solidFill>
                  <a:srgbClr val="98BDD4"/>
                </a:solidFill>
                <a:latin typeface="Calibri" panose="020F0502020204030204" pitchFamily="34" charset="0"/>
                <a:cs typeface="Arial" panose="020B0604020202020204" pitchFamily="34" charset="0"/>
              </a:defRPr>
            </a:lvl1pPr>
          </a:lstStyle>
          <a:p>
            <a:pPr lvl="0"/>
            <a:r>
              <a:rPr lang="en-US" dirty="0"/>
              <a:t>Presenter Name, Title</a:t>
            </a:r>
            <a:br>
              <a:rPr lang="en-US" dirty="0"/>
            </a:br>
            <a:r>
              <a:rPr lang="en-US" dirty="0"/>
              <a:t>Business Area</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2383" y="5109196"/>
            <a:ext cx="2310492" cy="1440207"/>
          </a:xfrm>
          <a:prstGeom prst="rect">
            <a:avLst/>
          </a:prstGeom>
        </p:spPr>
      </p:pic>
    </p:spTree>
    <p:extLst>
      <p:ext uri="{BB962C8B-B14F-4D97-AF65-F5344CB8AC3E}">
        <p14:creationId xmlns:p14="http://schemas.microsoft.com/office/powerpoint/2010/main" val="1798615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 3 careers">
    <p:spTree>
      <p:nvGrpSpPr>
        <p:cNvPr id="1" name=""/>
        <p:cNvGrpSpPr/>
        <p:nvPr/>
      </p:nvGrpSpPr>
      <p:grpSpPr>
        <a:xfrm>
          <a:off x="0" y="0"/>
          <a:ext cx="0" cy="0"/>
          <a:chOff x="0" y="0"/>
          <a:chExt cx="0" cy="0"/>
        </a:xfrm>
      </p:grpSpPr>
      <p:sp>
        <p:nvSpPr>
          <p:cNvPr id="7" name="Rectangle 6"/>
          <p:cNvSpPr/>
          <p:nvPr userDrawn="1"/>
        </p:nvSpPr>
        <p:spPr>
          <a:xfrm>
            <a:off x="0" y="-1"/>
            <a:ext cx="12192000" cy="5486401"/>
          </a:xfrm>
          <a:prstGeom prst="rect">
            <a:avLst/>
          </a:prstGeom>
          <a:blipFill dpi="0" rotWithShape="1">
            <a:blip r:embed="rId2"/>
            <a:srcRect/>
            <a:tile tx="0" ty="-304800" sx="100000" sy="9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633663"/>
            <a:ext cx="10890250" cy="2852737"/>
          </a:xfrm>
        </p:spPr>
        <p:txBody>
          <a:bodyPr anchor="b">
            <a:normAutofit/>
          </a:bodyPr>
          <a:lstStyle>
            <a:lvl1pPr>
              <a:defRPr sz="6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5486400"/>
            <a:ext cx="10515600" cy="649287"/>
          </a:xfrm>
        </p:spPr>
        <p:txBody>
          <a:bodyPr>
            <a:noAutofit/>
          </a:bodyPr>
          <a:lstStyle>
            <a:lvl1pPr marL="0" indent="0">
              <a:buNone/>
              <a:defRPr sz="3200">
                <a:solidFill>
                  <a:srgbClr val="00549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765961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 3 careers">
    <p:bg>
      <p:bgPr>
        <a:solidFill>
          <a:srgbClr val="001426"/>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a:xfrm>
            <a:off x="733426" y="4642913"/>
            <a:ext cx="10725149" cy="1843612"/>
          </a:xfrm>
          <a:prstGeom prst="rect">
            <a:avLst/>
          </a:prstGeom>
          <a:noFill/>
        </p:spPr>
        <p:txBody>
          <a:bodyPr wrap="square" rtlCol="0">
            <a:spAutoFit/>
          </a:bodyPr>
          <a:lstStyle/>
          <a:p>
            <a:pPr algn="ctr"/>
            <a:r>
              <a:rPr lang="en-US" sz="11500" b="1" dirty="0">
                <a:solidFill>
                  <a:schemeClr val="bg1"/>
                </a:solidFill>
                <a:latin typeface="+mn-lt"/>
              </a:rPr>
              <a:t>Questions?</a:t>
            </a:r>
          </a:p>
        </p:txBody>
      </p:sp>
    </p:spTree>
    <p:extLst>
      <p:ext uri="{BB962C8B-B14F-4D97-AF65-F5344CB8AC3E}">
        <p14:creationId xmlns:p14="http://schemas.microsoft.com/office/powerpoint/2010/main" val="25298812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Teach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19125" y="1122363"/>
            <a:ext cx="10953750" cy="2387600"/>
          </a:xfrm>
        </p:spPr>
        <p:txBody>
          <a:bodyPr anchor="b">
            <a:normAutofit/>
          </a:bodyPr>
          <a:lstStyle>
            <a:lvl1pPr algn="ctr">
              <a:lnSpc>
                <a:spcPct val="100000"/>
              </a:lnSpc>
              <a:defRPr sz="5400">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9125" y="3525838"/>
            <a:ext cx="10953750" cy="1198562"/>
          </a:xfrm>
        </p:spPr>
        <p:txBody>
          <a:bodyPr>
            <a:normAutofit/>
          </a:bodyPr>
          <a:lstStyle>
            <a:lvl1pPr marL="0" indent="0" algn="ctr">
              <a:lnSpc>
                <a:spcPct val="100000"/>
              </a:lnSpc>
              <a:spcBef>
                <a:spcPts val="0"/>
              </a:spcBef>
              <a:spcAft>
                <a:spcPts val="0"/>
              </a:spcAft>
              <a:buNone/>
              <a:defRPr lang="en-US" sz="2800" b="1" kern="1200" dirty="0" smtClean="0">
                <a:solidFill>
                  <a:srgbClr val="98BDD4"/>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p:cNvSpPr>
            <a:spLocks noGrp="1"/>
          </p:cNvSpPr>
          <p:nvPr>
            <p:ph type="body" sz="quarter" idx="10" hasCustomPrompt="1"/>
          </p:nvPr>
        </p:nvSpPr>
        <p:spPr>
          <a:xfrm>
            <a:off x="619125" y="5181600"/>
            <a:ext cx="5334000" cy="1266825"/>
          </a:xfrm>
        </p:spPr>
        <p:txBody>
          <a:bodyPr anchor="b">
            <a:normAutofit/>
          </a:bodyPr>
          <a:lstStyle>
            <a:lvl1pPr marL="0" indent="0">
              <a:lnSpc>
                <a:spcPct val="150000"/>
              </a:lnSpc>
              <a:spcBef>
                <a:spcPts val="0"/>
              </a:spcBef>
              <a:spcAft>
                <a:spcPts val="0"/>
              </a:spcAft>
              <a:buNone/>
              <a:defRPr sz="1800" b="0" baseline="0">
                <a:solidFill>
                  <a:srgbClr val="98BDD4"/>
                </a:solidFill>
                <a:latin typeface="Calibri" panose="020F0502020204030204" pitchFamily="34" charset="0"/>
                <a:cs typeface="Arial" panose="020B0604020202020204" pitchFamily="34" charset="0"/>
              </a:defRPr>
            </a:lvl1pPr>
          </a:lstStyle>
          <a:p>
            <a:pPr lvl="0"/>
            <a:r>
              <a:rPr lang="en-US" dirty="0"/>
              <a:t>Presenter Name, Title</a:t>
            </a:r>
            <a:br>
              <a:rPr lang="en-US" dirty="0"/>
            </a:br>
            <a:r>
              <a:rPr lang="en-US" dirty="0"/>
              <a:t>Business Area</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2383" y="5109196"/>
            <a:ext cx="2310492" cy="1440207"/>
          </a:xfrm>
          <a:prstGeom prst="rect">
            <a:avLst/>
          </a:prstGeom>
        </p:spPr>
      </p:pic>
    </p:spTree>
    <p:extLst>
      <p:ext uri="{BB962C8B-B14F-4D97-AF65-F5344CB8AC3E}">
        <p14:creationId xmlns:p14="http://schemas.microsoft.com/office/powerpoint/2010/main" val="2048125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 Teacher">
    <p:spTree>
      <p:nvGrpSpPr>
        <p:cNvPr id="1" name=""/>
        <p:cNvGrpSpPr/>
        <p:nvPr/>
      </p:nvGrpSpPr>
      <p:grpSpPr>
        <a:xfrm>
          <a:off x="0" y="0"/>
          <a:ext cx="0" cy="0"/>
          <a:chOff x="0" y="0"/>
          <a:chExt cx="0" cy="0"/>
        </a:xfrm>
      </p:grpSpPr>
      <p:sp>
        <p:nvSpPr>
          <p:cNvPr id="7" name="Rectangle 6"/>
          <p:cNvSpPr/>
          <p:nvPr userDrawn="1"/>
        </p:nvSpPr>
        <p:spPr>
          <a:xfrm>
            <a:off x="0" y="-1"/>
            <a:ext cx="12192000" cy="5486401"/>
          </a:xfrm>
          <a:prstGeom prst="rect">
            <a:avLst/>
          </a:prstGeom>
          <a:blipFill dpi="0" rotWithShape="1">
            <a:blip r:embed="rId2"/>
            <a:srcRect/>
            <a:tile tx="0" ty="-304800" sx="100000" sy="9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633663"/>
            <a:ext cx="10890250" cy="2852737"/>
          </a:xfrm>
        </p:spPr>
        <p:txBody>
          <a:bodyPr anchor="b">
            <a:normAutofit/>
          </a:bodyPr>
          <a:lstStyle>
            <a:lvl1pPr>
              <a:defRPr sz="6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5486400"/>
            <a:ext cx="10515600" cy="649287"/>
          </a:xfrm>
        </p:spPr>
        <p:txBody>
          <a:bodyPr>
            <a:noAutofit/>
          </a:bodyPr>
          <a:lstStyle>
            <a:lvl1pPr marL="0" indent="0">
              <a:buNone/>
              <a:defRPr sz="3200">
                <a:solidFill>
                  <a:srgbClr val="00549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898728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sn - Teacher">
    <p:bg>
      <p:bgPr>
        <a:solidFill>
          <a:srgbClr val="001426"/>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userDrawn="1"/>
        </p:nvSpPr>
        <p:spPr>
          <a:xfrm>
            <a:off x="733426" y="4642913"/>
            <a:ext cx="10725149" cy="1843612"/>
          </a:xfrm>
          <a:prstGeom prst="rect">
            <a:avLst/>
          </a:prstGeom>
          <a:noFill/>
        </p:spPr>
        <p:txBody>
          <a:bodyPr wrap="square" rtlCol="0">
            <a:spAutoFit/>
          </a:bodyPr>
          <a:lstStyle/>
          <a:p>
            <a:pPr algn="ctr"/>
            <a:r>
              <a:rPr lang="en-US" sz="11500" b="1" dirty="0">
                <a:solidFill>
                  <a:schemeClr val="bg1"/>
                </a:solidFill>
                <a:latin typeface="+mn-lt"/>
              </a:rPr>
              <a:t>Questions?</a:t>
            </a:r>
          </a:p>
        </p:txBody>
      </p:sp>
    </p:spTree>
    <p:extLst>
      <p:ext uri="{BB962C8B-B14F-4D97-AF65-F5344CB8AC3E}">
        <p14:creationId xmlns:p14="http://schemas.microsoft.com/office/powerpoint/2010/main" val="25717410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Retirees">
    <p:spTree>
      <p:nvGrpSpPr>
        <p:cNvPr id="1" name=""/>
        <p:cNvGrpSpPr/>
        <p:nvPr/>
      </p:nvGrpSpPr>
      <p:grpSpPr>
        <a:xfrm>
          <a:off x="0" y="0"/>
          <a:ext cx="0" cy="0"/>
          <a:chOff x="0" y="0"/>
          <a:chExt cx="0" cy="0"/>
        </a:xfrm>
      </p:grpSpPr>
      <p:sp>
        <p:nvSpPr>
          <p:cNvPr id="4" name="Rectangle 3"/>
          <p:cNvSpPr/>
          <p:nvPr userDrawn="1"/>
        </p:nvSpPr>
        <p:spPr>
          <a:xfrm>
            <a:off x="0" y="0"/>
            <a:ext cx="12191999" cy="6857999"/>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19125" y="1122363"/>
            <a:ext cx="10953750" cy="2387600"/>
          </a:xfrm>
        </p:spPr>
        <p:txBody>
          <a:bodyPr anchor="b">
            <a:normAutofit/>
          </a:bodyPr>
          <a:lstStyle>
            <a:lvl1pPr algn="ctr">
              <a:lnSpc>
                <a:spcPct val="100000"/>
              </a:lnSpc>
              <a:defRPr sz="5400">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9125" y="3525838"/>
            <a:ext cx="10953750" cy="1198562"/>
          </a:xfrm>
        </p:spPr>
        <p:txBody>
          <a:bodyPr>
            <a:normAutofit/>
          </a:bodyPr>
          <a:lstStyle>
            <a:lvl1pPr marL="0" indent="0" algn="ctr">
              <a:lnSpc>
                <a:spcPct val="100000"/>
              </a:lnSpc>
              <a:spcBef>
                <a:spcPts val="0"/>
              </a:spcBef>
              <a:spcAft>
                <a:spcPts val="0"/>
              </a:spcAft>
              <a:buNone/>
              <a:defRPr lang="en-US" sz="2800" b="1" kern="1200" dirty="0" smtClean="0">
                <a:solidFill>
                  <a:srgbClr val="98BDD4"/>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p:cNvSpPr>
            <a:spLocks noGrp="1"/>
          </p:cNvSpPr>
          <p:nvPr>
            <p:ph type="body" sz="quarter" idx="10" hasCustomPrompt="1"/>
          </p:nvPr>
        </p:nvSpPr>
        <p:spPr>
          <a:xfrm>
            <a:off x="619125" y="5181600"/>
            <a:ext cx="5334000" cy="1266825"/>
          </a:xfrm>
        </p:spPr>
        <p:txBody>
          <a:bodyPr anchor="b">
            <a:normAutofit/>
          </a:bodyPr>
          <a:lstStyle>
            <a:lvl1pPr marL="0" indent="0">
              <a:lnSpc>
                <a:spcPct val="150000"/>
              </a:lnSpc>
              <a:spcBef>
                <a:spcPts val="0"/>
              </a:spcBef>
              <a:spcAft>
                <a:spcPts val="0"/>
              </a:spcAft>
              <a:buNone/>
              <a:defRPr sz="1800" b="0" baseline="0">
                <a:solidFill>
                  <a:srgbClr val="98BDD4"/>
                </a:solidFill>
                <a:latin typeface="Calibri" panose="020F0502020204030204" pitchFamily="34" charset="0"/>
                <a:cs typeface="Arial" panose="020B0604020202020204" pitchFamily="34" charset="0"/>
              </a:defRPr>
            </a:lvl1pPr>
          </a:lstStyle>
          <a:p>
            <a:pPr lvl="0"/>
            <a:r>
              <a:rPr lang="en-US" dirty="0"/>
              <a:t>Presenter Name, Title</a:t>
            </a:r>
            <a:br>
              <a:rPr lang="en-US" dirty="0"/>
            </a:br>
            <a:r>
              <a:rPr lang="en-US" dirty="0"/>
              <a:t>Business Area</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2383" y="5109196"/>
            <a:ext cx="2310492" cy="1440207"/>
          </a:xfrm>
          <a:prstGeom prst="rect">
            <a:avLst/>
          </a:prstGeom>
        </p:spPr>
      </p:pic>
    </p:spTree>
    <p:extLst>
      <p:ext uri="{BB962C8B-B14F-4D97-AF65-F5344CB8AC3E}">
        <p14:creationId xmlns:p14="http://schemas.microsoft.com/office/powerpoint/2010/main" val="8931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7765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 Retirees">
    <p:spTree>
      <p:nvGrpSpPr>
        <p:cNvPr id="1" name=""/>
        <p:cNvGrpSpPr/>
        <p:nvPr/>
      </p:nvGrpSpPr>
      <p:grpSpPr>
        <a:xfrm>
          <a:off x="0" y="0"/>
          <a:ext cx="0" cy="0"/>
          <a:chOff x="0" y="0"/>
          <a:chExt cx="0" cy="0"/>
        </a:xfrm>
      </p:grpSpPr>
      <p:sp>
        <p:nvSpPr>
          <p:cNvPr id="7" name="Rectangle 6"/>
          <p:cNvSpPr/>
          <p:nvPr userDrawn="1"/>
        </p:nvSpPr>
        <p:spPr>
          <a:xfrm>
            <a:off x="0" y="-1"/>
            <a:ext cx="12192000" cy="5486401"/>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633663"/>
            <a:ext cx="10890250" cy="2852737"/>
          </a:xfrm>
        </p:spPr>
        <p:txBody>
          <a:bodyPr anchor="b">
            <a:normAutofit/>
          </a:bodyPr>
          <a:lstStyle>
            <a:lvl1pPr>
              <a:defRPr sz="6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5486400"/>
            <a:ext cx="10515600" cy="649287"/>
          </a:xfrm>
        </p:spPr>
        <p:txBody>
          <a:bodyPr>
            <a:noAutofit/>
          </a:bodyPr>
          <a:lstStyle>
            <a:lvl1pPr marL="0" indent="0">
              <a:buNone/>
              <a:defRPr sz="3200">
                <a:solidFill>
                  <a:srgbClr val="00549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395716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 Retirees">
    <p:bg>
      <p:bgPr>
        <a:solidFill>
          <a:srgbClr val="001426"/>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a:xfrm>
            <a:off x="733426" y="4642913"/>
            <a:ext cx="10725149" cy="1843612"/>
          </a:xfrm>
          <a:prstGeom prst="rect">
            <a:avLst/>
          </a:prstGeom>
          <a:noFill/>
        </p:spPr>
        <p:txBody>
          <a:bodyPr wrap="square" rtlCol="0">
            <a:spAutoFit/>
          </a:bodyPr>
          <a:lstStyle/>
          <a:p>
            <a:pPr algn="ctr"/>
            <a:r>
              <a:rPr lang="en-US" sz="11500" b="1" dirty="0">
                <a:solidFill>
                  <a:schemeClr val="bg1"/>
                </a:solidFill>
                <a:latin typeface="+mn-lt"/>
              </a:rPr>
              <a:t>Questions?</a:t>
            </a:r>
          </a:p>
        </p:txBody>
      </p:sp>
    </p:spTree>
    <p:extLst>
      <p:ext uri="{BB962C8B-B14F-4D97-AF65-F5344CB8AC3E}">
        <p14:creationId xmlns:p14="http://schemas.microsoft.com/office/powerpoint/2010/main" val="24708661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Basic">
    <p:spTree>
      <p:nvGrpSpPr>
        <p:cNvPr id="1" name=""/>
        <p:cNvGrpSpPr/>
        <p:nvPr/>
      </p:nvGrpSpPr>
      <p:grpSpPr>
        <a:xfrm>
          <a:off x="0" y="0"/>
          <a:ext cx="0" cy="0"/>
          <a:chOff x="0" y="0"/>
          <a:chExt cx="0" cy="0"/>
        </a:xfrm>
      </p:grpSpPr>
      <p:sp>
        <p:nvSpPr>
          <p:cNvPr id="4" name="Rectangle 3"/>
          <p:cNvSpPr/>
          <p:nvPr userDrawn="1"/>
        </p:nvSpPr>
        <p:spPr>
          <a:xfrm>
            <a:off x="0" y="0"/>
            <a:ext cx="12191999" cy="6857999"/>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19125" y="1122363"/>
            <a:ext cx="10953750" cy="2387600"/>
          </a:xfrm>
        </p:spPr>
        <p:txBody>
          <a:bodyPr anchor="b">
            <a:normAutofit/>
          </a:bodyPr>
          <a:lstStyle>
            <a:lvl1pPr algn="ctr">
              <a:lnSpc>
                <a:spcPct val="100000"/>
              </a:lnSpc>
              <a:defRPr sz="5400">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9125" y="3525838"/>
            <a:ext cx="10953750" cy="1198562"/>
          </a:xfrm>
        </p:spPr>
        <p:txBody>
          <a:bodyPr>
            <a:normAutofit/>
          </a:bodyPr>
          <a:lstStyle>
            <a:lvl1pPr marL="0" indent="0" algn="ctr">
              <a:lnSpc>
                <a:spcPct val="100000"/>
              </a:lnSpc>
              <a:spcBef>
                <a:spcPts val="0"/>
              </a:spcBef>
              <a:spcAft>
                <a:spcPts val="0"/>
              </a:spcAft>
              <a:buNone/>
              <a:defRPr lang="en-US" sz="2800" b="1" kern="1200" dirty="0" smtClean="0">
                <a:solidFill>
                  <a:srgbClr val="98BDD4"/>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p:cNvSpPr>
            <a:spLocks noGrp="1"/>
          </p:cNvSpPr>
          <p:nvPr>
            <p:ph type="body" sz="quarter" idx="10" hasCustomPrompt="1"/>
          </p:nvPr>
        </p:nvSpPr>
        <p:spPr>
          <a:xfrm>
            <a:off x="619125" y="5181600"/>
            <a:ext cx="5334000" cy="1266825"/>
          </a:xfrm>
        </p:spPr>
        <p:txBody>
          <a:bodyPr anchor="b">
            <a:normAutofit/>
          </a:bodyPr>
          <a:lstStyle>
            <a:lvl1pPr marL="0" indent="0">
              <a:lnSpc>
                <a:spcPct val="150000"/>
              </a:lnSpc>
              <a:spcBef>
                <a:spcPts val="0"/>
              </a:spcBef>
              <a:spcAft>
                <a:spcPts val="0"/>
              </a:spcAft>
              <a:buNone/>
              <a:defRPr sz="1800" b="0" baseline="0">
                <a:solidFill>
                  <a:srgbClr val="98BDD4"/>
                </a:solidFill>
                <a:latin typeface="Calibri" panose="020F0502020204030204" pitchFamily="34" charset="0"/>
                <a:cs typeface="Arial" panose="020B0604020202020204" pitchFamily="34" charset="0"/>
              </a:defRPr>
            </a:lvl1pPr>
          </a:lstStyle>
          <a:p>
            <a:pPr lvl="0"/>
            <a:r>
              <a:rPr lang="en-US" dirty="0"/>
              <a:t>Presenter Name, Title</a:t>
            </a:r>
            <a:br>
              <a:rPr lang="en-US" dirty="0"/>
            </a:br>
            <a:r>
              <a:rPr lang="en-US" dirty="0"/>
              <a:t>Business Area</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2383" y="5109196"/>
            <a:ext cx="2310492" cy="1440207"/>
          </a:xfrm>
          <a:prstGeom prst="rect">
            <a:avLst/>
          </a:prstGeom>
        </p:spPr>
      </p:pic>
    </p:spTree>
    <p:extLst>
      <p:ext uri="{BB962C8B-B14F-4D97-AF65-F5344CB8AC3E}">
        <p14:creationId xmlns:p14="http://schemas.microsoft.com/office/powerpoint/2010/main" val="2474412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 Basic">
    <p:spTree>
      <p:nvGrpSpPr>
        <p:cNvPr id="1" name=""/>
        <p:cNvGrpSpPr/>
        <p:nvPr/>
      </p:nvGrpSpPr>
      <p:grpSpPr>
        <a:xfrm>
          <a:off x="0" y="0"/>
          <a:ext cx="0" cy="0"/>
          <a:chOff x="0" y="0"/>
          <a:chExt cx="0" cy="0"/>
        </a:xfrm>
      </p:grpSpPr>
      <p:sp>
        <p:nvSpPr>
          <p:cNvPr id="7" name="Rectangle 6"/>
          <p:cNvSpPr/>
          <p:nvPr userDrawn="1"/>
        </p:nvSpPr>
        <p:spPr>
          <a:xfrm>
            <a:off x="0" y="-1"/>
            <a:ext cx="12192000" cy="5486401"/>
          </a:xfrm>
          <a:prstGeom prst="rect">
            <a:avLst/>
          </a:prstGeom>
          <a:blipFill dpi="0" rotWithShape="1">
            <a:blip r:embed="rId2"/>
            <a:srcRect/>
            <a:tile tx="0" ty="-71120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633663"/>
            <a:ext cx="10890250" cy="2852737"/>
          </a:xfrm>
        </p:spPr>
        <p:txBody>
          <a:bodyPr anchor="b">
            <a:normAutofit/>
          </a:bodyPr>
          <a:lstStyle>
            <a:lvl1pPr>
              <a:defRPr sz="6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5486400"/>
            <a:ext cx="10515600" cy="649287"/>
          </a:xfrm>
        </p:spPr>
        <p:txBody>
          <a:bodyPr>
            <a:noAutofit/>
          </a:bodyPr>
          <a:lstStyle>
            <a:lvl1pPr marL="0" indent="0">
              <a:buNone/>
              <a:defRPr sz="3200">
                <a:solidFill>
                  <a:srgbClr val="00549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46628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estions - Basic">
    <p:bg>
      <p:bgPr>
        <a:solidFill>
          <a:srgbClr val="001426"/>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a:xfrm>
            <a:off x="733426" y="4642913"/>
            <a:ext cx="10725149" cy="1843612"/>
          </a:xfrm>
          <a:prstGeom prst="rect">
            <a:avLst/>
          </a:prstGeom>
          <a:noFill/>
        </p:spPr>
        <p:txBody>
          <a:bodyPr wrap="square" rtlCol="0">
            <a:spAutoFit/>
          </a:bodyPr>
          <a:lstStyle/>
          <a:p>
            <a:pPr algn="ctr"/>
            <a:r>
              <a:rPr lang="en-US" sz="11500" b="1" dirty="0">
                <a:solidFill>
                  <a:schemeClr val="bg1"/>
                </a:solidFill>
                <a:latin typeface="+mn-lt"/>
              </a:rPr>
              <a:t>Questions?</a:t>
            </a:r>
          </a:p>
        </p:txBody>
      </p:sp>
    </p:spTree>
    <p:extLst>
      <p:ext uri="{BB962C8B-B14F-4D97-AF65-F5344CB8AC3E}">
        <p14:creationId xmlns:p14="http://schemas.microsoft.com/office/powerpoint/2010/main" val="13398794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 Stay Connected">
    <p:bg>
      <p:bgPr>
        <a:solidFill>
          <a:srgbClr val="001426"/>
        </a:solidFill>
        <a:effectLst/>
      </p:bgPr>
    </p:bg>
    <p:spTree>
      <p:nvGrpSpPr>
        <p:cNvPr id="1" name=""/>
        <p:cNvGrpSpPr/>
        <p:nvPr/>
      </p:nvGrpSpPr>
      <p:grpSpPr>
        <a:xfrm>
          <a:off x="0" y="0"/>
          <a:ext cx="0" cy="0"/>
          <a:chOff x="0" y="0"/>
          <a:chExt cx="0" cy="0"/>
        </a:xfrm>
      </p:grpSpPr>
      <p:sp>
        <p:nvSpPr>
          <p:cNvPr id="29" name="Rectangle 28"/>
          <p:cNvSpPr/>
          <p:nvPr userDrawn="1"/>
        </p:nvSpPr>
        <p:spPr>
          <a:xfrm>
            <a:off x="0" y="0"/>
            <a:ext cx="12192000" cy="6857999"/>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a:xfrm>
            <a:off x="926691" y="2091889"/>
            <a:ext cx="10338619" cy="1446550"/>
          </a:xfrm>
          <a:prstGeom prst="rect">
            <a:avLst/>
          </a:prstGeom>
          <a:noFill/>
        </p:spPr>
        <p:txBody>
          <a:bodyPr wrap="square" rtlCol="0">
            <a:spAutoFit/>
          </a:bodyPr>
          <a:lstStyle/>
          <a:p>
            <a:pPr algn="ctr"/>
            <a:r>
              <a:rPr lang="en-US" sz="8800" b="1" dirty="0">
                <a:solidFill>
                  <a:schemeClr val="bg1"/>
                </a:solidFill>
                <a:latin typeface="+mn-lt"/>
              </a:rPr>
              <a:t>Stay Connected</a:t>
            </a:r>
          </a:p>
        </p:txBody>
      </p:sp>
      <p:cxnSp>
        <p:nvCxnSpPr>
          <p:cNvPr id="6" name="Straight Connector 5"/>
          <p:cNvCxnSpPr/>
          <p:nvPr userDrawn="1"/>
        </p:nvCxnSpPr>
        <p:spPr>
          <a:xfrm>
            <a:off x="2019300" y="3666067"/>
            <a:ext cx="8153400" cy="0"/>
          </a:xfrm>
          <a:prstGeom prst="line">
            <a:avLst/>
          </a:prstGeom>
          <a:ln w="25400">
            <a:gradFill flip="none" rotWithShape="1">
              <a:gsLst>
                <a:gs pos="0">
                  <a:schemeClr val="bg1">
                    <a:alpha val="0"/>
                  </a:schemeClr>
                </a:gs>
                <a:gs pos="50000">
                  <a:schemeClr val="bg1"/>
                </a:gs>
                <a:gs pos="100000">
                  <a:schemeClr val="bg1">
                    <a:alpha val="0"/>
                  </a:schemeClr>
                </a:gs>
              </a:gsLst>
              <a:lin ang="0" scaled="0"/>
              <a:tileRect/>
            </a:gra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31131" y="5668270"/>
            <a:ext cx="1729738" cy="1078203"/>
          </a:xfrm>
          <a:prstGeom prst="rect">
            <a:avLst/>
          </a:prstGeom>
        </p:spPr>
      </p:pic>
      <p:grpSp>
        <p:nvGrpSpPr>
          <p:cNvPr id="21" name="Group 20"/>
          <p:cNvGrpSpPr/>
          <p:nvPr userDrawn="1"/>
        </p:nvGrpSpPr>
        <p:grpSpPr>
          <a:xfrm>
            <a:off x="1102286" y="3778930"/>
            <a:ext cx="9987428" cy="830997"/>
            <a:chOff x="1112678" y="3778930"/>
            <a:chExt cx="9987428" cy="830997"/>
          </a:xfrm>
        </p:grpSpPr>
        <p:grpSp>
          <p:nvGrpSpPr>
            <p:cNvPr id="15" name="Group 14"/>
            <p:cNvGrpSpPr/>
            <p:nvPr userDrawn="1"/>
          </p:nvGrpSpPr>
          <p:grpSpPr>
            <a:xfrm>
              <a:off x="1112678" y="3939779"/>
              <a:ext cx="1700628" cy="535018"/>
              <a:chOff x="843686" y="6059266"/>
              <a:chExt cx="1831991" cy="576345"/>
            </a:xfrm>
          </p:grpSpPr>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3686" y="6059266"/>
                <a:ext cx="674838" cy="548639"/>
              </a:xfrm>
              <a:prstGeom prst="rect">
                <a:avLst/>
              </a:prstGeom>
            </p:spPr>
          </p:pic>
          <p:sp>
            <p:nvSpPr>
              <p:cNvPr id="12" name="TextBox 11"/>
              <p:cNvSpPr txBox="1"/>
              <p:nvPr userDrawn="1"/>
            </p:nvSpPr>
            <p:spPr>
              <a:xfrm>
                <a:off x="1456756" y="6071976"/>
                <a:ext cx="1218921" cy="563635"/>
              </a:xfrm>
              <a:prstGeom prst="rect">
                <a:avLst/>
              </a:prstGeom>
              <a:noFill/>
            </p:spPr>
            <p:txBody>
              <a:bodyPr wrap="square" rtlCol="0">
                <a:spAutoFit/>
              </a:bodyPr>
              <a:lstStyle/>
              <a:p>
                <a:r>
                  <a:rPr lang="en-US" sz="2800" dirty="0" err="1">
                    <a:solidFill>
                      <a:srgbClr val="75BDFF"/>
                    </a:solidFill>
                    <a:latin typeface="Calibri Light" panose="020F0302020204030204" pitchFamily="34" charset="0"/>
                  </a:rPr>
                  <a:t>wi_etf</a:t>
                </a:r>
                <a:endParaRPr lang="en-US" sz="2800" dirty="0">
                  <a:solidFill>
                    <a:srgbClr val="75BDFF"/>
                  </a:solidFill>
                  <a:latin typeface="Calibri Light" panose="020F0302020204030204" pitchFamily="34" charset="0"/>
                </a:endParaRPr>
              </a:p>
            </p:txBody>
          </p:sp>
        </p:grpSp>
        <p:grpSp>
          <p:nvGrpSpPr>
            <p:cNvPr id="16" name="Group 15"/>
            <p:cNvGrpSpPr/>
            <p:nvPr userDrawn="1"/>
          </p:nvGrpSpPr>
          <p:grpSpPr>
            <a:xfrm>
              <a:off x="2938237" y="3939779"/>
              <a:ext cx="2068200" cy="535018"/>
              <a:chOff x="2787659" y="6142730"/>
              <a:chExt cx="2227955" cy="576345"/>
            </a:xfrm>
          </p:grpSpPr>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7659" y="6142730"/>
                <a:ext cx="548640" cy="548640"/>
              </a:xfrm>
              <a:prstGeom prst="rect">
                <a:avLst/>
              </a:prstGeom>
            </p:spPr>
          </p:pic>
          <p:sp>
            <p:nvSpPr>
              <p:cNvPr id="13" name="TextBox 12"/>
              <p:cNvSpPr txBox="1"/>
              <p:nvPr userDrawn="1"/>
            </p:nvSpPr>
            <p:spPr>
              <a:xfrm>
                <a:off x="3341049" y="6155440"/>
                <a:ext cx="1674565" cy="563635"/>
              </a:xfrm>
              <a:prstGeom prst="rect">
                <a:avLst/>
              </a:prstGeom>
              <a:noFill/>
            </p:spPr>
            <p:txBody>
              <a:bodyPr wrap="square" rtlCol="0">
                <a:spAutoFit/>
              </a:bodyPr>
              <a:lstStyle/>
              <a:p>
                <a:r>
                  <a:rPr lang="en-US" sz="2800" dirty="0">
                    <a:solidFill>
                      <a:srgbClr val="75BDFF"/>
                    </a:solidFill>
                    <a:latin typeface="Calibri Light" panose="020F0302020204030204" pitchFamily="34" charset="0"/>
                  </a:rPr>
                  <a:t>etf.wi.gov</a:t>
                </a:r>
              </a:p>
            </p:txBody>
          </p:sp>
        </p:grpSp>
        <p:grpSp>
          <p:nvGrpSpPr>
            <p:cNvPr id="17" name="Group 16"/>
            <p:cNvGrpSpPr/>
            <p:nvPr userDrawn="1"/>
          </p:nvGrpSpPr>
          <p:grpSpPr>
            <a:xfrm>
              <a:off x="8282612" y="3778930"/>
              <a:ext cx="2817494" cy="830997"/>
              <a:chOff x="8567452" y="5920228"/>
              <a:chExt cx="3035127" cy="895186"/>
            </a:xfrm>
          </p:grpSpPr>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567452" y="6080793"/>
                <a:ext cx="548640" cy="548640"/>
              </a:xfrm>
              <a:prstGeom prst="rect">
                <a:avLst/>
              </a:prstGeom>
            </p:spPr>
          </p:pic>
          <p:sp>
            <p:nvSpPr>
              <p:cNvPr id="14" name="TextBox 13"/>
              <p:cNvSpPr txBox="1"/>
              <p:nvPr userDrawn="1"/>
            </p:nvSpPr>
            <p:spPr>
              <a:xfrm>
                <a:off x="9116092" y="5920228"/>
                <a:ext cx="2486487" cy="895186"/>
              </a:xfrm>
              <a:prstGeom prst="rect">
                <a:avLst/>
              </a:prstGeom>
              <a:noFill/>
            </p:spPr>
            <p:txBody>
              <a:bodyPr wrap="square" rtlCol="0">
                <a:spAutoFit/>
              </a:bodyPr>
              <a:lstStyle/>
              <a:p>
                <a:pPr algn="ctr"/>
                <a:r>
                  <a:rPr lang="en-US" sz="2400" dirty="0">
                    <a:solidFill>
                      <a:srgbClr val="75BDFF"/>
                    </a:solidFill>
                    <a:latin typeface="Calibri Light" panose="020F0302020204030204" pitchFamily="34" charset="0"/>
                  </a:rPr>
                  <a:t>608-266-3285</a:t>
                </a:r>
              </a:p>
              <a:p>
                <a:pPr algn="ctr"/>
                <a:r>
                  <a:rPr lang="en-US" sz="2400" dirty="0">
                    <a:solidFill>
                      <a:srgbClr val="75BDFF"/>
                    </a:solidFill>
                    <a:latin typeface="Calibri Light" panose="020F0302020204030204" pitchFamily="34" charset="0"/>
                  </a:rPr>
                  <a:t>1-877-533-5020</a:t>
                </a:r>
              </a:p>
            </p:txBody>
          </p:sp>
        </p:grpSp>
        <p:grpSp>
          <p:nvGrpSpPr>
            <p:cNvPr id="20" name="Group 19"/>
            <p:cNvGrpSpPr/>
            <p:nvPr userDrawn="1"/>
          </p:nvGrpSpPr>
          <p:grpSpPr>
            <a:xfrm>
              <a:off x="5169468" y="3975812"/>
              <a:ext cx="3026314" cy="473266"/>
              <a:chOff x="5208657" y="3975812"/>
              <a:chExt cx="3026314" cy="473266"/>
            </a:xfrm>
          </p:grpSpPr>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208657" y="3975812"/>
                <a:ext cx="437232" cy="437232"/>
              </a:xfrm>
              <a:prstGeom prst="rect">
                <a:avLst/>
              </a:prstGeom>
            </p:spPr>
          </p:pic>
          <p:sp>
            <p:nvSpPr>
              <p:cNvPr id="19" name="TextBox 18"/>
              <p:cNvSpPr txBox="1"/>
              <p:nvPr userDrawn="1"/>
            </p:nvSpPr>
            <p:spPr>
              <a:xfrm>
                <a:off x="5570048" y="3987413"/>
                <a:ext cx="2664923" cy="461665"/>
              </a:xfrm>
              <a:prstGeom prst="rect">
                <a:avLst/>
              </a:prstGeom>
              <a:noFill/>
            </p:spPr>
            <p:txBody>
              <a:bodyPr wrap="square" rtlCol="0">
                <a:spAutoFit/>
              </a:bodyPr>
              <a:lstStyle/>
              <a:p>
                <a:pPr algn="ctr"/>
                <a:r>
                  <a:rPr lang="en-US" sz="2400" dirty="0">
                    <a:solidFill>
                      <a:srgbClr val="75BDFF"/>
                    </a:solidFill>
                    <a:latin typeface="Calibri Light" panose="020F0302020204030204" pitchFamily="34" charset="0"/>
                  </a:rPr>
                  <a:t>ETF E-mail</a:t>
                </a:r>
                <a:r>
                  <a:rPr lang="en-US" sz="2400" baseline="0" dirty="0">
                    <a:solidFill>
                      <a:srgbClr val="75BDFF"/>
                    </a:solidFill>
                    <a:latin typeface="Calibri Light" panose="020F0302020204030204" pitchFamily="34" charset="0"/>
                  </a:rPr>
                  <a:t> </a:t>
                </a:r>
                <a:r>
                  <a:rPr lang="en-US" sz="2400" dirty="0">
                    <a:solidFill>
                      <a:srgbClr val="75BDFF"/>
                    </a:solidFill>
                    <a:latin typeface="Calibri Light" panose="020F0302020204030204" pitchFamily="34" charset="0"/>
                  </a:rPr>
                  <a:t>Updates</a:t>
                </a:r>
              </a:p>
            </p:txBody>
          </p:sp>
        </p:grpSp>
      </p:grpSp>
    </p:spTree>
    <p:extLst>
      <p:ext uri="{BB962C8B-B14F-4D97-AF65-F5344CB8AC3E}">
        <p14:creationId xmlns:p14="http://schemas.microsoft.com/office/powerpoint/2010/main" val="2116981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 Thank You">
    <p:bg>
      <p:bgPr>
        <a:solidFill>
          <a:srgbClr val="001426"/>
        </a:solidFill>
        <a:effectLst/>
      </p:bgPr>
    </p:bg>
    <p:spTree>
      <p:nvGrpSpPr>
        <p:cNvPr id="1" name=""/>
        <p:cNvGrpSpPr/>
        <p:nvPr/>
      </p:nvGrpSpPr>
      <p:grpSpPr>
        <a:xfrm>
          <a:off x="0" y="0"/>
          <a:ext cx="0" cy="0"/>
          <a:chOff x="0" y="0"/>
          <a:chExt cx="0" cy="0"/>
        </a:xfrm>
      </p:grpSpPr>
      <p:sp>
        <p:nvSpPr>
          <p:cNvPr id="21" name="Rectangle 20"/>
          <p:cNvSpPr/>
          <p:nvPr userDrawn="1"/>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a:xfrm>
            <a:off x="2148946" y="1566951"/>
            <a:ext cx="7894108" cy="1862048"/>
          </a:xfrm>
          <a:prstGeom prst="rect">
            <a:avLst/>
          </a:prstGeom>
          <a:noFill/>
        </p:spPr>
        <p:txBody>
          <a:bodyPr wrap="square" rtlCol="0">
            <a:spAutoFit/>
          </a:bodyPr>
          <a:lstStyle/>
          <a:p>
            <a:pPr algn="ctr"/>
            <a:r>
              <a:rPr lang="en-US" sz="11500" b="1" dirty="0">
                <a:solidFill>
                  <a:schemeClr val="bg1"/>
                </a:solidFill>
                <a:latin typeface="+mn-lt"/>
              </a:rPr>
              <a:t>Thank you</a:t>
            </a:r>
          </a:p>
        </p:txBody>
      </p:sp>
      <p:cxnSp>
        <p:nvCxnSpPr>
          <p:cNvPr id="6" name="Straight Connector 5"/>
          <p:cNvCxnSpPr/>
          <p:nvPr userDrawn="1"/>
        </p:nvCxnSpPr>
        <p:spPr>
          <a:xfrm>
            <a:off x="3162300" y="3621925"/>
            <a:ext cx="5667375" cy="0"/>
          </a:xfrm>
          <a:prstGeom prst="line">
            <a:avLst/>
          </a:prstGeom>
          <a:ln w="25400">
            <a:gradFill flip="none" rotWithShape="1">
              <a:gsLst>
                <a:gs pos="0">
                  <a:schemeClr val="bg1">
                    <a:alpha val="0"/>
                  </a:schemeClr>
                </a:gs>
                <a:gs pos="50000">
                  <a:schemeClr val="bg1"/>
                </a:gs>
                <a:gs pos="100000">
                  <a:schemeClr val="bg1">
                    <a:alpha val="0"/>
                  </a:schemeClr>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3162300" y="1374025"/>
            <a:ext cx="5667375" cy="0"/>
          </a:xfrm>
          <a:prstGeom prst="line">
            <a:avLst/>
          </a:prstGeom>
          <a:ln w="25400">
            <a:gradFill flip="none" rotWithShape="1">
              <a:gsLst>
                <a:gs pos="0">
                  <a:schemeClr val="bg1">
                    <a:alpha val="0"/>
                  </a:schemeClr>
                </a:gs>
                <a:gs pos="50000">
                  <a:schemeClr val="bg1"/>
                </a:gs>
                <a:gs pos="100000">
                  <a:schemeClr val="bg1">
                    <a:alpha val="0"/>
                  </a:schemeClr>
                </a:gs>
              </a:gsLst>
              <a:lin ang="0" scaled="0"/>
              <a:tileRect/>
            </a:gra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2830" y="3907398"/>
            <a:ext cx="1746340" cy="1088552"/>
          </a:xfrm>
          <a:prstGeom prst="rect">
            <a:avLst/>
          </a:prstGeom>
        </p:spPr>
      </p:pic>
      <p:grpSp>
        <p:nvGrpSpPr>
          <p:cNvPr id="23" name="Group 22"/>
          <p:cNvGrpSpPr/>
          <p:nvPr userDrawn="1"/>
        </p:nvGrpSpPr>
        <p:grpSpPr>
          <a:xfrm>
            <a:off x="1102286" y="5940544"/>
            <a:ext cx="9987428" cy="830997"/>
            <a:chOff x="1112678" y="3778930"/>
            <a:chExt cx="9987428" cy="830997"/>
          </a:xfrm>
        </p:grpSpPr>
        <p:grpSp>
          <p:nvGrpSpPr>
            <p:cNvPr id="24" name="Group 23"/>
            <p:cNvGrpSpPr/>
            <p:nvPr userDrawn="1"/>
          </p:nvGrpSpPr>
          <p:grpSpPr>
            <a:xfrm>
              <a:off x="1112678" y="3939779"/>
              <a:ext cx="1700628" cy="535018"/>
              <a:chOff x="843686" y="6059266"/>
              <a:chExt cx="1831991" cy="576345"/>
            </a:xfrm>
          </p:grpSpPr>
          <p:pic>
            <p:nvPicPr>
              <p:cNvPr id="34" name="Picture 3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3686" y="6059266"/>
                <a:ext cx="674838" cy="548639"/>
              </a:xfrm>
              <a:prstGeom prst="rect">
                <a:avLst/>
              </a:prstGeom>
            </p:spPr>
          </p:pic>
          <p:sp>
            <p:nvSpPr>
              <p:cNvPr id="35" name="TextBox 34"/>
              <p:cNvSpPr txBox="1"/>
              <p:nvPr userDrawn="1"/>
            </p:nvSpPr>
            <p:spPr>
              <a:xfrm>
                <a:off x="1456756" y="6071976"/>
                <a:ext cx="1218921" cy="563635"/>
              </a:xfrm>
              <a:prstGeom prst="rect">
                <a:avLst/>
              </a:prstGeom>
              <a:noFill/>
            </p:spPr>
            <p:txBody>
              <a:bodyPr wrap="square" rtlCol="0">
                <a:spAutoFit/>
              </a:bodyPr>
              <a:lstStyle/>
              <a:p>
                <a:r>
                  <a:rPr lang="en-US" sz="2800" dirty="0" err="1">
                    <a:solidFill>
                      <a:srgbClr val="75BDFF"/>
                    </a:solidFill>
                    <a:latin typeface="Calibri Light" panose="020F0302020204030204" pitchFamily="34" charset="0"/>
                  </a:rPr>
                  <a:t>wi_etf</a:t>
                </a:r>
                <a:endParaRPr lang="en-US" sz="2800" dirty="0">
                  <a:solidFill>
                    <a:srgbClr val="75BDFF"/>
                  </a:solidFill>
                  <a:latin typeface="Calibri Light" panose="020F0302020204030204" pitchFamily="34" charset="0"/>
                </a:endParaRPr>
              </a:p>
            </p:txBody>
          </p:sp>
        </p:grpSp>
        <p:grpSp>
          <p:nvGrpSpPr>
            <p:cNvPr id="25" name="Group 24"/>
            <p:cNvGrpSpPr/>
            <p:nvPr userDrawn="1"/>
          </p:nvGrpSpPr>
          <p:grpSpPr>
            <a:xfrm>
              <a:off x="2938237" y="3939779"/>
              <a:ext cx="2068200" cy="535018"/>
              <a:chOff x="2787659" y="6142730"/>
              <a:chExt cx="2227955" cy="576345"/>
            </a:xfrm>
          </p:grpSpPr>
          <p:pic>
            <p:nvPicPr>
              <p:cNvPr id="32" name="Picture 3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7659" y="6142730"/>
                <a:ext cx="548640" cy="548640"/>
              </a:xfrm>
              <a:prstGeom prst="rect">
                <a:avLst/>
              </a:prstGeom>
            </p:spPr>
          </p:pic>
          <p:sp>
            <p:nvSpPr>
              <p:cNvPr id="33" name="TextBox 32"/>
              <p:cNvSpPr txBox="1"/>
              <p:nvPr userDrawn="1"/>
            </p:nvSpPr>
            <p:spPr>
              <a:xfrm>
                <a:off x="3341049" y="6155440"/>
                <a:ext cx="1674565" cy="563635"/>
              </a:xfrm>
              <a:prstGeom prst="rect">
                <a:avLst/>
              </a:prstGeom>
              <a:noFill/>
            </p:spPr>
            <p:txBody>
              <a:bodyPr wrap="square" rtlCol="0">
                <a:spAutoFit/>
              </a:bodyPr>
              <a:lstStyle/>
              <a:p>
                <a:r>
                  <a:rPr lang="en-US" sz="2800" dirty="0">
                    <a:solidFill>
                      <a:srgbClr val="75BDFF"/>
                    </a:solidFill>
                    <a:latin typeface="Calibri Light" panose="020F0302020204030204" pitchFamily="34" charset="0"/>
                  </a:rPr>
                  <a:t>etf.wi.gov</a:t>
                </a:r>
              </a:p>
            </p:txBody>
          </p:sp>
        </p:grpSp>
        <p:grpSp>
          <p:nvGrpSpPr>
            <p:cNvPr id="26" name="Group 25"/>
            <p:cNvGrpSpPr/>
            <p:nvPr userDrawn="1"/>
          </p:nvGrpSpPr>
          <p:grpSpPr>
            <a:xfrm>
              <a:off x="8282612" y="3778930"/>
              <a:ext cx="2817494" cy="830997"/>
              <a:chOff x="8567452" y="5920228"/>
              <a:chExt cx="3035127" cy="895186"/>
            </a:xfrm>
          </p:grpSpPr>
          <p:pic>
            <p:nvPicPr>
              <p:cNvPr id="30" name="Picture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567452" y="6080793"/>
                <a:ext cx="548640" cy="548640"/>
              </a:xfrm>
              <a:prstGeom prst="rect">
                <a:avLst/>
              </a:prstGeom>
            </p:spPr>
          </p:pic>
          <p:sp>
            <p:nvSpPr>
              <p:cNvPr id="31" name="TextBox 30"/>
              <p:cNvSpPr txBox="1"/>
              <p:nvPr userDrawn="1"/>
            </p:nvSpPr>
            <p:spPr>
              <a:xfrm>
                <a:off x="9116092" y="5920228"/>
                <a:ext cx="2486487" cy="895186"/>
              </a:xfrm>
              <a:prstGeom prst="rect">
                <a:avLst/>
              </a:prstGeom>
              <a:noFill/>
            </p:spPr>
            <p:txBody>
              <a:bodyPr wrap="square" rtlCol="0">
                <a:spAutoFit/>
              </a:bodyPr>
              <a:lstStyle/>
              <a:p>
                <a:pPr algn="ctr"/>
                <a:r>
                  <a:rPr lang="en-US" sz="2400" dirty="0">
                    <a:solidFill>
                      <a:srgbClr val="75BDFF"/>
                    </a:solidFill>
                    <a:latin typeface="Calibri Light" panose="020F0302020204030204" pitchFamily="34" charset="0"/>
                  </a:rPr>
                  <a:t>608-266-3285</a:t>
                </a:r>
              </a:p>
              <a:p>
                <a:pPr algn="ctr"/>
                <a:r>
                  <a:rPr lang="en-US" sz="2400" dirty="0">
                    <a:solidFill>
                      <a:srgbClr val="75BDFF"/>
                    </a:solidFill>
                    <a:latin typeface="Calibri Light" panose="020F0302020204030204" pitchFamily="34" charset="0"/>
                  </a:rPr>
                  <a:t>1-877-533-5020</a:t>
                </a:r>
              </a:p>
            </p:txBody>
          </p:sp>
        </p:grpSp>
        <p:grpSp>
          <p:nvGrpSpPr>
            <p:cNvPr id="27" name="Group 26"/>
            <p:cNvGrpSpPr/>
            <p:nvPr userDrawn="1"/>
          </p:nvGrpSpPr>
          <p:grpSpPr>
            <a:xfrm>
              <a:off x="5169468" y="3975812"/>
              <a:ext cx="3026314" cy="473266"/>
              <a:chOff x="5208657" y="3975812"/>
              <a:chExt cx="3026314" cy="473266"/>
            </a:xfrm>
          </p:grpSpPr>
          <p:pic>
            <p:nvPicPr>
              <p:cNvPr id="28" name="Picture 2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208657" y="3975812"/>
                <a:ext cx="437232" cy="437232"/>
              </a:xfrm>
              <a:prstGeom prst="rect">
                <a:avLst/>
              </a:prstGeom>
            </p:spPr>
          </p:pic>
          <p:sp>
            <p:nvSpPr>
              <p:cNvPr id="29" name="TextBox 28"/>
              <p:cNvSpPr txBox="1"/>
              <p:nvPr userDrawn="1"/>
            </p:nvSpPr>
            <p:spPr>
              <a:xfrm>
                <a:off x="5570048" y="3987413"/>
                <a:ext cx="2664923" cy="461665"/>
              </a:xfrm>
              <a:prstGeom prst="rect">
                <a:avLst/>
              </a:prstGeom>
              <a:noFill/>
            </p:spPr>
            <p:txBody>
              <a:bodyPr wrap="square" rtlCol="0">
                <a:spAutoFit/>
              </a:bodyPr>
              <a:lstStyle/>
              <a:p>
                <a:pPr algn="ctr"/>
                <a:r>
                  <a:rPr lang="en-US" sz="2400" dirty="0">
                    <a:solidFill>
                      <a:srgbClr val="75BDFF"/>
                    </a:solidFill>
                    <a:latin typeface="Calibri Light" panose="020F0302020204030204" pitchFamily="34" charset="0"/>
                  </a:rPr>
                  <a:t>ETF E-mail</a:t>
                </a:r>
                <a:r>
                  <a:rPr lang="en-US" sz="2400" baseline="0" dirty="0">
                    <a:solidFill>
                      <a:srgbClr val="75BDFF"/>
                    </a:solidFill>
                    <a:latin typeface="Calibri Light" panose="020F0302020204030204" pitchFamily="34" charset="0"/>
                  </a:rPr>
                  <a:t> </a:t>
                </a:r>
                <a:r>
                  <a:rPr lang="en-US" sz="2400" dirty="0">
                    <a:solidFill>
                      <a:srgbClr val="75BDFF"/>
                    </a:solidFill>
                    <a:latin typeface="Calibri Light" panose="020F0302020204030204" pitchFamily="34" charset="0"/>
                  </a:rPr>
                  <a:t>Updates</a:t>
                </a:r>
              </a:p>
            </p:txBody>
          </p:sp>
        </p:grpSp>
      </p:grpSp>
    </p:spTree>
    <p:extLst>
      <p:ext uri="{BB962C8B-B14F-4D97-AF65-F5344CB8AC3E}">
        <p14:creationId xmlns:p14="http://schemas.microsoft.com/office/powerpoint/2010/main" val="18571134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w/o watermar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5447" y="5621482"/>
            <a:ext cx="2775803" cy="792523"/>
          </a:xfrm>
          <a:prstGeom prst="rect">
            <a:avLst/>
          </a:prstGeom>
        </p:spPr>
      </p:pic>
      <p:sp>
        <p:nvSpPr>
          <p:cNvPr id="15" name="Text Placeholder 9"/>
          <p:cNvSpPr>
            <a:spLocks noGrp="1"/>
          </p:cNvSpPr>
          <p:nvPr>
            <p:ph type="body" sz="quarter" idx="10" hasCustomPrompt="1"/>
          </p:nvPr>
        </p:nvSpPr>
        <p:spPr>
          <a:xfrm>
            <a:off x="1011768" y="896113"/>
            <a:ext cx="6690784" cy="582179"/>
          </a:xfrm>
          <a:prstGeom prst="rect">
            <a:avLst/>
          </a:prstGeom>
        </p:spPr>
        <p:txBody>
          <a:bodyPr>
            <a:normAutofit/>
          </a:bodyPr>
          <a:lstStyle>
            <a:lvl1pPr marL="0" indent="0">
              <a:lnSpc>
                <a:spcPct val="80000"/>
              </a:lnSpc>
              <a:buNone/>
              <a:defRPr sz="4000" b="1" i="0" baseline="0">
                <a:solidFill>
                  <a:srgbClr val="253F8F"/>
                </a:solidFill>
                <a:latin typeface="Arial Narrow" charset="0"/>
                <a:ea typeface="Arial Narrow" charset="0"/>
                <a:cs typeface="Arial Narrow" charset="0"/>
              </a:defRPr>
            </a:lvl1pPr>
            <a:lvl2pPr marL="457200" indent="0">
              <a:buNone/>
              <a:defRPr b="0" i="0">
                <a:latin typeface="Arial Narrow" charset="0"/>
                <a:ea typeface="Arial Narrow" charset="0"/>
                <a:cs typeface="Arial Narrow" charset="0"/>
              </a:defRPr>
            </a:lvl2pPr>
            <a:lvl3pPr marL="914400" indent="0">
              <a:buNone/>
              <a:defRPr b="0" i="0">
                <a:latin typeface="Arial Narrow" charset="0"/>
                <a:ea typeface="Arial Narrow" charset="0"/>
                <a:cs typeface="Arial Narrow" charset="0"/>
              </a:defRPr>
            </a:lvl3pPr>
            <a:lvl4pPr marL="1371600" indent="0">
              <a:buNone/>
              <a:defRPr b="0" i="0">
                <a:latin typeface="Arial Narrow" charset="0"/>
                <a:ea typeface="Arial Narrow" charset="0"/>
                <a:cs typeface="Arial Narrow" charset="0"/>
              </a:defRPr>
            </a:lvl4pPr>
            <a:lvl5pPr marL="1828800" indent="0">
              <a:buNone/>
              <a:defRPr b="0" i="0">
                <a:latin typeface="Arial Narrow" charset="0"/>
                <a:ea typeface="Arial Narrow" charset="0"/>
                <a:cs typeface="Arial Narrow" charset="0"/>
              </a:defRPr>
            </a:lvl5pPr>
          </a:lstStyle>
          <a:p>
            <a:pPr lvl="0"/>
            <a:r>
              <a:rPr lang="en-US" dirty="0"/>
              <a:t>Title Arial Narrow</a:t>
            </a:r>
          </a:p>
        </p:txBody>
      </p:sp>
      <p:sp>
        <p:nvSpPr>
          <p:cNvPr id="12" name="Text Placeholder 11"/>
          <p:cNvSpPr>
            <a:spLocks noGrp="1"/>
          </p:cNvSpPr>
          <p:nvPr>
            <p:ph type="body" sz="quarter" idx="11" hasCustomPrompt="1"/>
          </p:nvPr>
        </p:nvSpPr>
        <p:spPr>
          <a:xfrm>
            <a:off x="1011768" y="1569316"/>
            <a:ext cx="10085723" cy="4239202"/>
          </a:xfrm>
          <a:prstGeom prst="rect">
            <a:avLst/>
          </a:prstGeom>
        </p:spPr>
        <p:txBody>
          <a:bodyPr>
            <a:normAutofit/>
          </a:bodyPr>
          <a:lstStyle>
            <a:lvl1pPr indent="-228600" algn="l" defTabSz="914400" rtl="0" eaLnBrk="1" latinLnBrk="0" hangingPunct="1">
              <a:lnSpc>
                <a:spcPct val="80000"/>
              </a:lnSpc>
              <a:buClr>
                <a:srgbClr val="C00000"/>
              </a:buClr>
              <a:buSzPct val="80000"/>
              <a:defRPr lang="en-US" sz="2000" kern="1200" baseline="0" dirty="0" smtClean="0">
                <a:solidFill>
                  <a:schemeClr val="tx1"/>
                </a:solidFill>
                <a:latin typeface="Arial Narrow" charset="0"/>
                <a:ea typeface="Arial Narrow" charset="0"/>
                <a:cs typeface="Arial Narrow" charset="0"/>
              </a:defRPr>
            </a:lvl1pPr>
            <a:lvl2pPr marL="685800" indent="-228600" algn="l" defTabSz="914400" rtl="0" eaLnBrk="1" latinLnBrk="0" hangingPunct="1">
              <a:lnSpc>
                <a:spcPct val="80000"/>
              </a:lnSpc>
              <a:buSzPct val="95000"/>
              <a:buFont typeface=".AppleSystemUIFont" charset="-120"/>
              <a:buChar char="-"/>
              <a:defRPr lang="en-US" sz="1800" kern="1200" baseline="0" dirty="0" smtClean="0">
                <a:solidFill>
                  <a:schemeClr val="tx1"/>
                </a:solidFill>
                <a:latin typeface="Arial Narrow" charset="0"/>
                <a:ea typeface="Arial Narrow" charset="0"/>
                <a:cs typeface="Arial Narrow" charset="0"/>
              </a:defRPr>
            </a:lvl2pPr>
            <a:lvl3pPr marL="1143000" indent="-228600" algn="l" defTabSz="914400" rtl="0" eaLnBrk="1" latinLnBrk="0" hangingPunct="1">
              <a:lnSpc>
                <a:spcPct val="80000"/>
              </a:lnSpc>
              <a:buClr>
                <a:srgbClr val="253F8F"/>
              </a:buClr>
              <a:buFont typeface="Wingdings" panose="05000000000000000000" pitchFamily="2" charset="2"/>
              <a:buChar char="§"/>
              <a:defRPr lang="en-US" sz="1600" kern="1200" baseline="0" dirty="0" smtClean="0">
                <a:solidFill>
                  <a:schemeClr val="tx1"/>
                </a:solidFill>
                <a:latin typeface="Arial Narrow" charset="0"/>
                <a:ea typeface="Arial Narrow" charset="0"/>
                <a:cs typeface="Arial Narrow" charset="0"/>
              </a:defRPr>
            </a:lvl3pPr>
          </a:lstStyle>
          <a:p>
            <a:pPr lvl="0"/>
            <a:r>
              <a:rPr lang="en-US" dirty="0"/>
              <a:t>Primary bullet</a:t>
            </a:r>
          </a:p>
          <a:p>
            <a:pPr lvl="1"/>
            <a:r>
              <a:rPr lang="en-US" dirty="0"/>
              <a:t>Secondary bullet</a:t>
            </a:r>
          </a:p>
          <a:p>
            <a:pPr lvl="2"/>
            <a:r>
              <a:rPr lang="en-US" dirty="0"/>
              <a:t>Third bullet</a:t>
            </a:r>
          </a:p>
        </p:txBody>
      </p:sp>
    </p:spTree>
    <p:extLst>
      <p:ext uri="{BB962C8B-B14F-4D97-AF65-F5344CB8AC3E}">
        <p14:creationId xmlns:p14="http://schemas.microsoft.com/office/powerpoint/2010/main" val="4230613095"/>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 Placeholder 11"/>
          <p:cNvSpPr>
            <a:spLocks noGrp="1"/>
          </p:cNvSpPr>
          <p:nvPr>
            <p:ph type="body" sz="quarter" idx="11" hasCustomPrompt="1"/>
          </p:nvPr>
        </p:nvSpPr>
        <p:spPr>
          <a:xfrm>
            <a:off x="1011768" y="1569316"/>
            <a:ext cx="10085723" cy="4239202"/>
          </a:xfrm>
          <a:prstGeom prst="rect">
            <a:avLst/>
          </a:prstGeom>
        </p:spPr>
        <p:txBody>
          <a:bodyPr>
            <a:normAutofit/>
          </a:bodyPr>
          <a:lstStyle>
            <a:lvl1pPr>
              <a:lnSpc>
                <a:spcPct val="80000"/>
              </a:lnSpc>
              <a:buClr>
                <a:srgbClr val="C00000"/>
              </a:buClr>
              <a:buSzPct val="80000"/>
              <a:defRPr sz="2000" baseline="0">
                <a:latin typeface="Arial Narrow" charset="0"/>
                <a:ea typeface="Arial Narrow" charset="0"/>
                <a:cs typeface="Arial Narrow" charset="0"/>
              </a:defRPr>
            </a:lvl1pPr>
            <a:lvl2pPr marL="685800" indent="-228600">
              <a:lnSpc>
                <a:spcPct val="80000"/>
              </a:lnSpc>
              <a:buSzPct val="95000"/>
              <a:buFont typeface=".AppleSystemUIFont" charset="-120"/>
              <a:buChar char="-"/>
              <a:defRPr sz="1800" baseline="0">
                <a:latin typeface="Arial Narrow" charset="0"/>
                <a:ea typeface="Arial Narrow" charset="0"/>
                <a:cs typeface="Arial Narrow" charset="0"/>
              </a:defRPr>
            </a:lvl2pPr>
            <a:lvl3pPr marL="1143000" indent="-228600">
              <a:lnSpc>
                <a:spcPct val="80000"/>
              </a:lnSpc>
              <a:buClr>
                <a:srgbClr val="253F8F"/>
              </a:buClr>
              <a:buFont typeface="Wingdings" panose="05000000000000000000" pitchFamily="2" charset="2"/>
              <a:buChar char="§"/>
              <a:defRPr sz="1600">
                <a:latin typeface="Arial Narrow" panose="020B0606020202030204" pitchFamily="34" charset="0"/>
              </a:defRPr>
            </a:lvl3pPr>
          </a:lstStyle>
          <a:p>
            <a:pPr lvl="0"/>
            <a:r>
              <a:rPr lang="en-US" dirty="0"/>
              <a:t>Primary bullet</a:t>
            </a:r>
          </a:p>
          <a:p>
            <a:pPr lvl="1"/>
            <a:r>
              <a:rPr lang="en-US" dirty="0"/>
              <a:t>Secondary bullet</a:t>
            </a:r>
          </a:p>
          <a:p>
            <a:pPr lvl="2"/>
            <a:r>
              <a:rPr lang="en-US" dirty="0"/>
              <a:t>Third bullet</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5447" y="5621482"/>
            <a:ext cx="2775803" cy="792523"/>
          </a:xfrm>
          <a:prstGeom prst="rect">
            <a:avLst/>
          </a:prstGeom>
        </p:spPr>
      </p:pic>
      <p:sp>
        <p:nvSpPr>
          <p:cNvPr id="15" name="Text Placeholder 9"/>
          <p:cNvSpPr>
            <a:spLocks noGrp="1"/>
          </p:cNvSpPr>
          <p:nvPr>
            <p:ph type="body" sz="quarter" idx="10" hasCustomPrompt="1"/>
          </p:nvPr>
        </p:nvSpPr>
        <p:spPr>
          <a:xfrm>
            <a:off x="1011768" y="896113"/>
            <a:ext cx="6690784" cy="582179"/>
          </a:xfrm>
          <a:prstGeom prst="rect">
            <a:avLst/>
          </a:prstGeom>
        </p:spPr>
        <p:txBody>
          <a:bodyPr>
            <a:normAutofit/>
          </a:bodyPr>
          <a:lstStyle>
            <a:lvl1pPr marL="0" indent="0">
              <a:lnSpc>
                <a:spcPct val="80000"/>
              </a:lnSpc>
              <a:buNone/>
              <a:defRPr sz="4000" b="1" i="0" baseline="0">
                <a:solidFill>
                  <a:srgbClr val="253F8F"/>
                </a:solidFill>
                <a:latin typeface="Arial Narrow" charset="0"/>
                <a:ea typeface="Arial Narrow" charset="0"/>
                <a:cs typeface="Arial Narrow" charset="0"/>
              </a:defRPr>
            </a:lvl1pPr>
            <a:lvl2pPr marL="457200" indent="0">
              <a:buNone/>
              <a:defRPr b="0" i="0">
                <a:latin typeface="Arial Narrow" charset="0"/>
                <a:ea typeface="Arial Narrow" charset="0"/>
                <a:cs typeface="Arial Narrow" charset="0"/>
              </a:defRPr>
            </a:lvl2pPr>
            <a:lvl3pPr marL="914400" indent="0">
              <a:buNone/>
              <a:defRPr b="0" i="0">
                <a:latin typeface="Arial Narrow" charset="0"/>
                <a:ea typeface="Arial Narrow" charset="0"/>
                <a:cs typeface="Arial Narrow" charset="0"/>
              </a:defRPr>
            </a:lvl3pPr>
            <a:lvl4pPr marL="1371600" indent="0">
              <a:buNone/>
              <a:defRPr b="0" i="0">
                <a:latin typeface="Arial Narrow" charset="0"/>
                <a:ea typeface="Arial Narrow" charset="0"/>
                <a:cs typeface="Arial Narrow" charset="0"/>
              </a:defRPr>
            </a:lvl4pPr>
            <a:lvl5pPr marL="1828800" indent="0">
              <a:buNone/>
              <a:defRPr b="0" i="0">
                <a:latin typeface="Arial Narrow" charset="0"/>
                <a:ea typeface="Arial Narrow" charset="0"/>
                <a:cs typeface="Arial Narrow" charset="0"/>
              </a:defRPr>
            </a:lvl5pPr>
          </a:lstStyle>
          <a:p>
            <a:pPr lvl="0"/>
            <a:r>
              <a:rPr lang="en-US" dirty="0"/>
              <a:t>Title Arial Narrow</a:t>
            </a:r>
          </a:p>
        </p:txBody>
      </p:sp>
    </p:spTree>
    <p:extLst>
      <p:ext uri="{BB962C8B-B14F-4D97-AF65-F5344CB8AC3E}">
        <p14:creationId xmlns:p14="http://schemas.microsoft.com/office/powerpoint/2010/main" val="1205660317"/>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165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Older Family">
    <p:spTree>
      <p:nvGrpSpPr>
        <p:cNvPr id="1" name=""/>
        <p:cNvGrpSpPr/>
        <p:nvPr/>
      </p:nvGrpSpPr>
      <p:grpSpPr>
        <a:xfrm>
          <a:off x="0" y="0"/>
          <a:ext cx="0" cy="0"/>
          <a:chOff x="0" y="0"/>
          <a:chExt cx="0" cy="0"/>
        </a:xfrm>
      </p:grpSpPr>
      <p:sp>
        <p:nvSpPr>
          <p:cNvPr id="4" name="Rectangle 3"/>
          <p:cNvSpPr/>
          <p:nvPr userDrawn="1"/>
        </p:nvSpPr>
        <p:spPr>
          <a:xfrm>
            <a:off x="0" y="0"/>
            <a:ext cx="12191999" cy="6857999"/>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19125" y="1122363"/>
            <a:ext cx="10953750" cy="2387600"/>
          </a:xfrm>
        </p:spPr>
        <p:txBody>
          <a:bodyPr anchor="b">
            <a:normAutofit/>
          </a:bodyPr>
          <a:lstStyle>
            <a:lvl1pPr algn="ctr">
              <a:lnSpc>
                <a:spcPct val="100000"/>
              </a:lnSpc>
              <a:defRPr sz="5400">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9125" y="3525838"/>
            <a:ext cx="10953750" cy="1198562"/>
          </a:xfrm>
        </p:spPr>
        <p:txBody>
          <a:bodyPr>
            <a:normAutofit/>
          </a:bodyPr>
          <a:lstStyle>
            <a:lvl1pPr marL="0" indent="0" algn="ctr">
              <a:lnSpc>
                <a:spcPct val="100000"/>
              </a:lnSpc>
              <a:spcBef>
                <a:spcPts val="0"/>
              </a:spcBef>
              <a:spcAft>
                <a:spcPts val="0"/>
              </a:spcAft>
              <a:buNone/>
              <a:defRPr lang="en-US" sz="2800" b="1" kern="1200" dirty="0" smtClean="0">
                <a:solidFill>
                  <a:srgbClr val="98BDD4"/>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p:cNvSpPr>
            <a:spLocks noGrp="1"/>
          </p:cNvSpPr>
          <p:nvPr>
            <p:ph type="body" sz="quarter" idx="10" hasCustomPrompt="1"/>
          </p:nvPr>
        </p:nvSpPr>
        <p:spPr>
          <a:xfrm>
            <a:off x="619125" y="5181600"/>
            <a:ext cx="5334000" cy="1266825"/>
          </a:xfrm>
        </p:spPr>
        <p:txBody>
          <a:bodyPr anchor="b">
            <a:normAutofit/>
          </a:bodyPr>
          <a:lstStyle>
            <a:lvl1pPr marL="0" indent="0">
              <a:lnSpc>
                <a:spcPct val="150000"/>
              </a:lnSpc>
              <a:spcBef>
                <a:spcPts val="0"/>
              </a:spcBef>
              <a:spcAft>
                <a:spcPts val="0"/>
              </a:spcAft>
              <a:buNone/>
              <a:defRPr sz="1800" b="0" baseline="0">
                <a:solidFill>
                  <a:srgbClr val="98BDD4"/>
                </a:solidFill>
                <a:latin typeface="Calibri" panose="020F0502020204030204" pitchFamily="34" charset="0"/>
                <a:cs typeface="Arial" panose="020B0604020202020204" pitchFamily="34" charset="0"/>
              </a:defRPr>
            </a:lvl1pPr>
          </a:lstStyle>
          <a:p>
            <a:pPr lvl="0"/>
            <a:r>
              <a:rPr lang="en-US" dirty="0"/>
              <a:t>Presenter Name, Title</a:t>
            </a:r>
            <a:br>
              <a:rPr lang="en-US" dirty="0"/>
            </a:br>
            <a:r>
              <a:rPr lang="en-US" dirty="0"/>
              <a:t>Business Area</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2383" y="5109196"/>
            <a:ext cx="2310492" cy="1440207"/>
          </a:xfrm>
          <a:prstGeom prst="rect">
            <a:avLst/>
          </a:prstGeom>
        </p:spPr>
      </p:pic>
    </p:spTree>
    <p:extLst>
      <p:ext uri="{BB962C8B-B14F-4D97-AF65-F5344CB8AC3E}">
        <p14:creationId xmlns:p14="http://schemas.microsoft.com/office/powerpoint/2010/main" val="2378942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 Older Family">
    <p:spTree>
      <p:nvGrpSpPr>
        <p:cNvPr id="1" name=""/>
        <p:cNvGrpSpPr/>
        <p:nvPr/>
      </p:nvGrpSpPr>
      <p:grpSpPr>
        <a:xfrm>
          <a:off x="0" y="0"/>
          <a:ext cx="0" cy="0"/>
          <a:chOff x="0" y="0"/>
          <a:chExt cx="0" cy="0"/>
        </a:xfrm>
      </p:grpSpPr>
      <p:sp>
        <p:nvSpPr>
          <p:cNvPr id="7" name="Rectangle 6"/>
          <p:cNvSpPr/>
          <p:nvPr userDrawn="1"/>
        </p:nvSpPr>
        <p:spPr>
          <a:xfrm>
            <a:off x="0" y="-1"/>
            <a:ext cx="12192000" cy="5486401"/>
          </a:xfrm>
          <a:prstGeom prst="rect">
            <a:avLst/>
          </a:prstGeom>
          <a:blipFill dpi="0" rotWithShape="1">
            <a:blip r:embed="rId2"/>
            <a:srcRect/>
            <a:tile tx="0" ty="-1714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633663"/>
            <a:ext cx="10890250" cy="2852737"/>
          </a:xfrm>
        </p:spPr>
        <p:txBody>
          <a:bodyPr anchor="b">
            <a:normAutofit/>
          </a:bodyPr>
          <a:lstStyle>
            <a:lvl1pPr>
              <a:defRPr sz="6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5486400"/>
            <a:ext cx="10515600" cy="649287"/>
          </a:xfrm>
        </p:spPr>
        <p:txBody>
          <a:bodyPr>
            <a:noAutofit/>
          </a:bodyPr>
          <a:lstStyle>
            <a:lvl1pPr marL="0" indent="0">
              <a:buNone/>
              <a:defRPr sz="3200">
                <a:solidFill>
                  <a:srgbClr val="00549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694749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estions - Older Family">
    <p:bg>
      <p:bgPr>
        <a:solidFill>
          <a:srgbClr val="001426"/>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a:xfrm>
            <a:off x="733426" y="4642913"/>
            <a:ext cx="10725149" cy="1843612"/>
          </a:xfrm>
          <a:prstGeom prst="rect">
            <a:avLst/>
          </a:prstGeom>
          <a:noFill/>
        </p:spPr>
        <p:txBody>
          <a:bodyPr wrap="square" rtlCol="0">
            <a:spAutoFit/>
          </a:bodyPr>
          <a:lstStyle/>
          <a:p>
            <a:pPr algn="ctr"/>
            <a:r>
              <a:rPr lang="en-US" sz="11500" b="1" dirty="0">
                <a:solidFill>
                  <a:schemeClr val="bg1"/>
                </a:solidFill>
                <a:latin typeface="+mn-lt"/>
              </a:rPr>
              <a:t>Questions?</a:t>
            </a:r>
          </a:p>
        </p:txBody>
      </p:sp>
    </p:spTree>
    <p:extLst>
      <p:ext uri="{BB962C8B-B14F-4D97-AF65-F5344CB8AC3E}">
        <p14:creationId xmlns:p14="http://schemas.microsoft.com/office/powerpoint/2010/main" val="344163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Younger Family">
    <p:spTree>
      <p:nvGrpSpPr>
        <p:cNvPr id="1" name=""/>
        <p:cNvGrpSpPr/>
        <p:nvPr/>
      </p:nvGrpSpPr>
      <p:grpSpPr>
        <a:xfrm>
          <a:off x="0" y="0"/>
          <a:ext cx="0" cy="0"/>
          <a:chOff x="0" y="0"/>
          <a:chExt cx="0" cy="0"/>
        </a:xfrm>
      </p:grpSpPr>
      <p:sp>
        <p:nvSpPr>
          <p:cNvPr id="4" name="Rectangle 3"/>
          <p:cNvSpPr/>
          <p:nvPr userDrawn="1"/>
        </p:nvSpPr>
        <p:spPr>
          <a:xfrm>
            <a:off x="0" y="0"/>
            <a:ext cx="12191999" cy="6857999"/>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19125" y="1122363"/>
            <a:ext cx="10953750" cy="2387600"/>
          </a:xfrm>
        </p:spPr>
        <p:txBody>
          <a:bodyPr anchor="b">
            <a:normAutofit/>
          </a:bodyPr>
          <a:lstStyle>
            <a:lvl1pPr algn="ctr">
              <a:lnSpc>
                <a:spcPct val="100000"/>
              </a:lnSpc>
              <a:defRPr sz="5400">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9125" y="3525838"/>
            <a:ext cx="10953750" cy="1198562"/>
          </a:xfrm>
        </p:spPr>
        <p:txBody>
          <a:bodyPr>
            <a:normAutofit/>
          </a:bodyPr>
          <a:lstStyle>
            <a:lvl1pPr marL="0" indent="0" algn="ctr">
              <a:lnSpc>
                <a:spcPct val="100000"/>
              </a:lnSpc>
              <a:spcBef>
                <a:spcPts val="0"/>
              </a:spcBef>
              <a:spcAft>
                <a:spcPts val="0"/>
              </a:spcAft>
              <a:buNone/>
              <a:defRPr lang="en-US" sz="2800" b="1" kern="1200" dirty="0" smtClean="0">
                <a:solidFill>
                  <a:srgbClr val="98BDD4"/>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p:cNvSpPr>
            <a:spLocks noGrp="1"/>
          </p:cNvSpPr>
          <p:nvPr>
            <p:ph type="body" sz="quarter" idx="10" hasCustomPrompt="1"/>
          </p:nvPr>
        </p:nvSpPr>
        <p:spPr>
          <a:xfrm>
            <a:off x="619125" y="5181600"/>
            <a:ext cx="5334000" cy="1266825"/>
          </a:xfrm>
        </p:spPr>
        <p:txBody>
          <a:bodyPr anchor="b">
            <a:normAutofit/>
          </a:bodyPr>
          <a:lstStyle>
            <a:lvl1pPr marL="0" indent="0">
              <a:lnSpc>
                <a:spcPct val="150000"/>
              </a:lnSpc>
              <a:spcBef>
                <a:spcPts val="0"/>
              </a:spcBef>
              <a:spcAft>
                <a:spcPts val="0"/>
              </a:spcAft>
              <a:buNone/>
              <a:defRPr sz="1800" b="0" baseline="0">
                <a:solidFill>
                  <a:srgbClr val="98BDD4"/>
                </a:solidFill>
                <a:latin typeface="Calibri" panose="020F0502020204030204" pitchFamily="34" charset="0"/>
                <a:cs typeface="Arial" panose="020B0604020202020204" pitchFamily="34" charset="0"/>
              </a:defRPr>
            </a:lvl1pPr>
          </a:lstStyle>
          <a:p>
            <a:pPr lvl="0"/>
            <a:r>
              <a:rPr lang="en-US" dirty="0"/>
              <a:t>Presenter Name, Title</a:t>
            </a:r>
            <a:br>
              <a:rPr lang="en-US" dirty="0"/>
            </a:br>
            <a:r>
              <a:rPr lang="en-US" dirty="0"/>
              <a:t>Business Area</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2383" y="5109196"/>
            <a:ext cx="2310492" cy="1440207"/>
          </a:xfrm>
          <a:prstGeom prst="rect">
            <a:avLst/>
          </a:prstGeom>
        </p:spPr>
      </p:pic>
    </p:spTree>
    <p:extLst>
      <p:ext uri="{BB962C8B-B14F-4D97-AF65-F5344CB8AC3E}">
        <p14:creationId xmlns:p14="http://schemas.microsoft.com/office/powerpoint/2010/main" val="1693588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 Younger Family">
    <p:spTree>
      <p:nvGrpSpPr>
        <p:cNvPr id="1" name=""/>
        <p:cNvGrpSpPr/>
        <p:nvPr/>
      </p:nvGrpSpPr>
      <p:grpSpPr>
        <a:xfrm>
          <a:off x="0" y="0"/>
          <a:ext cx="0" cy="0"/>
          <a:chOff x="0" y="0"/>
          <a:chExt cx="0" cy="0"/>
        </a:xfrm>
      </p:grpSpPr>
      <p:sp>
        <p:nvSpPr>
          <p:cNvPr id="7" name="Rectangle 6"/>
          <p:cNvSpPr/>
          <p:nvPr userDrawn="1"/>
        </p:nvSpPr>
        <p:spPr>
          <a:xfrm>
            <a:off x="0" y="-1"/>
            <a:ext cx="12192000" cy="5486401"/>
          </a:xfrm>
          <a:prstGeom prst="rect">
            <a:avLst/>
          </a:prstGeom>
          <a:blipFill dpi="0" rotWithShape="1">
            <a:blip r:embed="rId2"/>
            <a:srcRect/>
            <a:tile tx="0" ty="-50800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633663"/>
            <a:ext cx="10890250" cy="2852737"/>
          </a:xfrm>
        </p:spPr>
        <p:txBody>
          <a:bodyPr anchor="b">
            <a:normAutofit/>
          </a:bodyPr>
          <a:lstStyle>
            <a:lvl1pPr>
              <a:defRPr sz="6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5486400"/>
            <a:ext cx="10515600" cy="649287"/>
          </a:xfrm>
        </p:spPr>
        <p:txBody>
          <a:bodyPr>
            <a:noAutofit/>
          </a:bodyPr>
          <a:lstStyle>
            <a:lvl1pPr marL="0" indent="0">
              <a:buNone/>
              <a:defRPr sz="3200">
                <a:solidFill>
                  <a:srgbClr val="00549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064757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 Younger Family">
    <p:bg>
      <p:bgPr>
        <a:solidFill>
          <a:srgbClr val="001426"/>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a:xfrm>
            <a:off x="733426" y="4642913"/>
            <a:ext cx="10725149" cy="1843612"/>
          </a:xfrm>
          <a:prstGeom prst="rect">
            <a:avLst/>
          </a:prstGeom>
          <a:noFill/>
        </p:spPr>
        <p:txBody>
          <a:bodyPr wrap="square" rtlCol="0">
            <a:spAutoFit/>
          </a:bodyPr>
          <a:lstStyle/>
          <a:p>
            <a:pPr algn="ctr"/>
            <a:r>
              <a:rPr lang="en-US" sz="11500" b="1" dirty="0">
                <a:solidFill>
                  <a:schemeClr val="bg1"/>
                </a:solidFill>
                <a:latin typeface="+mn-lt"/>
              </a:rPr>
              <a:t>Questions?</a:t>
            </a:r>
          </a:p>
        </p:txBody>
      </p:sp>
    </p:spTree>
    <p:extLst>
      <p:ext uri="{BB962C8B-B14F-4D97-AF65-F5344CB8AC3E}">
        <p14:creationId xmlns:p14="http://schemas.microsoft.com/office/powerpoint/2010/main" val="29978804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a:off x="838200" y="6343650"/>
            <a:ext cx="5781674" cy="3231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bg1">
                    <a:lumMod val="65000"/>
                  </a:schemeClr>
                </a:solidFill>
                <a:latin typeface="Calibri Light" panose="020F0302020204030204" pitchFamily="34" charset="0"/>
                <a:ea typeface="+mn-ea"/>
                <a:cs typeface="Arial" panose="020B0604020202020204" pitchFamily="34" charset="0"/>
              </a:rPr>
              <a:t>Employer Webinar </a:t>
            </a:r>
            <a:r>
              <a:rPr lang="en-US" sz="1500" kern="1200" baseline="0" dirty="0">
                <a:solidFill>
                  <a:schemeClr val="bg1">
                    <a:lumMod val="65000"/>
                  </a:schemeClr>
                </a:solidFill>
                <a:latin typeface="Calibri Light" panose="020F0302020204030204" pitchFamily="34" charset="0"/>
                <a:ea typeface="+mn-ea"/>
                <a:cs typeface="Arial" panose="020B0604020202020204" pitchFamily="34" charset="0"/>
              </a:rPr>
              <a:t>– </a:t>
            </a:r>
            <a:r>
              <a:rPr lang="en-US" sz="1500" dirty="0">
                <a:solidFill>
                  <a:schemeClr val="bg1">
                    <a:lumMod val="65000"/>
                  </a:schemeClr>
                </a:solidFill>
                <a:latin typeface="Calibri Light" panose="020F0302020204030204" pitchFamily="34" charset="0"/>
                <a:cs typeface="Arial" panose="020B0604020202020204" pitchFamily="34" charset="0"/>
              </a:rPr>
              <a:t>September 19, 2019</a:t>
            </a:r>
          </a:p>
        </p:txBody>
      </p:sp>
      <p:sp>
        <p:nvSpPr>
          <p:cNvPr id="5" name="TextBox 4"/>
          <p:cNvSpPr txBox="1"/>
          <p:nvPr userDrawn="1"/>
        </p:nvSpPr>
        <p:spPr>
          <a:xfrm>
            <a:off x="9094261" y="6343650"/>
            <a:ext cx="1328208" cy="323165"/>
          </a:xfrm>
          <a:prstGeom prst="rect">
            <a:avLst/>
          </a:prstGeom>
          <a:noFill/>
        </p:spPr>
        <p:txBody>
          <a:bodyPr wrap="square" rtlCol="0">
            <a:spAutoFit/>
          </a:bodyPr>
          <a:lstStyle/>
          <a:p>
            <a:pPr algn="r"/>
            <a:fld id="{ED6541A3-AAEB-4E55-A869-39DE52DF0C59}" type="slidenum">
              <a:rPr lang="en-US" sz="1500" smtClean="0">
                <a:solidFill>
                  <a:schemeClr val="bg1">
                    <a:lumMod val="65000"/>
                  </a:schemeClr>
                </a:solidFill>
                <a:latin typeface="Calibri Light" panose="020F0302020204030204" pitchFamily="34" charset="0"/>
                <a:cs typeface="Arial" panose="020B0604020202020204" pitchFamily="34" charset="0"/>
              </a:rPr>
              <a:pPr algn="r"/>
              <a:t>‹#›</a:t>
            </a:fld>
            <a:endParaRPr lang="en-US" sz="1500" dirty="0">
              <a:solidFill>
                <a:schemeClr val="bg1">
                  <a:lumMod val="65000"/>
                </a:schemeClr>
              </a:solidFill>
              <a:latin typeface="Calibri Light" panose="020F0302020204030204" pitchFamily="34" charset="0"/>
              <a:cs typeface="Arial" panose="020B0604020202020204" pitchFamily="34" charset="0"/>
            </a:endParaRPr>
          </a:p>
        </p:txBody>
      </p:sp>
      <p:pic>
        <p:nvPicPr>
          <p:cNvPr id="6" name="Picture 5"/>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591800" y="6263932"/>
            <a:ext cx="762000" cy="483870"/>
          </a:xfrm>
          <a:prstGeom prst="rect">
            <a:avLst/>
          </a:prstGeom>
        </p:spPr>
      </p:pic>
    </p:spTree>
    <p:extLst>
      <p:ext uri="{BB962C8B-B14F-4D97-AF65-F5344CB8AC3E}">
        <p14:creationId xmlns:p14="http://schemas.microsoft.com/office/powerpoint/2010/main" val="407219705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4" r:id="rId3"/>
    <p:sldLayoutId id="2147483672" r:id="rId4"/>
    <p:sldLayoutId id="2147483681" r:id="rId5"/>
    <p:sldLayoutId id="2147483677" r:id="rId6"/>
    <p:sldLayoutId id="2147483695" r:id="rId7"/>
    <p:sldLayoutId id="2147483696" r:id="rId8"/>
    <p:sldLayoutId id="2147483697" r:id="rId9"/>
    <p:sldLayoutId id="2147483673" r:id="rId10"/>
    <p:sldLayoutId id="2147483683" r:id="rId11"/>
    <p:sldLayoutId id="2147483679" r:id="rId12"/>
    <p:sldLayoutId id="2147483698" r:id="rId13"/>
    <p:sldLayoutId id="2147483699" r:id="rId14"/>
    <p:sldLayoutId id="2147483700" r:id="rId15"/>
    <p:sldLayoutId id="2147483704" r:id="rId16"/>
    <p:sldLayoutId id="2147483705" r:id="rId17"/>
    <p:sldLayoutId id="2147483706" r:id="rId18"/>
    <p:sldLayoutId id="2147483692" r:id="rId19"/>
    <p:sldLayoutId id="2147483693" r:id="rId20"/>
    <p:sldLayoutId id="2147483694" r:id="rId21"/>
    <p:sldLayoutId id="2147483701" r:id="rId22"/>
    <p:sldLayoutId id="2147483702" r:id="rId23"/>
    <p:sldLayoutId id="2147483703" r:id="rId24"/>
    <p:sldLayoutId id="2147483685" r:id="rId25"/>
    <p:sldLayoutId id="2147483691" r:id="rId26"/>
    <p:sldLayoutId id="2147483708" r:id="rId27"/>
    <p:sldLayoutId id="2147483709" r:id="rId28"/>
  </p:sldLayoutIdLst>
  <p:txStyles>
    <p:titleStyle>
      <a:lvl1pPr algn="l" defTabSz="914400" rtl="0" eaLnBrk="1" latinLnBrk="0" hangingPunct="1">
        <a:lnSpc>
          <a:spcPct val="90000"/>
        </a:lnSpc>
        <a:spcBef>
          <a:spcPct val="0"/>
        </a:spcBef>
        <a:buNone/>
        <a:defRPr sz="5400" b="1" kern="1200">
          <a:solidFill>
            <a:srgbClr val="00549D"/>
          </a:solidFill>
          <a:latin typeface="+mn-lt"/>
          <a:ea typeface="+mj-ea"/>
          <a:cs typeface="Arial" panose="020B0604020202020204" pitchFamily="34" charset="0"/>
        </a:defRPr>
      </a:lvl1pPr>
    </p:titleStyle>
    <p:bodyStyle>
      <a:lvl1pPr marL="228600" indent="-228600" algn="l" defTabSz="914400" rtl="0" eaLnBrk="1" latinLnBrk="0" hangingPunct="1">
        <a:lnSpc>
          <a:spcPct val="120000"/>
        </a:lnSpc>
        <a:spcBef>
          <a:spcPts val="1000"/>
        </a:spcBef>
        <a:spcAft>
          <a:spcPts val="1000"/>
        </a:spcAft>
        <a:buFont typeface="Arial" panose="020B0604020202020204" pitchFamily="34" charset="0"/>
        <a:buChar char="•"/>
        <a:defRPr sz="2400" kern="1200">
          <a:solidFill>
            <a:schemeClr val="tx2">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spcAft>
          <a:spcPts val="1000"/>
        </a:spcAft>
        <a:buFont typeface="Arial" panose="020B0604020202020204" pitchFamily="34" charset="0"/>
        <a:buChar char="•"/>
        <a:defRPr sz="2000" kern="1200">
          <a:solidFill>
            <a:schemeClr val="tx2">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spcAft>
          <a:spcPts val="1000"/>
        </a:spcAft>
        <a:buFont typeface="Arial" panose="020B0604020202020204" pitchFamily="34" charset="0"/>
        <a:buChar char="•"/>
        <a:defRPr sz="2000" kern="1200">
          <a:solidFill>
            <a:schemeClr val="tx2">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spcAft>
          <a:spcPts val="1000"/>
        </a:spcAft>
        <a:buFont typeface="Arial" panose="020B0604020202020204" pitchFamily="34" charset="0"/>
        <a:buChar char="•"/>
        <a:defRPr sz="2000" kern="1200">
          <a:solidFill>
            <a:schemeClr val="tx2">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spcAft>
          <a:spcPts val="1000"/>
        </a:spcAft>
        <a:buFont typeface="Arial" panose="020B0604020202020204" pitchFamily="34" charset="0"/>
        <a:buChar char="•"/>
        <a:defRPr sz="2000" kern="1200">
          <a:solidFill>
            <a:schemeClr val="tx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hyperlink" Target="http://www.wdc457.org/" TargetMode="Externa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Kathy.castle@empower-retirement.com"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mailto:Kathy.castle@empower-retirement.com"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Shelly.Schueller@etf.wi.gov" TargetMode="External"/><Relationship Id="rId2" Type="http://schemas.openxmlformats.org/officeDocument/2006/relationships/hyperlink" Target="mailto:Kathy.castle@empower-retirement.com" TargetMode="Externa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hyperlink" Target="https://docs.empower-retirement.com/EE/WisconsinWR/DOCS/Benefits-of-Enrolling.pdf" TargetMode="External"/><Relationship Id="rId2" Type="http://schemas.openxmlformats.org/officeDocument/2006/relationships/hyperlink" Target="https://docs.empower-retirement.com/EE/WisconsinWR/DOCS/Employer-Toolkit.pdf" TargetMode="External"/><Relationship Id="rId1" Type="http://schemas.openxmlformats.org/officeDocument/2006/relationships/slideLayout" Target="../slideLayouts/slideLayout10.xml"/><Relationship Id="rId5" Type="http://schemas.openxmlformats.org/officeDocument/2006/relationships/hyperlink" Target="https://docs.empower-retirement.com/EE/WisconsinWR/DOCS/Employer-Guide.pdf" TargetMode="External"/><Relationship Id="rId4" Type="http://schemas.openxmlformats.org/officeDocument/2006/relationships/hyperlink" Target="https://docs.empower-retirement.com/EE/WisconsinWR/DOCS/Employer-Newsletter.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hyperlink" Target="http://www.wdc457.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WDC Employer Updates</a:t>
            </a:r>
          </a:p>
        </p:txBody>
      </p:sp>
      <p:sp>
        <p:nvSpPr>
          <p:cNvPr id="3" name="Content Placeholder 2"/>
          <p:cNvSpPr>
            <a:spLocks noGrp="1"/>
          </p:cNvSpPr>
          <p:nvPr>
            <p:ph idx="1"/>
          </p:nvPr>
        </p:nvSpPr>
        <p:spPr/>
        <p:txBody>
          <a:bodyPr>
            <a:normAutofit/>
          </a:bodyPr>
          <a:lstStyle/>
          <a:p>
            <a:pPr marL="457200" indent="-457200"/>
            <a:r>
              <a:rPr lang="en-US" dirty="0"/>
              <a:t>Can’t hear?  Dial </a:t>
            </a:r>
            <a:r>
              <a:rPr lang="en-US" b="1" dirty="0">
                <a:solidFill>
                  <a:srgbClr val="346C9E"/>
                </a:solidFill>
              </a:rPr>
              <a:t>1-855-282-6330</a:t>
            </a:r>
            <a:r>
              <a:rPr lang="en-US" dirty="0"/>
              <a:t> toll free and use meeting number:                                </a:t>
            </a:r>
            <a:r>
              <a:rPr lang="en-US" b="1" dirty="0">
                <a:solidFill>
                  <a:srgbClr val="346C9E"/>
                </a:solidFill>
              </a:rPr>
              <a:t>927 336 276</a:t>
            </a:r>
          </a:p>
          <a:p>
            <a:pPr marL="457200" indent="-457200" algn="l">
              <a:buFont typeface="Arial" panose="020B0604020202020204" pitchFamily="34" charset="0"/>
              <a:buChar char="•"/>
            </a:pPr>
            <a:r>
              <a:rPr lang="en-US" dirty="0"/>
              <a:t>Please be sure to </a:t>
            </a:r>
            <a:r>
              <a:rPr lang="en-US" b="1" dirty="0">
                <a:solidFill>
                  <a:srgbClr val="346C9E"/>
                </a:solidFill>
              </a:rPr>
              <a:t>mute</a:t>
            </a:r>
            <a:r>
              <a:rPr lang="en-US" dirty="0"/>
              <a:t> your phone/computer to prevent distracting background noise</a:t>
            </a:r>
          </a:p>
          <a:p>
            <a:pPr marL="457200" indent="-457200" algn="l">
              <a:buFont typeface="Arial" panose="020B0604020202020204" pitchFamily="34" charset="0"/>
              <a:buChar char="•"/>
            </a:pPr>
            <a:r>
              <a:rPr lang="en-US" dirty="0"/>
              <a:t>This webinar is being recorded and will be posted on the WDC and ETF websites in the coming weeks.  </a:t>
            </a:r>
          </a:p>
          <a:p>
            <a:pPr marL="457200" indent="-457200" algn="l">
              <a:buFont typeface="Arial" panose="020B0604020202020204" pitchFamily="34" charset="0"/>
              <a:buChar char="•"/>
            </a:pPr>
            <a:r>
              <a:rPr lang="en-US" dirty="0"/>
              <a:t>Type your questions in the </a:t>
            </a:r>
            <a:r>
              <a:rPr lang="en-US" b="1" dirty="0">
                <a:solidFill>
                  <a:srgbClr val="346C9E"/>
                </a:solidFill>
              </a:rPr>
              <a:t>Chat</a:t>
            </a:r>
            <a:r>
              <a:rPr lang="en-US" dirty="0"/>
              <a:t> box.</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0274" y="132989"/>
            <a:ext cx="2033978" cy="865787"/>
          </a:xfrm>
          <a:prstGeom prst="rect">
            <a:avLst/>
          </a:prstGeom>
        </p:spPr>
      </p:pic>
    </p:spTree>
    <p:extLst>
      <p:ext uri="{BB962C8B-B14F-4D97-AF65-F5344CB8AC3E}">
        <p14:creationId xmlns:p14="http://schemas.microsoft.com/office/powerpoint/2010/main" val="1759249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6300" y="335994"/>
            <a:ext cx="10515600" cy="1325563"/>
          </a:xfrm>
        </p:spPr>
        <p:txBody>
          <a:bodyPr/>
          <a:lstStyle/>
          <a:p>
            <a:r>
              <a:rPr lang="en-US" dirty="0"/>
              <a:t>Scheduling a meeting</a:t>
            </a:r>
          </a:p>
        </p:txBody>
      </p:sp>
      <p:pic>
        <p:nvPicPr>
          <p:cNvPr id="5" name="Content Placeholder 4"/>
          <p:cNvPicPr>
            <a:picLocks noGrp="1" noChangeAspect="1"/>
          </p:cNvPicPr>
          <p:nvPr>
            <p:ph sz="half" idx="1"/>
          </p:nvPr>
        </p:nvPicPr>
        <p:blipFill>
          <a:blip r:embed="rId2"/>
          <a:stretch>
            <a:fillRect/>
          </a:stretch>
        </p:blipFill>
        <p:spPr>
          <a:xfrm>
            <a:off x="1486281" y="1668457"/>
            <a:ext cx="3885437" cy="4351338"/>
          </a:xfrm>
          <a:prstGeom prst="rect">
            <a:avLst/>
          </a:prstGeom>
        </p:spPr>
      </p:pic>
      <p:pic>
        <p:nvPicPr>
          <p:cNvPr id="6" name="Picture 5"/>
          <p:cNvPicPr>
            <a:picLocks noChangeAspect="1"/>
          </p:cNvPicPr>
          <p:nvPr/>
        </p:nvPicPr>
        <p:blipFill>
          <a:blip r:embed="rId3"/>
          <a:stretch>
            <a:fillRect/>
          </a:stretch>
        </p:blipFill>
        <p:spPr>
          <a:xfrm>
            <a:off x="7120582" y="2580222"/>
            <a:ext cx="2806741" cy="296076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0274" y="132989"/>
            <a:ext cx="2033978" cy="865787"/>
          </a:xfrm>
          <a:prstGeom prst="rect">
            <a:avLst/>
          </a:prstGeom>
        </p:spPr>
      </p:pic>
      <p:sp>
        <p:nvSpPr>
          <p:cNvPr id="3" name="Rectangle 2"/>
          <p:cNvSpPr/>
          <p:nvPr/>
        </p:nvSpPr>
        <p:spPr>
          <a:xfrm>
            <a:off x="7120582" y="5540984"/>
            <a:ext cx="2806741" cy="523220"/>
          </a:xfrm>
          <a:prstGeom prst="rect">
            <a:avLst/>
          </a:prstGeom>
          <a:noFill/>
        </p:spPr>
        <p:txBody>
          <a:bodyPr wrap="square">
            <a:spAutoFit/>
          </a:bodyPr>
          <a:lstStyle/>
          <a:p>
            <a:r>
              <a:rPr lang="en-US" sz="2800" b="1" dirty="0">
                <a:solidFill>
                  <a:srgbClr val="0D3457"/>
                </a:solidFill>
              </a:rPr>
              <a:t>(877) 457-9327</a:t>
            </a:r>
          </a:p>
        </p:txBody>
      </p:sp>
      <p:sp>
        <p:nvSpPr>
          <p:cNvPr id="4" name="TextBox 3"/>
          <p:cNvSpPr txBox="1"/>
          <p:nvPr/>
        </p:nvSpPr>
        <p:spPr>
          <a:xfrm>
            <a:off x="7220598" y="2125162"/>
            <a:ext cx="2806741" cy="461665"/>
          </a:xfrm>
          <a:prstGeom prst="rect">
            <a:avLst/>
          </a:prstGeom>
          <a:noFill/>
        </p:spPr>
        <p:txBody>
          <a:bodyPr wrap="square" rtlCol="0">
            <a:spAutoFit/>
          </a:bodyPr>
          <a:lstStyle/>
          <a:p>
            <a:r>
              <a:rPr lang="en-US" sz="2400" dirty="0">
                <a:hlinkClick r:id="rId5"/>
              </a:rPr>
              <a:t>www.WDC457.org</a:t>
            </a:r>
            <a:r>
              <a:rPr lang="en-US" sz="2400" dirty="0"/>
              <a:t> </a:t>
            </a:r>
          </a:p>
        </p:txBody>
      </p:sp>
    </p:spTree>
    <p:extLst>
      <p:ext uri="{BB962C8B-B14F-4D97-AF65-F5344CB8AC3E}">
        <p14:creationId xmlns:p14="http://schemas.microsoft.com/office/powerpoint/2010/main" val="3801910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Processing WDC Contributions</a:t>
            </a:r>
          </a:p>
        </p:txBody>
      </p:sp>
      <p:sp>
        <p:nvSpPr>
          <p:cNvPr id="5" name="Content Placeholder 4"/>
          <p:cNvSpPr>
            <a:spLocks noGrp="1"/>
          </p:cNvSpPr>
          <p:nvPr>
            <p:ph idx="1"/>
          </p:nvPr>
        </p:nvSpPr>
        <p:spPr/>
        <p:txBody>
          <a:bodyPr>
            <a:noAutofit/>
          </a:bodyPr>
          <a:lstStyle/>
          <a:p>
            <a:r>
              <a:rPr lang="en-US" dirty="0">
                <a:latin typeface="Arial Narrow" panose="020B0606020202030204" pitchFamily="34" charset="0"/>
              </a:rPr>
              <a:t>WDC’s Plan Service Center</a:t>
            </a:r>
          </a:p>
          <a:p>
            <a:pPr marL="914400" lvl="1" indent="-457200">
              <a:spcBef>
                <a:spcPts val="0"/>
              </a:spcBef>
              <a:spcAft>
                <a:spcPts val="0"/>
              </a:spcAft>
              <a:buFont typeface="+mj-lt"/>
              <a:buAutoNum type="arabicPeriod"/>
            </a:pPr>
            <a:r>
              <a:rPr lang="en-US" dirty="0">
                <a:latin typeface="Arial Narrow" panose="020B0606020202030204" pitchFamily="34" charset="0"/>
              </a:rPr>
              <a:t>Log in</a:t>
            </a:r>
          </a:p>
          <a:p>
            <a:pPr marL="914400" lvl="2" indent="0">
              <a:spcBef>
                <a:spcPts val="0"/>
              </a:spcBef>
              <a:spcAft>
                <a:spcPts val="0"/>
              </a:spcAft>
              <a:buNone/>
            </a:pPr>
            <a:r>
              <a:rPr lang="en-US" dirty="0">
                <a:latin typeface="Arial Narrow" panose="020B0606020202030204" pitchFamily="34" charset="0"/>
              </a:rPr>
              <a:t>No Credentials? Contact Kathy Castle, (303) 737-1791 </a:t>
            </a:r>
          </a:p>
          <a:p>
            <a:pPr marL="914400" lvl="2" indent="0">
              <a:spcBef>
                <a:spcPts val="0"/>
              </a:spcBef>
              <a:spcAft>
                <a:spcPts val="0"/>
              </a:spcAft>
              <a:buNone/>
            </a:pPr>
            <a:r>
              <a:rPr lang="en-US" sz="1600" dirty="0">
                <a:solidFill>
                  <a:schemeClr val="tx1"/>
                </a:solidFill>
                <a:hlinkClick r:id="rId2"/>
              </a:rPr>
              <a:t>Kathy.castle@empower-retirement.com</a:t>
            </a:r>
            <a:endParaRPr lang="en-US" sz="1600" dirty="0">
              <a:solidFill>
                <a:schemeClr val="tx1"/>
              </a:solidFill>
            </a:endParaRPr>
          </a:p>
          <a:p>
            <a:pPr marL="914400" lvl="1" indent="-457200">
              <a:spcBef>
                <a:spcPts val="0"/>
              </a:spcBef>
              <a:spcAft>
                <a:spcPts val="0"/>
              </a:spcAft>
              <a:buFont typeface="+mj-lt"/>
              <a:buAutoNum type="arabicPeriod"/>
            </a:pPr>
            <a:r>
              <a:rPr lang="en-US" dirty="0">
                <a:latin typeface="Arial Narrow" panose="020B0606020202030204" pitchFamily="34" charset="0"/>
              </a:rPr>
              <a:t>Go to </a:t>
            </a:r>
            <a:r>
              <a:rPr lang="en-US" dirty="0" err="1">
                <a:latin typeface="Arial Narrow" panose="020B0606020202030204" pitchFamily="34" charset="0"/>
              </a:rPr>
              <a:t>MyReports</a:t>
            </a:r>
            <a:endParaRPr lang="en-US" dirty="0">
              <a:latin typeface="Arial Narrow" panose="020B0606020202030204" pitchFamily="34" charset="0"/>
            </a:endParaRPr>
          </a:p>
          <a:p>
            <a:pPr marL="914400" lvl="1" indent="-457200">
              <a:spcBef>
                <a:spcPts val="0"/>
              </a:spcBef>
              <a:spcAft>
                <a:spcPts val="0"/>
              </a:spcAft>
              <a:buFont typeface="+mj-lt"/>
              <a:buAutoNum type="arabicPeriod"/>
            </a:pPr>
            <a:r>
              <a:rPr lang="en-US" dirty="0">
                <a:latin typeface="Arial Narrow" panose="020B0606020202030204" pitchFamily="34" charset="0"/>
              </a:rPr>
              <a:t>Open report</a:t>
            </a:r>
          </a:p>
          <a:p>
            <a:pPr marL="914400" lvl="1" indent="-457200">
              <a:spcBef>
                <a:spcPts val="0"/>
              </a:spcBef>
              <a:spcAft>
                <a:spcPts val="0"/>
              </a:spcAft>
              <a:buFont typeface="+mj-lt"/>
              <a:buAutoNum type="arabicPeriod"/>
            </a:pPr>
            <a:r>
              <a:rPr lang="en-US" dirty="0">
                <a:latin typeface="Arial Narrow" panose="020B0606020202030204" pitchFamily="34" charset="0"/>
              </a:rPr>
              <a:t>Make necessary changes in payroll system</a:t>
            </a:r>
          </a:p>
          <a:p>
            <a:pPr marL="914400" lvl="1" indent="-457200">
              <a:spcBef>
                <a:spcPts val="0"/>
              </a:spcBef>
              <a:spcAft>
                <a:spcPts val="0"/>
              </a:spcAft>
              <a:buFont typeface="+mj-lt"/>
              <a:buAutoNum type="arabicPeriod"/>
            </a:pPr>
            <a:r>
              <a:rPr lang="en-US" dirty="0">
                <a:latin typeface="Arial Narrow" panose="020B0606020202030204" pitchFamily="34" charset="0"/>
              </a:rPr>
              <a:t>Go to Process Contributions</a:t>
            </a:r>
          </a:p>
          <a:p>
            <a:pPr marL="914400" lvl="1" indent="-457200">
              <a:spcBef>
                <a:spcPts val="0"/>
              </a:spcBef>
              <a:spcAft>
                <a:spcPts val="0"/>
              </a:spcAft>
              <a:buFont typeface="+mj-lt"/>
              <a:buAutoNum type="arabicPeriod"/>
            </a:pPr>
            <a:r>
              <a:rPr lang="en-US" dirty="0">
                <a:latin typeface="Arial Narrow" panose="020B0606020202030204" pitchFamily="34" charset="0"/>
              </a:rPr>
              <a:t>Submit contribution detail manually or via file</a:t>
            </a:r>
          </a:p>
          <a:p>
            <a:pPr marL="914400" lvl="1" indent="-457200">
              <a:spcBef>
                <a:spcPts val="0"/>
              </a:spcBef>
              <a:spcAft>
                <a:spcPts val="0"/>
              </a:spcAft>
              <a:buFont typeface="+mj-lt"/>
              <a:buAutoNum type="arabicPeriod"/>
            </a:pPr>
            <a:r>
              <a:rPr lang="en-US" dirty="0">
                <a:latin typeface="Arial Narrow" panose="020B0606020202030204" pitchFamily="34" charset="0"/>
              </a:rPr>
              <a:t>ACH debit for payment</a:t>
            </a:r>
          </a:p>
        </p:txBody>
      </p:sp>
      <p:pic>
        <p:nvPicPr>
          <p:cNvPr id="7" name="Picture 6"/>
          <p:cNvPicPr>
            <a:picLocks noChangeAspect="1"/>
          </p:cNvPicPr>
          <p:nvPr/>
        </p:nvPicPr>
        <p:blipFill>
          <a:blip r:embed="rId3"/>
          <a:stretch>
            <a:fillRect/>
          </a:stretch>
        </p:blipFill>
        <p:spPr>
          <a:xfrm>
            <a:off x="6537443" y="3911278"/>
            <a:ext cx="4916373" cy="2110699"/>
          </a:xfrm>
          <a:prstGeom prst="rect">
            <a:avLst/>
          </a:prstGeom>
        </p:spPr>
      </p:pic>
      <p:sp>
        <p:nvSpPr>
          <p:cNvPr id="9" name="Wave 8"/>
          <p:cNvSpPr/>
          <p:nvPr/>
        </p:nvSpPr>
        <p:spPr>
          <a:xfrm>
            <a:off x="7272334" y="1890720"/>
            <a:ext cx="4500562" cy="1138237"/>
          </a:xfrm>
          <a:prstGeom prst="wave">
            <a:avLst/>
          </a:prstGeom>
          <a:solidFill>
            <a:schemeClr val="accent1">
              <a:alpha val="18000"/>
            </a:schemeClr>
          </a:solidFill>
          <a:ln w="31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423261" y="2124782"/>
            <a:ext cx="4916374" cy="646331"/>
          </a:xfrm>
          <a:prstGeom prst="rect">
            <a:avLst/>
          </a:prstGeom>
        </p:spPr>
        <p:txBody>
          <a:bodyPr wrap="square">
            <a:spAutoFit/>
          </a:bodyPr>
          <a:lstStyle/>
          <a:p>
            <a:r>
              <a:rPr lang="en-US" b="1" dirty="0"/>
              <a:t>Plan Technical Support: 800-695-4952                       (choose “website support”)</a:t>
            </a:r>
          </a:p>
        </p:txBody>
      </p:sp>
    </p:spTree>
    <p:extLst>
      <p:ext uri="{BB962C8B-B14F-4D97-AF65-F5344CB8AC3E}">
        <p14:creationId xmlns:p14="http://schemas.microsoft.com/office/powerpoint/2010/main" val="2015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Termination Dates</a:t>
            </a:r>
          </a:p>
        </p:txBody>
      </p:sp>
      <p:sp>
        <p:nvSpPr>
          <p:cNvPr id="5" name="Content Placeholder 4"/>
          <p:cNvSpPr>
            <a:spLocks noGrp="1"/>
          </p:cNvSpPr>
          <p:nvPr>
            <p:ph idx="1"/>
          </p:nvPr>
        </p:nvSpPr>
        <p:spPr/>
        <p:txBody>
          <a:bodyPr>
            <a:noAutofit/>
          </a:bodyPr>
          <a:lstStyle/>
          <a:p>
            <a:r>
              <a:rPr lang="en-US" dirty="0">
                <a:latin typeface="Arial Narrow" panose="020B0606020202030204" pitchFamily="34" charset="0"/>
              </a:rPr>
              <a:t>WDC’s Plan Service Center</a:t>
            </a:r>
          </a:p>
          <a:p>
            <a:pPr marL="914400" lvl="1" indent="-457200">
              <a:spcBef>
                <a:spcPts val="0"/>
              </a:spcBef>
              <a:spcAft>
                <a:spcPts val="0"/>
              </a:spcAft>
              <a:buFont typeface="+mj-lt"/>
              <a:buAutoNum type="arabicPeriod"/>
            </a:pPr>
            <a:r>
              <a:rPr lang="en-US" dirty="0">
                <a:latin typeface="Arial Narrow" panose="020B0606020202030204" pitchFamily="34" charset="0"/>
              </a:rPr>
              <a:t>Log in</a:t>
            </a:r>
          </a:p>
          <a:p>
            <a:pPr marL="914400" lvl="2" indent="0">
              <a:spcBef>
                <a:spcPts val="0"/>
              </a:spcBef>
              <a:spcAft>
                <a:spcPts val="0"/>
              </a:spcAft>
              <a:buNone/>
            </a:pPr>
            <a:r>
              <a:rPr lang="en-US" dirty="0">
                <a:latin typeface="Arial Narrow" panose="020B0606020202030204" pitchFamily="34" charset="0"/>
              </a:rPr>
              <a:t>No Credentials? Contact Kathy Castle, (303) 737-1791 </a:t>
            </a:r>
          </a:p>
          <a:p>
            <a:pPr marL="914400" lvl="2" indent="0">
              <a:spcBef>
                <a:spcPts val="0"/>
              </a:spcBef>
              <a:spcAft>
                <a:spcPts val="0"/>
              </a:spcAft>
              <a:buNone/>
            </a:pPr>
            <a:r>
              <a:rPr lang="en-US" sz="1600" dirty="0">
                <a:solidFill>
                  <a:schemeClr val="tx1"/>
                </a:solidFill>
                <a:hlinkClick r:id="rId2"/>
              </a:rPr>
              <a:t>Kathy.castle@empower-retirement.com</a:t>
            </a:r>
            <a:endParaRPr lang="en-US" sz="1600" dirty="0">
              <a:solidFill>
                <a:schemeClr val="tx1"/>
              </a:solidFill>
            </a:endParaRPr>
          </a:p>
          <a:p>
            <a:pPr marL="914400" lvl="1" indent="-457200">
              <a:spcBef>
                <a:spcPts val="0"/>
              </a:spcBef>
              <a:spcAft>
                <a:spcPts val="0"/>
              </a:spcAft>
              <a:buFont typeface="+mj-lt"/>
              <a:buAutoNum type="arabicPeriod"/>
            </a:pPr>
            <a:r>
              <a:rPr lang="en-US" dirty="0">
                <a:latin typeface="Arial Narrow" panose="020B0606020202030204" pitchFamily="34" charset="0"/>
              </a:rPr>
              <a:t>Go to Participants</a:t>
            </a:r>
          </a:p>
          <a:p>
            <a:pPr marL="914400" lvl="1" indent="-457200">
              <a:spcBef>
                <a:spcPts val="0"/>
              </a:spcBef>
              <a:spcAft>
                <a:spcPts val="0"/>
              </a:spcAft>
              <a:buFont typeface="+mj-lt"/>
              <a:buAutoNum type="arabicPeriod"/>
            </a:pPr>
            <a:r>
              <a:rPr lang="en-US" dirty="0">
                <a:latin typeface="Arial Narrow" panose="020B0606020202030204" pitchFamily="34" charset="0"/>
              </a:rPr>
              <a:t>Search Employee</a:t>
            </a:r>
          </a:p>
          <a:p>
            <a:pPr marL="914400" lvl="1" indent="-457200">
              <a:spcBef>
                <a:spcPts val="0"/>
              </a:spcBef>
              <a:spcAft>
                <a:spcPts val="0"/>
              </a:spcAft>
              <a:buFont typeface="+mj-lt"/>
              <a:buAutoNum type="arabicPeriod"/>
            </a:pPr>
            <a:r>
              <a:rPr lang="en-US" dirty="0">
                <a:latin typeface="Arial Narrow" panose="020B0606020202030204" pitchFamily="34" charset="0"/>
              </a:rPr>
              <a:t>Click the Employee detail tab</a:t>
            </a:r>
          </a:p>
          <a:p>
            <a:pPr marL="914400" lvl="1" indent="-457200">
              <a:spcBef>
                <a:spcPts val="0"/>
              </a:spcBef>
              <a:spcAft>
                <a:spcPts val="0"/>
              </a:spcAft>
              <a:buFont typeface="+mj-lt"/>
              <a:buAutoNum type="arabicPeriod"/>
            </a:pPr>
            <a:r>
              <a:rPr lang="en-US" dirty="0">
                <a:latin typeface="Arial Narrow" panose="020B0606020202030204" pitchFamily="34" charset="0"/>
              </a:rPr>
              <a:t>Scroll to Employment Information</a:t>
            </a:r>
          </a:p>
          <a:p>
            <a:pPr marL="914400" lvl="1" indent="-457200">
              <a:spcBef>
                <a:spcPts val="0"/>
              </a:spcBef>
              <a:spcAft>
                <a:spcPts val="0"/>
              </a:spcAft>
              <a:buFont typeface="+mj-lt"/>
              <a:buAutoNum type="arabicPeriod"/>
            </a:pPr>
            <a:r>
              <a:rPr lang="en-US" dirty="0">
                <a:latin typeface="Arial Narrow" panose="020B0606020202030204" pitchFamily="34" charset="0"/>
              </a:rPr>
              <a:t>Click Edit</a:t>
            </a:r>
          </a:p>
          <a:p>
            <a:pPr marL="914400" lvl="1" indent="-457200">
              <a:spcBef>
                <a:spcPts val="0"/>
              </a:spcBef>
              <a:spcAft>
                <a:spcPts val="0"/>
              </a:spcAft>
              <a:buFont typeface="+mj-lt"/>
              <a:buAutoNum type="arabicPeriod"/>
            </a:pPr>
            <a:r>
              <a:rPr lang="en-US" dirty="0">
                <a:latin typeface="Arial Narrow" panose="020B0606020202030204" pitchFamily="34" charset="0"/>
              </a:rPr>
              <a:t>Enter termination date, select reason (normally Sep </a:t>
            </a:r>
            <a:r>
              <a:rPr lang="en-US" dirty="0" err="1">
                <a:latin typeface="Arial Narrow" panose="020B0606020202030204" pitchFamily="34" charset="0"/>
              </a:rPr>
              <a:t>Serv</a:t>
            </a:r>
            <a:r>
              <a:rPr lang="en-US" dirty="0">
                <a:latin typeface="Arial Narrow" panose="020B0606020202030204" pitchFamily="34" charset="0"/>
              </a:rPr>
              <a:t> or Retirement) and click Save</a:t>
            </a:r>
          </a:p>
        </p:txBody>
      </p:sp>
      <p:sp>
        <p:nvSpPr>
          <p:cNvPr id="9" name="Wave 8"/>
          <p:cNvSpPr/>
          <p:nvPr/>
        </p:nvSpPr>
        <p:spPr>
          <a:xfrm>
            <a:off x="7272334" y="1890720"/>
            <a:ext cx="4500562" cy="1138237"/>
          </a:xfrm>
          <a:prstGeom prst="wave">
            <a:avLst/>
          </a:prstGeom>
          <a:solidFill>
            <a:schemeClr val="accent1">
              <a:alpha val="18000"/>
            </a:schemeClr>
          </a:solidFill>
          <a:ln w="3175"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423261" y="2124782"/>
            <a:ext cx="4916374" cy="646331"/>
          </a:xfrm>
          <a:prstGeom prst="rect">
            <a:avLst/>
          </a:prstGeom>
        </p:spPr>
        <p:txBody>
          <a:bodyPr wrap="square">
            <a:spAutoFit/>
          </a:bodyPr>
          <a:lstStyle/>
          <a:p>
            <a:r>
              <a:rPr lang="en-US" b="1" dirty="0"/>
              <a:t>Plan Technical Support: 800-695-4952                       (choose “website support”)</a:t>
            </a:r>
          </a:p>
        </p:txBody>
      </p:sp>
    </p:spTree>
    <p:extLst>
      <p:ext uri="{BB962C8B-B14F-4D97-AF65-F5344CB8AC3E}">
        <p14:creationId xmlns:p14="http://schemas.microsoft.com/office/powerpoint/2010/main" val="3533760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8BDD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9125" y="834980"/>
            <a:ext cx="10953750" cy="1135062"/>
          </a:xfrm>
        </p:spPr>
        <p:txBody>
          <a:bodyPr anchor="t"/>
          <a:lstStyle/>
          <a:p>
            <a:r>
              <a:rPr lang="en-US" dirty="0"/>
              <a:t>WDC Employer Contacts</a:t>
            </a:r>
          </a:p>
        </p:txBody>
      </p:sp>
      <p:sp>
        <p:nvSpPr>
          <p:cNvPr id="3" name="Content Placeholder 2"/>
          <p:cNvSpPr>
            <a:spLocks noGrp="1"/>
          </p:cNvSpPr>
          <p:nvPr>
            <p:ph type="subTitle" idx="1"/>
          </p:nvPr>
        </p:nvSpPr>
        <p:spPr>
          <a:xfrm>
            <a:off x="619125" y="2257425"/>
            <a:ext cx="10953750" cy="3869055"/>
          </a:xfrm>
        </p:spPr>
        <p:txBody>
          <a:bodyPr>
            <a:normAutofit/>
          </a:bodyPr>
          <a:lstStyle/>
          <a:p>
            <a:pPr marL="457200" indent="-457200" algn="l">
              <a:buFont typeface="Arial" panose="020B0604020202020204" pitchFamily="34" charset="0"/>
              <a:buChar char="•"/>
            </a:pPr>
            <a:r>
              <a:rPr lang="en-US" dirty="0"/>
              <a:t>Madison WDC office:  (608) 241-6604 (press 2)</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r>
              <a:rPr lang="en-US" dirty="0"/>
              <a:t>Kathy Castle: (303) 737-1791 </a:t>
            </a:r>
          </a:p>
          <a:p>
            <a:pPr lvl="1" algn="l"/>
            <a:r>
              <a:rPr lang="en-US" dirty="0">
                <a:solidFill>
                  <a:srgbClr val="98BDD4"/>
                </a:solidFill>
                <a:hlinkClick r:id="rId2"/>
              </a:rPr>
              <a:t>Kathy.castle@empower-retirement.com</a:t>
            </a:r>
            <a:endParaRPr lang="en-US" dirty="0">
              <a:solidFill>
                <a:srgbClr val="98BDD4"/>
              </a:solidFill>
            </a:endParaRP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r>
              <a:rPr lang="en-US" dirty="0"/>
              <a:t>Shelly Schueller, ETF Deferred Compensation Director</a:t>
            </a:r>
          </a:p>
          <a:p>
            <a:pPr lvl="1" algn="l"/>
            <a:r>
              <a:rPr lang="en-US" dirty="0">
                <a:solidFill>
                  <a:srgbClr val="98BDD4"/>
                </a:solidFill>
                <a:hlinkClick r:id="rId3"/>
              </a:rPr>
              <a:t>Shelly.Schueller@etf.wi.gov</a:t>
            </a:r>
            <a:r>
              <a:rPr lang="en-US" dirty="0">
                <a:solidFill>
                  <a:srgbClr val="98BDD4"/>
                </a:solidFill>
              </a:rPr>
              <a:t>  or (608) 266-6611</a:t>
            </a:r>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2274245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9125" y="444137"/>
            <a:ext cx="10953750" cy="3065826"/>
          </a:xfrm>
        </p:spPr>
        <p:txBody>
          <a:bodyPr anchor="t"/>
          <a:lstStyle/>
          <a:p>
            <a:r>
              <a:rPr lang="en-US" dirty="0"/>
              <a:t>WDC Website</a:t>
            </a:r>
            <a:br>
              <a:rPr lang="en-US" dirty="0"/>
            </a:br>
            <a:r>
              <a:rPr lang="en-US" dirty="0"/>
              <a:t>Resources and References</a:t>
            </a:r>
          </a:p>
        </p:txBody>
      </p:sp>
      <p:sp>
        <p:nvSpPr>
          <p:cNvPr id="3" name="Content Placeholder 2"/>
          <p:cNvSpPr>
            <a:spLocks noGrp="1"/>
          </p:cNvSpPr>
          <p:nvPr>
            <p:ph type="subTitle" idx="1"/>
          </p:nvPr>
        </p:nvSpPr>
        <p:spPr>
          <a:xfrm>
            <a:off x="619125" y="2262752"/>
            <a:ext cx="10953750" cy="4246535"/>
          </a:xfrm>
        </p:spPr>
        <p:txBody>
          <a:bodyPr>
            <a:normAutofit/>
          </a:bodyPr>
          <a:lstStyle/>
          <a:p>
            <a:r>
              <a:rPr lang="en-US" dirty="0">
                <a:solidFill>
                  <a:srgbClr val="FFFFFF"/>
                </a:solidFill>
              </a:rPr>
              <a:t>www.wdc457.org</a:t>
            </a:r>
          </a:p>
          <a:p>
            <a:pPr algn="l"/>
            <a:endParaRPr lang="en-US" dirty="0">
              <a:hlinkClick r:id="rId2"/>
            </a:endParaRPr>
          </a:p>
          <a:p>
            <a:pPr algn="l"/>
            <a:r>
              <a:rPr lang="en-US" dirty="0">
                <a:solidFill>
                  <a:srgbClr val="00B0F0"/>
                </a:solidFill>
                <a:hlinkClick r:id="rId2"/>
              </a:rPr>
              <a:t>Employer Toolkit (Adopting the WDC)</a:t>
            </a:r>
            <a:r>
              <a:rPr lang="en-US" dirty="0">
                <a:solidFill>
                  <a:srgbClr val="00B0F0"/>
                </a:solidFill>
              </a:rPr>
              <a:t> </a:t>
            </a:r>
            <a:r>
              <a:rPr lang="en-US" dirty="0">
                <a:solidFill>
                  <a:schemeClr val="bg1"/>
                </a:solidFill>
              </a:rPr>
              <a:t>– </a:t>
            </a:r>
            <a:r>
              <a:rPr lang="en-US" i="1" dirty="0">
                <a:solidFill>
                  <a:schemeClr val="bg1"/>
                </a:solidFill>
              </a:rPr>
              <a:t>Employer</a:t>
            </a:r>
            <a:r>
              <a:rPr lang="en-US" dirty="0">
                <a:solidFill>
                  <a:schemeClr val="bg1"/>
                </a:solidFill>
              </a:rPr>
              <a:t> Tab</a:t>
            </a:r>
          </a:p>
          <a:p>
            <a:pPr algn="l"/>
            <a:endParaRPr lang="en-US" dirty="0">
              <a:hlinkClick r:id="rId3"/>
            </a:endParaRPr>
          </a:p>
          <a:p>
            <a:pPr algn="l"/>
            <a:r>
              <a:rPr lang="en-US" dirty="0">
                <a:hlinkClick r:id="rId3"/>
              </a:rPr>
              <a:t>Benefits of Enrolling</a:t>
            </a:r>
            <a:r>
              <a:rPr lang="en-US" dirty="0"/>
              <a:t> </a:t>
            </a:r>
            <a:r>
              <a:rPr lang="en-US" dirty="0">
                <a:solidFill>
                  <a:schemeClr val="bg1"/>
                </a:solidFill>
              </a:rPr>
              <a:t>– </a:t>
            </a:r>
            <a:r>
              <a:rPr lang="en-US" i="1" dirty="0">
                <a:solidFill>
                  <a:schemeClr val="bg1"/>
                </a:solidFill>
              </a:rPr>
              <a:t>About the WDC </a:t>
            </a:r>
            <a:r>
              <a:rPr lang="en-US" dirty="0">
                <a:solidFill>
                  <a:schemeClr val="bg1"/>
                </a:solidFill>
              </a:rPr>
              <a:t>Tab</a:t>
            </a:r>
          </a:p>
          <a:p>
            <a:pPr algn="l"/>
            <a:endParaRPr lang="en-US" dirty="0">
              <a:solidFill>
                <a:schemeClr val="bg1"/>
              </a:solidFill>
            </a:endParaRPr>
          </a:p>
          <a:p>
            <a:pPr algn="l"/>
            <a:r>
              <a:rPr lang="en-US" dirty="0">
                <a:hlinkClick r:id="rId4"/>
              </a:rPr>
              <a:t>WDC Employer Newsletter – 2019</a:t>
            </a:r>
            <a:r>
              <a:rPr lang="en-US" dirty="0"/>
              <a:t> </a:t>
            </a:r>
            <a:r>
              <a:rPr lang="en-US" dirty="0">
                <a:solidFill>
                  <a:schemeClr val="bg1"/>
                </a:solidFill>
              </a:rPr>
              <a:t>– </a:t>
            </a:r>
            <a:r>
              <a:rPr lang="en-US" i="1" dirty="0">
                <a:solidFill>
                  <a:schemeClr val="bg1"/>
                </a:solidFill>
              </a:rPr>
              <a:t>Employer</a:t>
            </a:r>
            <a:r>
              <a:rPr lang="en-US" dirty="0">
                <a:solidFill>
                  <a:schemeClr val="bg1"/>
                </a:solidFill>
              </a:rPr>
              <a:t> Tab</a:t>
            </a:r>
          </a:p>
          <a:p>
            <a:pPr algn="l"/>
            <a:endParaRPr lang="en-US" dirty="0">
              <a:hlinkClick r:id="rId5"/>
            </a:endParaRPr>
          </a:p>
          <a:p>
            <a:pPr algn="l"/>
            <a:r>
              <a:rPr lang="en-US" dirty="0">
                <a:hlinkClick r:id="rId5"/>
              </a:rPr>
              <a:t>WDC Employer </a:t>
            </a:r>
            <a:r>
              <a:rPr lang="en-US" dirty="0">
                <a:hlinkClick r:id="rId3"/>
              </a:rPr>
              <a:t>Guide</a:t>
            </a:r>
            <a:r>
              <a:rPr lang="en-US" dirty="0">
                <a:hlinkClick r:id="rId5"/>
              </a:rPr>
              <a:t> (Payroll)</a:t>
            </a:r>
            <a:r>
              <a:rPr lang="en-US" dirty="0"/>
              <a:t> </a:t>
            </a:r>
            <a:r>
              <a:rPr lang="en-US" dirty="0">
                <a:solidFill>
                  <a:schemeClr val="bg1"/>
                </a:solidFill>
              </a:rPr>
              <a:t>– </a:t>
            </a:r>
            <a:r>
              <a:rPr lang="en-US" i="1" dirty="0">
                <a:solidFill>
                  <a:schemeClr val="bg1"/>
                </a:solidFill>
              </a:rPr>
              <a:t>Employer</a:t>
            </a:r>
            <a:r>
              <a:rPr lang="en-US" dirty="0">
                <a:solidFill>
                  <a:schemeClr val="bg1"/>
                </a:solidFill>
              </a:rPr>
              <a:t> Tab</a:t>
            </a:r>
          </a:p>
        </p:txBody>
      </p:sp>
    </p:spTree>
    <p:extLst>
      <p:ext uri="{BB962C8B-B14F-4D97-AF65-F5344CB8AC3E}">
        <p14:creationId xmlns:p14="http://schemas.microsoft.com/office/powerpoint/2010/main" val="1529651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8576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612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WDC Employer Webinar</a:t>
            </a:r>
          </a:p>
        </p:txBody>
      </p:sp>
      <p:sp>
        <p:nvSpPr>
          <p:cNvPr id="6" name="Subtitle 5"/>
          <p:cNvSpPr>
            <a:spLocks noGrp="1"/>
          </p:cNvSpPr>
          <p:nvPr>
            <p:ph type="subTitle" idx="1"/>
          </p:nvPr>
        </p:nvSpPr>
        <p:spPr/>
        <p:txBody>
          <a:bodyPr/>
          <a:lstStyle/>
          <a:p>
            <a:r>
              <a:rPr lang="en-US" dirty="0"/>
              <a:t>September 19, 2019</a:t>
            </a:r>
          </a:p>
        </p:txBody>
      </p:sp>
      <p:sp>
        <p:nvSpPr>
          <p:cNvPr id="7" name="Text Placeholder 6"/>
          <p:cNvSpPr>
            <a:spLocks noGrp="1"/>
          </p:cNvSpPr>
          <p:nvPr>
            <p:ph type="body" sz="quarter" idx="10"/>
          </p:nvPr>
        </p:nvSpPr>
        <p:spPr/>
        <p:txBody>
          <a:bodyPr>
            <a:normAutofit lnSpcReduction="10000"/>
          </a:bodyPr>
          <a:lstStyle/>
          <a:p>
            <a:r>
              <a:rPr lang="en-US" dirty="0"/>
              <a:t>Shelly Schueller, ETF Deferred Compensation Director</a:t>
            </a:r>
          </a:p>
          <a:p>
            <a:r>
              <a:rPr lang="en-US" dirty="0"/>
              <a:t>Emily Lockwood, WDC State Director</a:t>
            </a:r>
          </a:p>
          <a:p>
            <a:r>
              <a:rPr lang="en-US" dirty="0"/>
              <a:t>Kristy Igl, WDC Retirement Plan Advisor</a:t>
            </a:r>
          </a:p>
        </p:txBody>
      </p:sp>
    </p:spTree>
    <p:extLst>
      <p:ext uri="{BB962C8B-B14F-4D97-AF65-F5344CB8AC3E}">
        <p14:creationId xmlns:p14="http://schemas.microsoft.com/office/powerpoint/2010/main" val="3613992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9125" y="998777"/>
            <a:ext cx="10953750" cy="1007823"/>
          </a:xfrm>
        </p:spPr>
        <p:txBody>
          <a:bodyPr anchor="t"/>
          <a:lstStyle/>
          <a:p>
            <a:r>
              <a:rPr lang="en-US" dirty="0"/>
              <a:t>Today’s Agenda</a:t>
            </a:r>
          </a:p>
        </p:txBody>
      </p:sp>
      <p:sp>
        <p:nvSpPr>
          <p:cNvPr id="3" name="Content Placeholder 2"/>
          <p:cNvSpPr>
            <a:spLocks noGrp="1"/>
          </p:cNvSpPr>
          <p:nvPr>
            <p:ph type="subTitle" idx="1"/>
          </p:nvPr>
        </p:nvSpPr>
        <p:spPr>
          <a:xfrm>
            <a:off x="619125" y="2006600"/>
            <a:ext cx="10953750" cy="4394200"/>
          </a:xfrm>
        </p:spPr>
        <p:txBody>
          <a:bodyPr>
            <a:normAutofit fontScale="92500" lnSpcReduction="10000"/>
          </a:bodyPr>
          <a:lstStyle/>
          <a:p>
            <a:pPr marL="457200" indent="-457200" algn="l">
              <a:lnSpc>
                <a:spcPct val="130000"/>
              </a:lnSpc>
              <a:buFont typeface="Arial" panose="020B0604020202020204" pitchFamily="34" charset="0"/>
              <a:buChar char="•"/>
            </a:pPr>
            <a:r>
              <a:rPr lang="en-US" dirty="0"/>
              <a:t>Introductions &amp; housekeeping</a:t>
            </a:r>
          </a:p>
          <a:p>
            <a:pPr marL="800100" lvl="1" indent="-342900" algn="l">
              <a:lnSpc>
                <a:spcPct val="130000"/>
              </a:lnSpc>
              <a:buFont typeface="Arial" panose="020B0604020202020204" pitchFamily="34" charset="0"/>
              <a:buChar char="•"/>
            </a:pPr>
            <a:r>
              <a:rPr lang="en-US" dirty="0">
                <a:solidFill>
                  <a:schemeClr val="bg1"/>
                </a:solidFill>
              </a:rPr>
              <a:t>Can’t hear?  Dial 1-855-282-6330 toll free and use meeting number:  927 336 276</a:t>
            </a:r>
          </a:p>
          <a:p>
            <a:pPr marL="457200" indent="-457200" algn="l">
              <a:lnSpc>
                <a:spcPct val="130000"/>
              </a:lnSpc>
              <a:buFont typeface="Arial" panose="020B0604020202020204" pitchFamily="34" charset="0"/>
              <a:buChar char="•"/>
            </a:pPr>
            <a:r>
              <a:rPr lang="en-US" dirty="0"/>
              <a:t>WDC Overview</a:t>
            </a:r>
          </a:p>
          <a:p>
            <a:pPr marL="800100" lvl="1" indent="-342900" algn="l">
              <a:lnSpc>
                <a:spcPct val="130000"/>
              </a:lnSpc>
              <a:spcBef>
                <a:spcPts val="0"/>
              </a:spcBef>
              <a:spcAft>
                <a:spcPts val="0"/>
              </a:spcAft>
              <a:buFont typeface="Arial" panose="020B0604020202020204" pitchFamily="34" charset="0"/>
              <a:buChar char="•"/>
            </a:pPr>
            <a:r>
              <a:rPr lang="en-US" dirty="0">
                <a:solidFill>
                  <a:schemeClr val="bg1"/>
                </a:solidFill>
              </a:rPr>
              <a:t>Percent and Roth contributions</a:t>
            </a:r>
          </a:p>
          <a:p>
            <a:pPr marL="800100" lvl="1" indent="-342900" algn="l">
              <a:lnSpc>
                <a:spcPct val="130000"/>
              </a:lnSpc>
              <a:spcBef>
                <a:spcPts val="0"/>
              </a:spcBef>
              <a:spcAft>
                <a:spcPts val="0"/>
              </a:spcAft>
              <a:buFont typeface="Arial" panose="020B0604020202020204" pitchFamily="34" charset="0"/>
              <a:buChar char="•"/>
            </a:pPr>
            <a:r>
              <a:rPr lang="en-US" dirty="0">
                <a:solidFill>
                  <a:schemeClr val="bg1"/>
                </a:solidFill>
              </a:rPr>
              <a:t>Online enrollment</a:t>
            </a:r>
          </a:p>
          <a:p>
            <a:pPr marL="800100" lvl="1" indent="-342900" algn="l">
              <a:lnSpc>
                <a:spcPct val="130000"/>
              </a:lnSpc>
              <a:spcBef>
                <a:spcPts val="0"/>
              </a:spcBef>
              <a:spcAft>
                <a:spcPts val="0"/>
              </a:spcAft>
              <a:buFont typeface="Arial" panose="020B0604020202020204" pitchFamily="34" charset="0"/>
              <a:buChar char="•"/>
            </a:pPr>
            <a:r>
              <a:rPr lang="en-US" dirty="0">
                <a:solidFill>
                  <a:schemeClr val="bg1"/>
                </a:solidFill>
              </a:rPr>
              <a:t>Who to contact</a:t>
            </a:r>
          </a:p>
          <a:p>
            <a:pPr marL="800100" lvl="1" indent="-342900" algn="l">
              <a:lnSpc>
                <a:spcPct val="130000"/>
              </a:lnSpc>
              <a:spcBef>
                <a:spcPts val="0"/>
              </a:spcBef>
              <a:spcAft>
                <a:spcPts val="0"/>
              </a:spcAft>
              <a:buFont typeface="Arial" panose="020B0604020202020204" pitchFamily="34" charset="0"/>
              <a:buChar char="•"/>
            </a:pPr>
            <a:r>
              <a:rPr lang="en-US" dirty="0">
                <a:solidFill>
                  <a:schemeClr val="bg1"/>
                </a:solidFill>
              </a:rPr>
              <a:t>Processing contributions</a:t>
            </a:r>
          </a:p>
          <a:p>
            <a:pPr marL="800100" lvl="1" indent="-342900" algn="l">
              <a:lnSpc>
                <a:spcPct val="130000"/>
              </a:lnSpc>
              <a:spcBef>
                <a:spcPts val="0"/>
              </a:spcBef>
              <a:spcAft>
                <a:spcPts val="0"/>
              </a:spcAft>
              <a:buFont typeface="Arial" panose="020B0604020202020204" pitchFamily="34" charset="0"/>
              <a:buChar char="•"/>
            </a:pPr>
            <a:r>
              <a:rPr lang="en-US" dirty="0">
                <a:solidFill>
                  <a:schemeClr val="bg1"/>
                </a:solidFill>
              </a:rPr>
              <a:t>Retirement Plan Advisors, their roles and how to find them</a:t>
            </a:r>
          </a:p>
          <a:p>
            <a:pPr marL="457200" indent="-457200" algn="l">
              <a:lnSpc>
                <a:spcPct val="130000"/>
              </a:lnSpc>
              <a:buFont typeface="Arial" panose="020B0604020202020204" pitchFamily="34" charset="0"/>
              <a:buChar char="•"/>
            </a:pPr>
            <a:r>
              <a:rPr lang="en-US" dirty="0"/>
              <a:t>Retirement Review demo</a:t>
            </a:r>
          </a:p>
          <a:p>
            <a:pPr marL="457200" indent="-457200" algn="l">
              <a:lnSpc>
                <a:spcPct val="130000"/>
              </a:lnSpc>
              <a:buFont typeface="Arial" panose="020B0604020202020204" pitchFamily="34" charset="0"/>
              <a:buChar char="•"/>
            </a:pPr>
            <a:r>
              <a:rPr lang="en-US" dirty="0"/>
              <a:t>Resources and contact list</a:t>
            </a:r>
          </a:p>
        </p:txBody>
      </p:sp>
    </p:spTree>
    <p:extLst>
      <p:ext uri="{BB962C8B-B14F-4D97-AF65-F5344CB8AC3E}">
        <p14:creationId xmlns:p14="http://schemas.microsoft.com/office/powerpoint/2010/main" val="800523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Plan Basics</a:t>
            </a:r>
          </a:p>
        </p:txBody>
      </p:sp>
      <p:sp>
        <p:nvSpPr>
          <p:cNvPr id="2" name="Text Placeholder 1"/>
          <p:cNvSpPr>
            <a:spLocks noGrp="1"/>
          </p:cNvSpPr>
          <p:nvPr>
            <p:ph type="body" sz="quarter" idx="4294967295"/>
          </p:nvPr>
        </p:nvSpPr>
        <p:spPr>
          <a:xfrm>
            <a:off x="449452" y="1725018"/>
            <a:ext cx="10086975" cy="4238625"/>
          </a:xfrm>
        </p:spPr>
        <p:txBody>
          <a:bodyPr>
            <a:noAutofit/>
          </a:bodyPr>
          <a:lstStyle/>
          <a:p>
            <a:pPr lvl="1">
              <a:lnSpc>
                <a:spcPct val="150000"/>
              </a:lnSpc>
              <a:spcBef>
                <a:spcPts val="0"/>
              </a:spcBef>
              <a:spcAft>
                <a:spcPts val="0"/>
              </a:spcAft>
            </a:pPr>
            <a:r>
              <a:rPr lang="en-US" sz="1800" dirty="0"/>
              <a:t>The WDC is a 457(b) plan</a:t>
            </a:r>
          </a:p>
          <a:p>
            <a:pPr lvl="2">
              <a:lnSpc>
                <a:spcPct val="150000"/>
              </a:lnSpc>
              <a:spcBef>
                <a:spcPts val="0"/>
              </a:spcBef>
              <a:spcAft>
                <a:spcPts val="0"/>
              </a:spcAft>
            </a:pPr>
            <a:r>
              <a:rPr lang="en-US" altLang="ja-JP" sz="1800" dirty="0"/>
              <a:t>Voluntarily for employees earning W2 wages</a:t>
            </a:r>
          </a:p>
          <a:p>
            <a:pPr lvl="3">
              <a:lnSpc>
                <a:spcPct val="150000"/>
              </a:lnSpc>
              <a:spcBef>
                <a:spcPts val="0"/>
              </a:spcBef>
              <a:spcAft>
                <a:spcPts val="0"/>
              </a:spcAft>
            </a:pPr>
            <a:r>
              <a:rPr lang="en-US" altLang="ja-JP" sz="1800" dirty="0"/>
              <a:t>Before-tax and/or Roth contributions</a:t>
            </a:r>
          </a:p>
          <a:p>
            <a:pPr lvl="3">
              <a:lnSpc>
                <a:spcPct val="150000"/>
              </a:lnSpc>
              <a:spcBef>
                <a:spcPts val="0"/>
              </a:spcBef>
              <a:spcAft>
                <a:spcPts val="0"/>
              </a:spcAft>
            </a:pPr>
            <a:r>
              <a:rPr lang="en-US" altLang="ja-JP" sz="1800" dirty="0"/>
              <a:t>Dollar amount or percent</a:t>
            </a:r>
          </a:p>
          <a:p>
            <a:pPr lvl="3">
              <a:lnSpc>
                <a:spcPct val="150000"/>
              </a:lnSpc>
              <a:spcBef>
                <a:spcPts val="0"/>
              </a:spcBef>
              <a:spcAft>
                <a:spcPts val="0"/>
              </a:spcAft>
            </a:pPr>
            <a:r>
              <a:rPr lang="en-US" altLang="ja-JP" sz="1800" dirty="0"/>
              <a:t>No minimum contribution required</a:t>
            </a:r>
          </a:p>
          <a:p>
            <a:pPr lvl="2">
              <a:lnSpc>
                <a:spcPct val="150000"/>
              </a:lnSpc>
              <a:spcBef>
                <a:spcPts val="0"/>
              </a:spcBef>
              <a:spcAft>
                <a:spcPts val="0"/>
              </a:spcAft>
            </a:pPr>
            <a:r>
              <a:rPr lang="en-US" altLang="ja-JP" sz="1800" dirty="0"/>
              <a:t>Contribution limits are:</a:t>
            </a:r>
          </a:p>
          <a:p>
            <a:pPr lvl="3">
              <a:lnSpc>
                <a:spcPct val="150000"/>
              </a:lnSpc>
              <a:spcBef>
                <a:spcPts val="0"/>
              </a:spcBef>
              <a:spcAft>
                <a:spcPts val="0"/>
              </a:spcAft>
            </a:pPr>
            <a:r>
              <a:rPr lang="en-US" altLang="ja-JP" sz="1800" dirty="0"/>
              <a:t>$19,000 for everyone; </a:t>
            </a:r>
          </a:p>
          <a:p>
            <a:pPr lvl="3">
              <a:lnSpc>
                <a:spcPct val="150000"/>
              </a:lnSpc>
              <a:spcBef>
                <a:spcPts val="0"/>
              </a:spcBef>
              <a:spcAft>
                <a:spcPts val="0"/>
              </a:spcAft>
            </a:pPr>
            <a:r>
              <a:rPr lang="en-US" altLang="ja-JP" sz="1800" dirty="0"/>
              <a:t>$25,000 for employees age 50 and older; and</a:t>
            </a:r>
          </a:p>
          <a:p>
            <a:pPr lvl="3">
              <a:lnSpc>
                <a:spcPct val="150000"/>
              </a:lnSpc>
              <a:spcBef>
                <a:spcPts val="0"/>
              </a:spcBef>
              <a:spcAft>
                <a:spcPts val="0"/>
              </a:spcAft>
            </a:pPr>
            <a:r>
              <a:rPr lang="en-US" altLang="ja-JP" sz="1800" dirty="0"/>
              <a:t>$38,000 for those who qualify and complete paperwork to take advantage of the Special Catchup provision</a:t>
            </a:r>
          </a:p>
        </p:txBody>
      </p:sp>
      <p:pic>
        <p:nvPicPr>
          <p:cNvPr id="13316" name="Content Placeholder 5" descr="457b_road_sign.jpg"/>
          <p:cNvPicPr>
            <a:picLocks noGrp="1" noChangeAspect="1"/>
          </p:cNvPicPr>
          <p:nvPr>
            <p:ph idx="4294967295"/>
          </p:nvPr>
        </p:nvPicPr>
        <p:blipFill>
          <a:blip r:embed="rId3" cstate="screen">
            <a:clrChange>
              <a:clrFrom>
                <a:srgbClr val="FFFFFF"/>
              </a:clrFrom>
              <a:clrTo>
                <a:srgbClr val="FFFFFF">
                  <a:alpha val="0"/>
                </a:srgbClr>
              </a:clrTo>
            </a:clrChange>
            <a:duotone>
              <a:prstClr val="black"/>
              <a:schemeClr val="accent1">
                <a:tint val="45000"/>
                <a:satMod val="400000"/>
              </a:schemeClr>
            </a:duotone>
          </a:blip>
          <a:stretch>
            <a:fillRect/>
          </a:stretch>
        </p:blipFill>
        <p:spPr>
          <a:xfrm>
            <a:off x="7287267" y="3300413"/>
            <a:ext cx="3785798" cy="1618826"/>
          </a:xfrm>
          <a:prstGeom prst="rect">
            <a:avLst/>
          </a:prstGeom>
          <a:noFill/>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0274" y="132989"/>
            <a:ext cx="2033978" cy="865787"/>
          </a:xfrm>
          <a:prstGeom prst="rect">
            <a:avLst/>
          </a:prstGeom>
        </p:spPr>
      </p:pic>
    </p:spTree>
    <p:extLst>
      <p:ext uri="{BB962C8B-B14F-4D97-AF65-F5344CB8AC3E}">
        <p14:creationId xmlns:p14="http://schemas.microsoft.com/office/powerpoint/2010/main" val="174107643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Costs for Participants</a:t>
            </a:r>
            <a:br>
              <a:rPr lang="en-US" dirty="0"/>
            </a:br>
            <a:r>
              <a:rPr lang="en-US" sz="2700" dirty="0"/>
              <a:t>(no employer costs)</a:t>
            </a:r>
          </a:p>
        </p:txBody>
      </p:sp>
      <p:sp>
        <p:nvSpPr>
          <p:cNvPr id="8" name="Content Placeholder 7"/>
          <p:cNvSpPr>
            <a:spLocks noGrp="1"/>
          </p:cNvSpPr>
          <p:nvPr>
            <p:ph type="body" sz="quarter" idx="4294967295"/>
          </p:nvPr>
        </p:nvSpPr>
        <p:spPr>
          <a:xfrm>
            <a:off x="1110343" y="1815737"/>
            <a:ext cx="9968529" cy="3992926"/>
          </a:xfrm>
        </p:spPr>
        <p:txBody>
          <a:bodyPr>
            <a:noAutofit/>
          </a:bodyPr>
          <a:lstStyle/>
          <a:p>
            <a:pPr marL="0">
              <a:spcBef>
                <a:spcPts val="0"/>
              </a:spcBef>
              <a:spcAft>
                <a:spcPts val="0"/>
              </a:spcAft>
            </a:pPr>
            <a:r>
              <a:rPr lang="en-US" sz="2000" dirty="0"/>
              <a:t>WDC participant administrative fees:</a:t>
            </a:r>
            <a:br>
              <a:rPr lang="en-US" sz="2000" dirty="0"/>
            </a:br>
            <a:endParaRPr lang="en-US" sz="2000" dirty="0"/>
          </a:p>
          <a:p>
            <a:pPr marL="0">
              <a:spcBef>
                <a:spcPts val="0"/>
              </a:spcBef>
              <a:spcAft>
                <a:spcPts val="0"/>
              </a:spcAft>
            </a:pPr>
            <a:endParaRPr lang="en-US" sz="2000" dirty="0"/>
          </a:p>
          <a:p>
            <a:pPr marL="0">
              <a:spcBef>
                <a:spcPts val="0"/>
              </a:spcBef>
              <a:spcAft>
                <a:spcPts val="0"/>
              </a:spcAft>
            </a:pPr>
            <a:endParaRPr lang="en-US" sz="2000" dirty="0"/>
          </a:p>
          <a:p>
            <a:pPr marL="0">
              <a:spcBef>
                <a:spcPts val="0"/>
              </a:spcBef>
              <a:spcAft>
                <a:spcPts val="0"/>
              </a:spcAft>
            </a:pPr>
            <a:endParaRPr lang="en-US" sz="2000" dirty="0"/>
          </a:p>
          <a:p>
            <a:pPr marL="0">
              <a:spcBef>
                <a:spcPts val="0"/>
              </a:spcBef>
              <a:spcAft>
                <a:spcPts val="0"/>
              </a:spcAft>
            </a:pPr>
            <a:endParaRPr lang="en-US" sz="2000" dirty="0"/>
          </a:p>
          <a:p>
            <a:pPr marL="0">
              <a:spcBef>
                <a:spcPts val="0"/>
              </a:spcBef>
              <a:spcAft>
                <a:spcPts val="0"/>
              </a:spcAft>
            </a:pPr>
            <a:endParaRPr lang="en-US" sz="2000" dirty="0"/>
          </a:p>
          <a:p>
            <a:pPr marL="0" indent="0">
              <a:spcBef>
                <a:spcPts val="0"/>
              </a:spcBef>
              <a:spcAft>
                <a:spcPts val="0"/>
              </a:spcAft>
              <a:buNone/>
            </a:pPr>
            <a:endParaRPr lang="en-US" sz="2000" dirty="0"/>
          </a:p>
          <a:p>
            <a:pPr marL="0">
              <a:spcBef>
                <a:spcPts val="0"/>
              </a:spcBef>
              <a:spcAft>
                <a:spcPts val="0"/>
              </a:spcAft>
            </a:pPr>
            <a:endParaRPr lang="en-US" sz="2000" dirty="0"/>
          </a:p>
          <a:p>
            <a:pPr marL="0">
              <a:spcBef>
                <a:spcPts val="0"/>
              </a:spcBef>
              <a:spcAft>
                <a:spcPts val="0"/>
              </a:spcAft>
            </a:pPr>
            <a:r>
              <a:rPr lang="en-US" sz="2000" dirty="0"/>
              <a:t>Additional services and fees – optional advisory services</a:t>
            </a:r>
          </a:p>
          <a:p>
            <a:pPr marL="0">
              <a:spcBef>
                <a:spcPts val="0"/>
              </a:spcBef>
              <a:spcAft>
                <a:spcPts val="0"/>
              </a:spcAft>
            </a:pPr>
            <a:r>
              <a:rPr lang="en-US" sz="2000" dirty="0"/>
              <a:t>Individual investment option operating expenses</a:t>
            </a:r>
            <a:r>
              <a:rPr lang="en-US" sz="2000" baseline="30000" dirty="0"/>
              <a:t>1</a:t>
            </a:r>
          </a:p>
        </p:txBody>
      </p:sp>
      <p:graphicFrame>
        <p:nvGraphicFramePr>
          <p:cNvPr id="6" name="Table 5"/>
          <p:cNvGraphicFramePr>
            <a:graphicFrameLocks noGrp="1"/>
          </p:cNvGraphicFramePr>
          <p:nvPr>
            <p:extLst>
              <p:ext uri="{D42A27DB-BD31-4B8C-83A1-F6EECF244321}">
                <p14:modId xmlns:p14="http://schemas.microsoft.com/office/powerpoint/2010/main" val="3602780244"/>
              </p:ext>
            </p:extLst>
          </p:nvPr>
        </p:nvGraphicFramePr>
        <p:xfrm>
          <a:off x="1518601" y="2275866"/>
          <a:ext cx="7265218" cy="2651760"/>
        </p:xfrm>
        <a:graphic>
          <a:graphicData uri="http://schemas.openxmlformats.org/drawingml/2006/table">
            <a:tbl>
              <a:tblPr firstRow="1" bandRow="1">
                <a:tableStyleId>{5C22544A-7EE6-4342-B048-85BDC9FD1C3A}</a:tableStyleId>
              </a:tblPr>
              <a:tblGrid>
                <a:gridCol w="2913414">
                  <a:extLst>
                    <a:ext uri="{9D8B030D-6E8A-4147-A177-3AD203B41FA5}">
                      <a16:colId xmlns:a16="http://schemas.microsoft.com/office/drawing/2014/main" val="20000"/>
                    </a:ext>
                  </a:extLst>
                </a:gridCol>
                <a:gridCol w="2175902">
                  <a:extLst>
                    <a:ext uri="{9D8B030D-6E8A-4147-A177-3AD203B41FA5}">
                      <a16:colId xmlns:a16="http://schemas.microsoft.com/office/drawing/2014/main" val="20001"/>
                    </a:ext>
                  </a:extLst>
                </a:gridCol>
                <a:gridCol w="2175902">
                  <a:extLst>
                    <a:ext uri="{9D8B030D-6E8A-4147-A177-3AD203B41FA5}">
                      <a16:colId xmlns:a16="http://schemas.microsoft.com/office/drawing/2014/main" val="20002"/>
                    </a:ext>
                  </a:extLst>
                </a:gridCol>
              </a:tblGrid>
              <a:tr h="0">
                <a:tc>
                  <a:txBody>
                    <a:bodyPr/>
                    <a:lstStyle/>
                    <a:p>
                      <a:pPr algn="ctr"/>
                      <a:r>
                        <a:rPr lang="en-US" sz="1400" b="1" kern="1200" baseline="0" dirty="0">
                          <a:solidFill>
                            <a:schemeClr val="lt1"/>
                          </a:solidFill>
                          <a:latin typeface="Arial Narrow" pitchFamily="34" charset="0"/>
                          <a:ea typeface="+mn-ea"/>
                          <a:cs typeface="+mn-cs"/>
                        </a:rPr>
                        <a:t>Account Balance</a:t>
                      </a:r>
                      <a:endParaRPr lang="en-US" sz="1400" dirty="0">
                        <a:latin typeface="Arial Narrow"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68B"/>
                    </a:solidFill>
                  </a:tcPr>
                </a:tc>
                <a:tc>
                  <a:txBody>
                    <a:bodyPr/>
                    <a:lstStyle/>
                    <a:p>
                      <a:pPr algn="ctr"/>
                      <a:r>
                        <a:rPr lang="en-US" sz="1400" b="1" kern="1200" baseline="0" dirty="0">
                          <a:solidFill>
                            <a:schemeClr val="lt1"/>
                          </a:solidFill>
                          <a:latin typeface="Arial Narrow" pitchFamily="34" charset="0"/>
                          <a:ea typeface="+mn-ea"/>
                          <a:cs typeface="+mn-cs"/>
                        </a:rPr>
                        <a:t>Monthly Fee</a:t>
                      </a:r>
                      <a:endParaRPr lang="en-US" sz="1400" dirty="0">
                        <a:latin typeface="Arial Narrow"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68B"/>
                    </a:solidFill>
                  </a:tcPr>
                </a:tc>
                <a:tc>
                  <a:txBody>
                    <a:bodyPr/>
                    <a:lstStyle/>
                    <a:p>
                      <a:pPr algn="ctr"/>
                      <a:r>
                        <a:rPr lang="en-US" sz="1400" b="1" kern="1200" baseline="0" dirty="0">
                          <a:solidFill>
                            <a:schemeClr val="lt1"/>
                          </a:solidFill>
                          <a:latin typeface="Arial Narrow" pitchFamily="34" charset="0"/>
                          <a:ea typeface="+mn-ea"/>
                          <a:cs typeface="+mn-cs"/>
                        </a:rPr>
                        <a:t>Annual Fees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68B"/>
                    </a:solidFill>
                  </a:tcPr>
                </a:tc>
                <a:extLst>
                  <a:ext uri="{0D108BD9-81ED-4DB2-BD59-A6C34878D82A}">
                    <a16:rowId xmlns:a16="http://schemas.microsoft.com/office/drawing/2014/main" val="10000"/>
                  </a:ext>
                </a:extLst>
              </a:tr>
              <a:tr h="311328">
                <a:tc>
                  <a:txBody>
                    <a:bodyPr/>
                    <a:lstStyle/>
                    <a:p>
                      <a:pPr algn="ctr"/>
                      <a:r>
                        <a:rPr lang="en-US" sz="1600" kern="1200" baseline="0" dirty="0">
                          <a:solidFill>
                            <a:schemeClr val="dk1"/>
                          </a:solidFill>
                          <a:latin typeface="Arial Narrow" pitchFamily="34" charset="0"/>
                          <a:ea typeface="+mn-ea"/>
                          <a:cs typeface="+mn-cs"/>
                        </a:rPr>
                        <a:t>$1-$5,000</a:t>
                      </a:r>
                      <a:endParaRPr lang="en-US" sz="1600" dirty="0">
                        <a:latin typeface="Arial Narrow"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kern="1200" baseline="0" dirty="0">
                          <a:solidFill>
                            <a:schemeClr val="dk1"/>
                          </a:solidFill>
                          <a:latin typeface="Arial Narrow" pitchFamily="34" charset="0"/>
                          <a:ea typeface="+mn-ea"/>
                          <a:cs typeface="+mn-cs"/>
                        </a:rPr>
                        <a:t>$0</a:t>
                      </a:r>
                      <a:endParaRPr lang="en-US" sz="1600" dirty="0">
                        <a:latin typeface="Arial Narrow"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kern="1200" baseline="0" dirty="0">
                          <a:solidFill>
                            <a:schemeClr val="dk1"/>
                          </a:solidFill>
                          <a:latin typeface="Arial Narrow" pitchFamily="34" charset="0"/>
                          <a:ea typeface="+mn-ea"/>
                          <a:cs typeface="+mn-cs"/>
                        </a:rPr>
                        <a:t>$0</a:t>
                      </a:r>
                      <a:endParaRPr lang="en-US" sz="1600" dirty="0">
                        <a:latin typeface="Arial Narrow"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11328">
                <a:tc>
                  <a:txBody>
                    <a:bodyPr/>
                    <a:lstStyle/>
                    <a:p>
                      <a:pPr algn="ctr"/>
                      <a:r>
                        <a:rPr lang="en-US" sz="1600" kern="1200" baseline="0" dirty="0">
                          <a:solidFill>
                            <a:schemeClr val="dk1"/>
                          </a:solidFill>
                          <a:latin typeface="Arial Narrow" pitchFamily="34" charset="0"/>
                          <a:ea typeface="+mn-ea"/>
                          <a:cs typeface="+mn-cs"/>
                        </a:rPr>
                        <a:t>$5,001 – $25,000</a:t>
                      </a:r>
                      <a:endParaRPr lang="en-US" sz="1600" dirty="0">
                        <a:latin typeface="Arial Narrow"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kern="1200" baseline="0" dirty="0">
                          <a:solidFill>
                            <a:schemeClr val="dk1"/>
                          </a:solidFill>
                          <a:latin typeface="Arial Narrow" pitchFamily="34" charset="0"/>
                          <a:ea typeface="+mn-ea"/>
                          <a:cs typeface="+mn-cs"/>
                        </a:rPr>
                        <a:t>$1</a:t>
                      </a:r>
                      <a:endParaRPr lang="en-US" sz="1600" dirty="0">
                        <a:latin typeface="Arial Narrow"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kern="1200" baseline="0" dirty="0">
                          <a:solidFill>
                            <a:schemeClr val="dk1"/>
                          </a:solidFill>
                          <a:latin typeface="Arial Narrow" pitchFamily="34" charset="0"/>
                          <a:ea typeface="+mn-ea"/>
                          <a:cs typeface="+mn-cs"/>
                        </a:rPr>
                        <a:t>$12</a:t>
                      </a:r>
                      <a:endParaRPr lang="en-US" sz="1600" dirty="0">
                        <a:latin typeface="Arial Narrow"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2"/>
                  </a:ext>
                </a:extLst>
              </a:tr>
              <a:tr h="311328">
                <a:tc>
                  <a:txBody>
                    <a:bodyPr/>
                    <a:lstStyle/>
                    <a:p>
                      <a:pPr marL="0" algn="ctr" defTabSz="914400" rtl="0" eaLnBrk="1" latinLnBrk="0" hangingPunct="1"/>
                      <a:r>
                        <a:rPr lang="en-US" sz="1600" kern="1200" baseline="0" dirty="0">
                          <a:solidFill>
                            <a:schemeClr val="dk1"/>
                          </a:solidFill>
                          <a:latin typeface="Arial Narrow" pitchFamily="34" charset="0"/>
                          <a:ea typeface="+mn-ea"/>
                          <a:cs typeface="+mn-cs"/>
                        </a:rPr>
                        <a:t>$25,001 – $50,000</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r>
                        <a:rPr lang="en-US" sz="1600" kern="1200" baseline="0" dirty="0">
                          <a:solidFill>
                            <a:schemeClr val="dk1"/>
                          </a:solidFill>
                          <a:latin typeface="Arial Narrow" pitchFamily="34" charset="0"/>
                          <a:ea typeface="+mn-ea"/>
                          <a:cs typeface="+mn-cs"/>
                        </a:rPr>
                        <a:t>$3</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r>
                        <a:rPr lang="en-US" sz="1600" kern="1200" baseline="0" dirty="0">
                          <a:solidFill>
                            <a:schemeClr val="dk1"/>
                          </a:solidFill>
                          <a:latin typeface="Arial Narrow" pitchFamily="34" charset="0"/>
                          <a:ea typeface="+mn-ea"/>
                          <a:cs typeface="+mn-cs"/>
                        </a:rPr>
                        <a:t>$36</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11328">
                <a:tc>
                  <a:txBody>
                    <a:bodyPr/>
                    <a:lstStyle/>
                    <a:p>
                      <a:pPr algn="ctr"/>
                      <a:r>
                        <a:rPr lang="en-US" sz="1600" kern="1200" baseline="0" dirty="0">
                          <a:solidFill>
                            <a:schemeClr val="dk1"/>
                          </a:solidFill>
                          <a:latin typeface="Arial Narrow" pitchFamily="34" charset="0"/>
                          <a:ea typeface="+mn-ea"/>
                          <a:cs typeface="+mn-cs"/>
                        </a:rPr>
                        <a:t>$50,001 – $100,000</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kern="1200" baseline="0" dirty="0">
                          <a:solidFill>
                            <a:schemeClr val="dk1"/>
                          </a:solidFill>
                          <a:latin typeface="Arial Narrow" pitchFamily="34" charset="0"/>
                          <a:ea typeface="+mn-ea"/>
                          <a:cs typeface="+mn-cs"/>
                        </a:rPr>
                        <a:t>$6</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600" kern="1200" baseline="0" dirty="0">
                          <a:solidFill>
                            <a:schemeClr val="dk1"/>
                          </a:solidFill>
                          <a:latin typeface="Arial Narrow" pitchFamily="34" charset="0"/>
                          <a:ea typeface="+mn-ea"/>
                          <a:cs typeface="+mn-cs"/>
                        </a:rPr>
                        <a:t>$72</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311328">
                <a:tc>
                  <a:txBody>
                    <a:bodyPr/>
                    <a:lstStyle/>
                    <a:p>
                      <a:pPr algn="ctr"/>
                      <a:r>
                        <a:rPr lang="en-US" sz="1600" kern="1200" baseline="0" dirty="0">
                          <a:solidFill>
                            <a:schemeClr val="dk1"/>
                          </a:solidFill>
                          <a:latin typeface="Arial Narrow" pitchFamily="34" charset="0"/>
                          <a:ea typeface="+mn-ea"/>
                          <a:cs typeface="+mn-cs"/>
                        </a:rPr>
                        <a:t>$100,001 – $150,000</a:t>
                      </a:r>
                      <a:endParaRPr lang="en-US" sz="1600" dirty="0">
                        <a:latin typeface="Arial Narrow"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kern="1200" baseline="0" dirty="0">
                          <a:solidFill>
                            <a:schemeClr val="dk1"/>
                          </a:solidFill>
                          <a:latin typeface="Arial Narrow" pitchFamily="34" charset="0"/>
                          <a:ea typeface="+mn-ea"/>
                          <a:cs typeface="+mn-cs"/>
                        </a:rPr>
                        <a:t>$8</a:t>
                      </a:r>
                      <a:endParaRPr lang="en-US" sz="1600" dirty="0">
                        <a:latin typeface="Arial Narrow"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kern="1200" baseline="0" dirty="0">
                          <a:solidFill>
                            <a:schemeClr val="dk1"/>
                          </a:solidFill>
                          <a:latin typeface="Arial Narrow" pitchFamily="34" charset="0"/>
                          <a:ea typeface="+mn-ea"/>
                          <a:cs typeface="+mn-cs"/>
                        </a:rPr>
                        <a:t>$96</a:t>
                      </a:r>
                      <a:endParaRPr lang="en-US" sz="1600" dirty="0">
                        <a:latin typeface="Arial Narrow"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311328">
                <a:tc>
                  <a:txBody>
                    <a:bodyPr/>
                    <a:lstStyle/>
                    <a:p>
                      <a:pPr marL="0" algn="ctr" defTabSz="914400" rtl="0" eaLnBrk="1" latinLnBrk="0" hangingPunct="1"/>
                      <a:r>
                        <a:rPr lang="en-US" sz="1600" kern="1200" baseline="0" dirty="0">
                          <a:solidFill>
                            <a:schemeClr val="dk1"/>
                          </a:solidFill>
                          <a:latin typeface="Arial Narrow" pitchFamily="34" charset="0"/>
                          <a:ea typeface="+mn-ea"/>
                          <a:cs typeface="+mn-cs"/>
                        </a:rPr>
                        <a:t>$150,001 - $250,000</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latinLnBrk="0" hangingPunct="1"/>
                      <a:r>
                        <a:rPr lang="en-US" sz="1600" kern="1200" baseline="0" dirty="0">
                          <a:solidFill>
                            <a:schemeClr val="dk1"/>
                          </a:solidFill>
                          <a:latin typeface="Arial Narrow" pitchFamily="34" charset="0"/>
                          <a:ea typeface="+mn-ea"/>
                          <a:cs typeface="+mn-cs"/>
                        </a:rPr>
                        <a:t>$11</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algn="ctr" defTabSz="914400" rtl="0" eaLnBrk="1" latinLnBrk="0" hangingPunct="1"/>
                      <a:r>
                        <a:rPr lang="en-US" sz="1600" kern="1200" baseline="0" dirty="0">
                          <a:solidFill>
                            <a:schemeClr val="dk1"/>
                          </a:solidFill>
                          <a:latin typeface="Arial Narrow" pitchFamily="34" charset="0"/>
                          <a:ea typeface="+mn-ea"/>
                          <a:cs typeface="+mn-cs"/>
                        </a:rPr>
                        <a:t>$132</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6"/>
                  </a:ext>
                </a:extLst>
              </a:tr>
              <a:tr h="311328">
                <a:tc>
                  <a:txBody>
                    <a:bodyPr/>
                    <a:lstStyle/>
                    <a:p>
                      <a:pPr algn="ctr"/>
                      <a:r>
                        <a:rPr lang="en-US" sz="1600" kern="1200" baseline="0" dirty="0">
                          <a:solidFill>
                            <a:schemeClr val="dk1"/>
                          </a:solidFill>
                          <a:latin typeface="Arial Narrow" pitchFamily="34" charset="0"/>
                          <a:ea typeface="+mn-ea"/>
                          <a:cs typeface="+mn-cs"/>
                        </a:rPr>
                        <a:t>Over $250,000</a:t>
                      </a:r>
                      <a:endParaRPr lang="en-US" sz="1600" dirty="0">
                        <a:latin typeface="Arial Narrow"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kern="1200" baseline="0" dirty="0">
                          <a:solidFill>
                            <a:schemeClr val="dk1"/>
                          </a:solidFill>
                          <a:latin typeface="Arial Narrow" pitchFamily="34" charset="0"/>
                          <a:ea typeface="+mn-ea"/>
                          <a:cs typeface="+mn-cs"/>
                        </a:rPr>
                        <a:t>$16.50</a:t>
                      </a:r>
                      <a:endParaRPr lang="en-US" sz="1600" dirty="0">
                        <a:latin typeface="Arial Narrow"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kern="1200" baseline="0" dirty="0">
                          <a:solidFill>
                            <a:schemeClr val="dk1"/>
                          </a:solidFill>
                          <a:latin typeface="Arial Narrow" pitchFamily="34" charset="0"/>
                          <a:ea typeface="+mn-ea"/>
                          <a:cs typeface="+mn-cs"/>
                        </a:rPr>
                        <a:t>$198</a:t>
                      </a:r>
                      <a:endParaRPr lang="en-US" sz="1600" dirty="0">
                        <a:latin typeface="Arial Narrow"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12" name="Rectangle 11"/>
          <p:cNvSpPr/>
          <p:nvPr/>
        </p:nvSpPr>
        <p:spPr>
          <a:xfrm>
            <a:off x="4277533" y="6051008"/>
            <a:ext cx="5882468" cy="784830"/>
          </a:xfrm>
          <a:prstGeom prst="rect">
            <a:avLst/>
          </a:prstGeom>
        </p:spPr>
        <p:txBody>
          <a:bodyPr wrap="square">
            <a:spAutoFit/>
          </a:bodyPr>
          <a:lstStyle/>
          <a:p>
            <a:pPr marL="109538" indent="-109538" algn="just"/>
            <a:r>
              <a:rPr lang="en-US" sz="1100" dirty="0"/>
              <a:t>1  Each investment option has its own operating expenses. Funds may impose redemption fees and/or transfer restrictions if assets are held for less than the published holding period. For more information, see the fund’s prospectus and/or disclosure documents.</a:t>
            </a:r>
          </a:p>
          <a:p>
            <a:pPr marL="58738" indent="-58738"/>
            <a:endParaRPr lang="en-US" sz="1200" dirty="0">
              <a:latin typeface="Arial Narrow" panose="020B0606020202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0274" y="132989"/>
            <a:ext cx="2033978" cy="865787"/>
          </a:xfrm>
          <a:prstGeom prst="rect">
            <a:avLst/>
          </a:prstGeom>
        </p:spPr>
      </p:pic>
    </p:spTree>
    <p:extLst>
      <p:ext uri="{BB962C8B-B14F-4D97-AF65-F5344CB8AC3E}">
        <p14:creationId xmlns:p14="http://schemas.microsoft.com/office/powerpoint/2010/main" val="123134479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929907" y="1802512"/>
            <a:ext cx="10086975" cy="4238625"/>
          </a:xfrm>
        </p:spPr>
        <p:txBody>
          <a:bodyPr/>
          <a:lstStyle/>
          <a:p>
            <a:pPr>
              <a:lnSpc>
                <a:spcPct val="100000"/>
              </a:lnSpc>
            </a:pPr>
            <a:r>
              <a:rPr lang="en-US" dirty="0">
                <a:latin typeface="Arial Narrow" panose="020B0606020202030204" pitchFamily="34" charset="0"/>
              </a:rPr>
              <a:t>Enroll</a:t>
            </a:r>
          </a:p>
          <a:p>
            <a:pPr>
              <a:lnSpc>
                <a:spcPct val="100000"/>
              </a:lnSpc>
            </a:pPr>
            <a:r>
              <a:rPr lang="en-US" dirty="0">
                <a:latin typeface="Arial Narrow" panose="020B0606020202030204" pitchFamily="34" charset="0"/>
              </a:rPr>
              <a:t>Change contribution amount</a:t>
            </a:r>
          </a:p>
          <a:p>
            <a:pPr>
              <a:lnSpc>
                <a:spcPct val="100000"/>
              </a:lnSpc>
              <a:spcBef>
                <a:spcPts val="600"/>
              </a:spcBef>
              <a:spcAft>
                <a:spcPts val="600"/>
              </a:spcAft>
            </a:pPr>
            <a:r>
              <a:rPr lang="en-US" dirty="0">
                <a:latin typeface="Arial Narrow" panose="020B0606020202030204" pitchFamily="34" charset="0"/>
              </a:rPr>
              <a:t>Update beneficiary designation</a:t>
            </a:r>
          </a:p>
          <a:p>
            <a:pPr>
              <a:lnSpc>
                <a:spcPct val="100000"/>
              </a:lnSpc>
            </a:pPr>
            <a:r>
              <a:rPr lang="en-US" dirty="0">
                <a:latin typeface="Arial Narrow" panose="020B0606020202030204" pitchFamily="34" charset="0"/>
              </a:rPr>
              <a:t>Rollover assets from a qualified retirement plan</a:t>
            </a:r>
          </a:p>
          <a:p>
            <a:pPr>
              <a:lnSpc>
                <a:spcPct val="100000"/>
              </a:lnSpc>
            </a:pPr>
            <a:r>
              <a:rPr lang="en-US" dirty="0">
                <a:latin typeface="Arial Narrow" panose="020B0606020202030204" pitchFamily="34" charset="0"/>
              </a:rPr>
              <a:t>Change investment allocations</a:t>
            </a:r>
          </a:p>
          <a:p>
            <a:pPr>
              <a:lnSpc>
                <a:spcPct val="100000"/>
              </a:lnSpc>
            </a:pPr>
            <a:r>
              <a:rPr lang="en-US" dirty="0">
                <a:latin typeface="Arial Narrow" panose="020B0606020202030204" pitchFamily="34" charset="0"/>
              </a:rPr>
              <a:t>Take a distribution (upon separation from service)</a:t>
            </a:r>
          </a:p>
          <a:p>
            <a:endParaRPr lang="en-US" dirty="0">
              <a:latin typeface="Arial Narrow" panose="020B0606020202030204" pitchFamily="34" charset="0"/>
            </a:endParaRPr>
          </a:p>
          <a:p>
            <a:endParaRPr lang="en-US" dirty="0">
              <a:latin typeface="Arial Narrow" panose="020B0606020202030204" pitchFamily="34" charset="0"/>
            </a:endParaRPr>
          </a:p>
        </p:txBody>
      </p:sp>
      <p:sp>
        <p:nvSpPr>
          <p:cNvPr id="4" name="Title 3"/>
          <p:cNvSpPr>
            <a:spLocks noGrp="1"/>
          </p:cNvSpPr>
          <p:nvPr>
            <p:ph type="title"/>
          </p:nvPr>
        </p:nvSpPr>
        <p:spPr/>
        <p:txBody>
          <a:bodyPr/>
          <a:lstStyle/>
          <a:p>
            <a:r>
              <a:rPr lang="en-US" dirty="0"/>
              <a:t>Actions</a:t>
            </a:r>
          </a:p>
        </p:txBody>
      </p:sp>
      <p:sp>
        <p:nvSpPr>
          <p:cNvPr id="3" name="TextBox 2"/>
          <p:cNvSpPr txBox="1"/>
          <p:nvPr/>
        </p:nvSpPr>
        <p:spPr>
          <a:xfrm>
            <a:off x="6797842" y="2021565"/>
            <a:ext cx="4872790" cy="1200329"/>
          </a:xfrm>
          <a:prstGeom prst="rect">
            <a:avLst/>
          </a:prstGeom>
          <a:noFill/>
        </p:spPr>
        <p:txBody>
          <a:bodyPr wrap="square" rtlCol="0">
            <a:spAutoFit/>
          </a:bodyPr>
          <a:lstStyle/>
          <a:p>
            <a:r>
              <a:rPr lang="en-US" sz="2400" b="1" dirty="0"/>
              <a:t>Call 877-457-9327 or </a:t>
            </a:r>
          </a:p>
          <a:p>
            <a:r>
              <a:rPr lang="en-US" sz="2400" b="1" dirty="0"/>
              <a:t>log on the WDC’s website at www.wdc457.org</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0274" y="132989"/>
            <a:ext cx="2033978" cy="865787"/>
          </a:xfrm>
          <a:prstGeom prst="rect">
            <a:avLst/>
          </a:prstGeom>
        </p:spPr>
      </p:pic>
    </p:spTree>
    <p:extLst>
      <p:ext uri="{BB962C8B-B14F-4D97-AF65-F5344CB8AC3E}">
        <p14:creationId xmlns:p14="http://schemas.microsoft.com/office/powerpoint/2010/main" val="766671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893400" y="4649496"/>
            <a:ext cx="4717365" cy="1771569"/>
          </a:xfrm>
          <a:prstGeom prst="rect">
            <a:avLst/>
          </a:prstGeom>
        </p:spPr>
      </p:pic>
      <p:sp>
        <p:nvSpPr>
          <p:cNvPr id="3" name="Title 2"/>
          <p:cNvSpPr>
            <a:spLocks noGrp="1"/>
          </p:cNvSpPr>
          <p:nvPr>
            <p:ph type="title"/>
          </p:nvPr>
        </p:nvSpPr>
        <p:spPr/>
        <p:txBody>
          <a:bodyPr>
            <a:normAutofit fontScale="90000"/>
          </a:bodyPr>
          <a:lstStyle/>
          <a:p>
            <a:r>
              <a:rPr lang="en-US" dirty="0"/>
              <a:t>Online Enrollment &amp; Contributions</a:t>
            </a:r>
          </a:p>
        </p:txBody>
      </p:sp>
      <p:sp>
        <p:nvSpPr>
          <p:cNvPr id="2" name="Text Placeholder 1"/>
          <p:cNvSpPr>
            <a:spLocks noGrp="1"/>
          </p:cNvSpPr>
          <p:nvPr>
            <p:ph type="body" sz="quarter" idx="4294967295"/>
          </p:nvPr>
        </p:nvSpPr>
        <p:spPr>
          <a:xfrm>
            <a:off x="991893" y="1694022"/>
            <a:ext cx="10086975" cy="4238625"/>
          </a:xfrm>
        </p:spPr>
        <p:txBody>
          <a:bodyPr>
            <a:normAutofit/>
          </a:bodyPr>
          <a:lstStyle/>
          <a:p>
            <a:r>
              <a:rPr lang="en-US" dirty="0">
                <a:latin typeface="Arial Narrow" panose="020B0606020202030204" pitchFamily="34" charset="0"/>
              </a:rPr>
              <a:t>Plan Enrollment Code – Found in the WDC’s Plan Service Center under </a:t>
            </a:r>
            <a:r>
              <a:rPr lang="en-US" i="1" dirty="0">
                <a:latin typeface="Arial Narrow" panose="020B0606020202030204" pitchFamily="34" charset="0"/>
              </a:rPr>
              <a:t>Participants</a:t>
            </a:r>
            <a:r>
              <a:rPr lang="en-US" dirty="0">
                <a:latin typeface="Arial Narrow" panose="020B0606020202030204" pitchFamily="34" charset="0"/>
              </a:rPr>
              <a:t> then </a:t>
            </a:r>
            <a:r>
              <a:rPr lang="en-US" i="1" dirty="0">
                <a:latin typeface="Arial Narrow" panose="020B0606020202030204" pitchFamily="34" charset="0"/>
              </a:rPr>
              <a:t>Employee Forms</a:t>
            </a:r>
          </a:p>
          <a:p>
            <a:pPr lvl="1"/>
            <a:r>
              <a:rPr lang="en-US" dirty="0">
                <a:latin typeface="Arial Narrow" panose="020B0606020202030204" pitchFamily="34" charset="0"/>
                <a:ea typeface="Arial Narrow" charset="0"/>
                <a:cs typeface="Arial Narrow" charset="0"/>
              </a:rPr>
              <a:t>Code changes three times per year for security</a:t>
            </a:r>
          </a:p>
          <a:p>
            <a:pPr lvl="1"/>
            <a:r>
              <a:rPr lang="en-US" dirty="0">
                <a:latin typeface="Arial Narrow" panose="020B0606020202030204" pitchFamily="34" charset="0"/>
              </a:rPr>
              <a:t>Employees can enroll online or over the phone with the code</a:t>
            </a:r>
          </a:p>
          <a:p>
            <a:pPr lvl="2" indent="0">
              <a:spcBef>
                <a:spcPts val="0"/>
              </a:spcBef>
              <a:spcAft>
                <a:spcPts val="0"/>
              </a:spcAft>
            </a:pPr>
            <a:r>
              <a:rPr lang="en-US" sz="1800" dirty="0">
                <a:latin typeface="Arial Narrow" panose="020B0606020202030204" pitchFamily="34" charset="0"/>
                <a:ea typeface="Arial Narrow" charset="0"/>
                <a:cs typeface="Arial Narrow" charset="0"/>
              </a:rPr>
              <a:t>Online:  </a:t>
            </a:r>
          </a:p>
          <a:p>
            <a:pPr lvl="3" indent="0">
              <a:spcBef>
                <a:spcPts val="0"/>
              </a:spcBef>
              <a:spcAft>
                <a:spcPts val="0"/>
              </a:spcAft>
            </a:pPr>
            <a:r>
              <a:rPr lang="en-US" sz="1800" dirty="0">
                <a:latin typeface="Arial Narrow" panose="020B0606020202030204" pitchFamily="34" charset="0"/>
                <a:ea typeface="Arial Narrow" charset="0"/>
                <a:cs typeface="Arial Narrow" charset="0"/>
              </a:rPr>
              <a:t> Click </a:t>
            </a:r>
            <a:r>
              <a:rPr lang="en-US" sz="1800" dirty="0">
                <a:latin typeface="Arial Narrow" panose="020B0606020202030204" pitchFamily="34" charset="0"/>
              </a:rPr>
              <a:t>Enroll online by clicking </a:t>
            </a:r>
            <a:r>
              <a:rPr lang="en-US" sz="1800" i="1" dirty="0">
                <a:latin typeface="Arial Narrow" panose="020B0606020202030204" pitchFamily="34" charset="0"/>
              </a:rPr>
              <a:t>REGISTER</a:t>
            </a:r>
            <a:r>
              <a:rPr lang="en-US" sz="1800" dirty="0">
                <a:latin typeface="Arial Narrow" panose="020B0606020202030204" pitchFamily="34" charset="0"/>
              </a:rPr>
              <a:t> on </a:t>
            </a:r>
            <a:r>
              <a:rPr lang="en-US" sz="1800" b="1" dirty="0">
                <a:latin typeface="Arial Narrow" panose="020B0606020202030204" pitchFamily="34" charset="0"/>
                <a:hlinkClick r:id="rId4"/>
              </a:rPr>
              <a:t>www.wdc457.org</a:t>
            </a:r>
            <a:endParaRPr lang="en-US" sz="1800" b="1" dirty="0">
              <a:latin typeface="Arial Narrow" panose="020B0606020202030204" pitchFamily="34" charset="0"/>
            </a:endParaRPr>
          </a:p>
          <a:p>
            <a:pPr lvl="3" indent="0">
              <a:spcBef>
                <a:spcPts val="0"/>
              </a:spcBef>
              <a:spcAft>
                <a:spcPts val="0"/>
              </a:spcAft>
            </a:pPr>
            <a:r>
              <a:rPr lang="en-US" sz="1800" dirty="0">
                <a:latin typeface="Arial Narrow" panose="020B0606020202030204" pitchFamily="34" charset="0"/>
              </a:rPr>
              <a:t> Click </a:t>
            </a:r>
            <a:r>
              <a:rPr lang="en-US" sz="1800" i="1" dirty="0">
                <a:latin typeface="Arial Narrow" panose="020B0606020202030204" pitchFamily="34" charset="0"/>
              </a:rPr>
              <a:t>I have a plan enrollment code</a:t>
            </a:r>
          </a:p>
          <a:p>
            <a:pPr lvl="3" indent="0">
              <a:spcBef>
                <a:spcPts val="0"/>
              </a:spcBef>
              <a:spcAft>
                <a:spcPts val="0"/>
              </a:spcAft>
            </a:pPr>
            <a:r>
              <a:rPr lang="en-US" sz="1800" dirty="0">
                <a:latin typeface="Arial Narrow" panose="020B0606020202030204" pitchFamily="34" charset="0"/>
              </a:rPr>
              <a:t> Enter Plan Number: </a:t>
            </a:r>
            <a:r>
              <a:rPr lang="en-US" sz="1800" b="1" dirty="0">
                <a:latin typeface="Arial Narrow" panose="020B0606020202030204" pitchFamily="34" charset="0"/>
              </a:rPr>
              <a:t>98971-01</a:t>
            </a:r>
          </a:p>
          <a:p>
            <a:pPr lvl="2"/>
            <a:endParaRPr lang="en-US" dirty="0">
              <a:latin typeface="Arial Narrow" charset="0"/>
              <a:ea typeface="Arial Narrow" charset="0"/>
              <a:cs typeface="Arial Narrow" charset="0"/>
            </a:endParaRPr>
          </a:p>
          <a:p>
            <a:pPr lvl="1"/>
            <a:endParaRPr lang="en-US" dirty="0">
              <a:latin typeface="Arial Narrow" charset="0"/>
              <a:ea typeface="Arial Narrow" charset="0"/>
              <a:cs typeface="Arial Narrow" charset="0"/>
            </a:endParaRPr>
          </a:p>
          <a:p>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10274" y="132989"/>
            <a:ext cx="2033978" cy="865787"/>
          </a:xfrm>
          <a:prstGeom prst="rect">
            <a:avLst/>
          </a:prstGeom>
        </p:spPr>
      </p:pic>
    </p:spTree>
    <p:extLst>
      <p:ext uri="{BB962C8B-B14F-4D97-AF65-F5344CB8AC3E}">
        <p14:creationId xmlns:p14="http://schemas.microsoft.com/office/powerpoint/2010/main" val="730249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Retirement Readiness</a:t>
            </a:r>
            <a:endParaRPr lang="en-US" dirty="0"/>
          </a:p>
        </p:txBody>
      </p:sp>
      <p:sp>
        <p:nvSpPr>
          <p:cNvPr id="2" name="Text Placeholder 1"/>
          <p:cNvSpPr>
            <a:spLocks noGrp="1"/>
          </p:cNvSpPr>
          <p:nvPr>
            <p:ph idx="1"/>
          </p:nvPr>
        </p:nvSpPr>
        <p:spPr>
          <a:xfrm>
            <a:off x="931188" y="1825625"/>
            <a:ext cx="10515600" cy="4351338"/>
          </a:xfrm>
        </p:spPr>
        <p:txBody>
          <a:bodyPr>
            <a:noAutofit/>
          </a:bodyPr>
          <a:lstStyle/>
          <a:p>
            <a:r>
              <a:rPr lang="en-US" dirty="0">
                <a:latin typeface="Arial Narrow" panose="020B0606020202030204" pitchFamily="34" charset="0"/>
              </a:rPr>
              <a:t>Retirement Readiness Review includes:</a:t>
            </a:r>
          </a:p>
          <a:p>
            <a:pPr lvl="1"/>
            <a:r>
              <a:rPr lang="en-US" dirty="0">
                <a:latin typeface="Arial Narrow" panose="020B0606020202030204" pitchFamily="34" charset="0"/>
              </a:rPr>
              <a:t>One-on-one meeting with local WDC Retirement Plan Advisor</a:t>
            </a:r>
          </a:p>
          <a:p>
            <a:pPr lvl="1"/>
            <a:r>
              <a:rPr lang="en-US" dirty="0">
                <a:latin typeface="Arial Narrow" panose="020B0606020202030204" pitchFamily="34" charset="0"/>
              </a:rPr>
              <a:t>Review of personal data and establish goals</a:t>
            </a:r>
          </a:p>
          <a:p>
            <a:pPr lvl="1"/>
            <a:r>
              <a:rPr lang="en-US" dirty="0">
                <a:latin typeface="Arial Narrow" panose="020B0606020202030204" pitchFamily="34" charset="0"/>
              </a:rPr>
              <a:t>Discussion of outside investments and expenses with projected income and cash flows throughout retirement</a:t>
            </a:r>
          </a:p>
          <a:p>
            <a:pPr lvl="1"/>
            <a:r>
              <a:rPr lang="en-US" dirty="0">
                <a:latin typeface="Arial Narrow" panose="020B0606020202030204" pitchFamily="34" charset="0"/>
              </a:rPr>
              <a:t>Analysis and diagnosis in areas of improvement and recommendations to help strengthen the savings rate and investment strategies</a:t>
            </a:r>
          </a:p>
          <a:p>
            <a:pPr lvl="1"/>
            <a:r>
              <a:rPr lang="en-US" dirty="0">
                <a:latin typeface="Arial Narrow" panose="020B0606020202030204" pitchFamily="34" charset="0"/>
              </a:rPr>
              <a:t>A detailed spend-down plan for participants within 10 years of normal retirement age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0274" y="132989"/>
            <a:ext cx="2033978" cy="865787"/>
          </a:xfrm>
          <a:prstGeom prst="rect">
            <a:avLst/>
          </a:prstGeom>
        </p:spPr>
      </p:pic>
    </p:spTree>
    <p:extLst>
      <p:ext uri="{BB962C8B-B14F-4D97-AF65-F5344CB8AC3E}">
        <p14:creationId xmlns:p14="http://schemas.microsoft.com/office/powerpoint/2010/main" val="570787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Readiness Review Demo</a:t>
            </a:r>
          </a:p>
        </p:txBody>
      </p:sp>
      <p:sp>
        <p:nvSpPr>
          <p:cNvPr id="5" name="Text Placeholder 4"/>
          <p:cNvSpPr>
            <a:spLocks noGrp="1"/>
          </p:cNvSpPr>
          <p:nvPr>
            <p:ph type="body" idx="1"/>
          </p:nvPr>
        </p:nvSpPr>
        <p:spPr/>
        <p:txBody>
          <a:bodyPr/>
          <a:lstStyle/>
          <a:p>
            <a:r>
              <a:rPr lang="en-US" dirty="0"/>
              <a:t>Kristy Igl, Retirement Plan Advisor</a:t>
            </a:r>
          </a:p>
        </p:txBody>
      </p:sp>
    </p:spTree>
    <p:extLst>
      <p:ext uri="{BB962C8B-B14F-4D97-AF65-F5344CB8AC3E}">
        <p14:creationId xmlns:p14="http://schemas.microsoft.com/office/powerpoint/2010/main" val="18479267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Standard Template">
  <a:themeElements>
    <a:clrScheme name="ETF Colors">
      <a:dk1>
        <a:srgbClr val="262626"/>
      </a:dk1>
      <a:lt1>
        <a:srgbClr val="F2F2F2"/>
      </a:lt1>
      <a:dk2>
        <a:srgbClr val="3A3838"/>
      </a:dk2>
      <a:lt2>
        <a:srgbClr val="E7E6E6"/>
      </a:lt2>
      <a:accent1>
        <a:srgbClr val="00549D"/>
      </a:accent1>
      <a:accent2>
        <a:srgbClr val="00A850"/>
      </a:accent2>
      <a:accent3>
        <a:srgbClr val="DC9746"/>
      </a:accent3>
      <a:accent4>
        <a:srgbClr val="573A4C"/>
      </a:accent4>
      <a:accent5>
        <a:srgbClr val="647387"/>
      </a:accent5>
      <a:accent6>
        <a:srgbClr val="339E9C"/>
      </a:accent6>
      <a:hlink>
        <a:srgbClr val="36A9DE"/>
      </a:hlink>
      <a:folHlink>
        <a:srgbClr val="92929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ED0070C-009B-4495-A71D-7A55BBFEB455}" vid="{F92D6BBA-CC9C-462B-9CBC-817F45AB2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ETF Standard</Template>
  <TotalTime>3691</TotalTime>
  <Words>1506</Words>
  <Application>Microsoft Office PowerPoint</Application>
  <PresentationFormat>Widescreen</PresentationFormat>
  <Paragraphs>163</Paragraphs>
  <Slides>16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.AppleSystemUIFont</vt:lpstr>
      <vt:lpstr>Arial</vt:lpstr>
      <vt:lpstr>Arial Narrow</vt:lpstr>
      <vt:lpstr>Calibri</vt:lpstr>
      <vt:lpstr>Calibri Light</vt:lpstr>
      <vt:lpstr>Wingdings</vt:lpstr>
      <vt:lpstr>Standard Template</vt:lpstr>
      <vt:lpstr>WDC Employer Updates</vt:lpstr>
      <vt:lpstr>WDC Employer Webinar</vt:lpstr>
      <vt:lpstr>Today’s Agenda</vt:lpstr>
      <vt:lpstr>Plan Basics</vt:lpstr>
      <vt:lpstr>Costs for Participants (no employer costs)</vt:lpstr>
      <vt:lpstr>Actions</vt:lpstr>
      <vt:lpstr>Online Enrollment &amp; Contributions</vt:lpstr>
      <vt:lpstr>Retirement Readiness</vt:lpstr>
      <vt:lpstr>Retirement Readiness Review Demo</vt:lpstr>
      <vt:lpstr>Scheduling a meeting</vt:lpstr>
      <vt:lpstr>Processing WDC Contributions</vt:lpstr>
      <vt:lpstr>Entering Termination Dates</vt:lpstr>
      <vt:lpstr>WDC Employer Contacts</vt:lpstr>
      <vt:lpstr>WDC Website Resources and References</vt:lpstr>
      <vt:lpstr>PowerPoint Presentation</vt:lpstr>
      <vt:lpstr>PowerPoint Presentation</vt:lpstr>
    </vt:vector>
  </TitlesOfParts>
  <Company>Employee Trust Funds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with directions?</dc:title>
  <dc:creator>Schueller, Shelly - ETF</dc:creator>
  <cp:lastModifiedBy>Schueller, Shelly - ETF</cp:lastModifiedBy>
  <cp:revision>39</cp:revision>
  <cp:lastPrinted>2019-09-19T16:04:22Z</cp:lastPrinted>
  <dcterms:created xsi:type="dcterms:W3CDTF">2019-09-12T17:46:41Z</dcterms:created>
  <dcterms:modified xsi:type="dcterms:W3CDTF">2019-09-30T16:34:10Z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