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skens, Nicole M - ETF" userId="d3807fca-bc2c-418b-8719-9d8e39ebf5dc" providerId="ADAL" clId="{CA1A2721-F3CC-47BA-AFC0-497B60C176B9}"/>
    <pc:docChg chg="modSld">
      <pc:chgData name="Linskens, Nicole M - ETF" userId="d3807fca-bc2c-418b-8719-9d8e39ebf5dc" providerId="ADAL" clId="{CA1A2721-F3CC-47BA-AFC0-497B60C176B9}" dt="2025-01-29T22:19:20.342" v="4" actId="1076"/>
      <pc:docMkLst>
        <pc:docMk/>
      </pc:docMkLst>
      <pc:sldChg chg="modSp mod">
        <pc:chgData name="Linskens, Nicole M - ETF" userId="d3807fca-bc2c-418b-8719-9d8e39ebf5dc" providerId="ADAL" clId="{CA1A2721-F3CC-47BA-AFC0-497B60C176B9}" dt="2025-01-29T22:19:20.342" v="4" actId="1076"/>
        <pc:sldMkLst>
          <pc:docMk/>
          <pc:sldMk cId="2957389877" sldId="256"/>
        </pc:sldMkLst>
        <pc:spChg chg="mod">
          <ac:chgData name="Linskens, Nicole M - ETF" userId="d3807fca-bc2c-418b-8719-9d8e39ebf5dc" providerId="ADAL" clId="{CA1A2721-F3CC-47BA-AFC0-497B60C176B9}" dt="2025-01-29T22:19:13.209" v="3" actId="14100"/>
          <ac:spMkLst>
            <pc:docMk/>
            <pc:sldMk cId="2957389877" sldId="256"/>
            <ac:spMk id="2" creationId="{5BA4B429-BA5B-4E95-4EC0-D1570345B2A8}"/>
          </ac:spMkLst>
        </pc:spChg>
        <pc:spChg chg="mod">
          <ac:chgData name="Linskens, Nicole M - ETF" userId="d3807fca-bc2c-418b-8719-9d8e39ebf5dc" providerId="ADAL" clId="{CA1A2721-F3CC-47BA-AFC0-497B60C176B9}" dt="2025-01-29T22:19:20.342" v="4" actId="1076"/>
          <ac:spMkLst>
            <pc:docMk/>
            <pc:sldMk cId="2957389877" sldId="256"/>
            <ac:spMk id="5" creationId="{63579AEE-0E54-BEBE-8C7A-24A7CDB498F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6AF7D-4520-0343-2276-184E61DAB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D18982-AA98-4358-42DB-50B237DCD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1BF0-3D6C-4C4A-C0DC-A262C3FE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EEE3D-7B15-AE8E-C6F4-09250800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7A0F2-49D0-6974-70EC-A3B0A66C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0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717A1-12AF-85F9-808C-3C3D640F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4AD1DF-DEF8-6400-9BBD-F7769D55E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0981D-1FA2-C688-25C1-FC84EE8E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B2B35-2CA8-B0F9-DA13-BD2AF508C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B1BB9-63C4-65AB-5B1B-97F0E180D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7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9BBB7C-613E-4B12-6BA1-BD4F4555C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B95FB-7F31-EE9B-BBD5-3844DEA36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9B384-420B-4634-DD04-492B8A4A9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776DA-CE16-E8E0-0631-74B98005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2D483-8525-A747-55BB-AEC38B68F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0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520BD-7FCB-47BB-3EB9-0EA1BEB5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20892-0F5D-36FA-4B49-7C3AB3B7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62DB6-FB33-D5C1-1B19-A672507D7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7379D-E814-A66F-2D7A-22A8BFCEE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525BA-EFAF-29E0-2BDA-69455334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3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B706-9E10-DEFB-66EA-851A12B7E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3BA76-AE6F-9CF2-1D1B-2CE7980B6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F2C8-C512-2C3F-66F1-7DD7D4E66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01E00-816E-70AF-7396-374AC72EF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03C48-E883-6B61-0E17-3AA61E0C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2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9BD39-A4C0-2022-B124-496E59A67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FD2DA-6726-ACC1-2A31-36297BC31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54E14-1DAA-02C5-A57D-330CF4572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698AF-B29D-18BE-FFB5-9D7DA4D4B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5677A-3CC6-8064-4CCD-6F4C2E51D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743E4-6D42-5E52-9006-851BD0BF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8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4E22C-AEB4-F8D7-559A-78D839C6E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FF54FA-670C-DF92-D328-18829BCE5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85E99D-FB8F-E321-79B5-78CDAD58E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9D1BEA-751C-AB65-F076-5EBF0A2C8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A40E-5262-9268-A92B-6AC6BD4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E72B2E-9D8A-D536-9BD4-291F42F0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555B46-3E5A-C2C3-A817-BC9FE37C6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C487E1-4BE3-AD6D-C410-FC670857B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5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5949-FD56-80A9-6AB7-D3FDE04A2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8F627-A5C6-2A8B-BBB4-3C0A72A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0C7A4F-63CC-DA83-8AB6-E194BD451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3262C-D904-90D3-84C9-0F5531829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4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F16B2-4B26-9086-3996-147B43A5B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769AD-1ECA-46CA-B053-D26172290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C6350-E988-96B2-6EAA-2BE3E576C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2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D47B0-8F14-88A8-A7DC-9C02D0B00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56CBE-78A7-3AC0-8236-B2737A0F3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D5F30-D28A-6F55-4486-6DD6A72A3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4E26E-A105-E54D-4661-AA566A17C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A1026-9723-FD47-D0E9-9E001783A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0BF2B-7D91-B4AE-0853-9CF39526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1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04930-B6C7-6FE2-D8E5-86BC2AB43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0E13B-282F-5EFC-800B-444E18539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1AC7DD-EF07-6A5F-C2C2-34158FE1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2CC43-F40D-C5CA-0A93-532BFB829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2A05F-A406-3BC5-631D-968A548C7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9FD1C-C2E4-C621-E4A1-7B3EDAD8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6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87DF0D-4B2D-F0B6-0C69-8A02F9219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DEA2B-815F-A102-B51B-9F277B233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B84941-4B29-CED5-CF6C-C1D425CEAD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036403-46E3-4D07-BE19-5865EBDD506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DBA2C-1B4C-C7DE-64C5-50E1446A1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C03E6-6FC9-2B1C-CC8F-30C18F5DB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1ECEE5-BD20-4F2B-B050-93F5DCD01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0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3579AEE-0E54-BEBE-8C7A-24A7CDB49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8400" y="1136081"/>
            <a:ext cx="5943600" cy="1537252"/>
          </a:xfrm>
          <a:prstGeom prst="rect">
            <a:avLst/>
          </a:prstGeom>
          <a:solidFill>
            <a:schemeClr val="bg1">
              <a:lumMod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A4B429-BA5B-4E95-4EC0-D1570345B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8401" y="1136082"/>
            <a:ext cx="5658678" cy="1537251"/>
          </a:xfrm>
        </p:spPr>
        <p:txBody>
          <a:bodyPr>
            <a:normAutofit/>
          </a:bodyPr>
          <a:lstStyle/>
          <a:p>
            <a:pPr marR="0" algn="r" rtl="0">
              <a:lnSpc>
                <a:spcPts val="2300"/>
              </a:lnSpc>
            </a:pPr>
            <a:r>
              <a:rPr lang="en-US" b="1" i="0" u="none" strike="noStrike" baseline="30000" dirty="0">
                <a:solidFill>
                  <a:schemeClr val="bg1"/>
                </a:solidFill>
                <a:latin typeface="Muli"/>
              </a:rPr>
              <a:t>My Insurance Benefits </a:t>
            </a:r>
            <a:br>
              <a:rPr lang="en-US" sz="3600" b="1" i="0" u="none" strike="noStrike" baseline="30000" dirty="0">
                <a:solidFill>
                  <a:schemeClr val="bg1"/>
                </a:solidFill>
                <a:latin typeface="Muli"/>
              </a:rPr>
            </a:br>
            <a:r>
              <a:rPr lang="en-US" sz="3600" i="0" u="none" strike="noStrike" baseline="30000" dirty="0">
                <a:solidFill>
                  <a:schemeClr val="bg1"/>
                </a:solidFill>
                <a:latin typeface="Muli"/>
              </a:rPr>
              <a:t>Secure 24/7 online access to your </a:t>
            </a:r>
            <a:br>
              <a:rPr lang="en-US" sz="3600" i="0" u="none" strike="noStrike" baseline="30000" dirty="0">
                <a:solidFill>
                  <a:schemeClr val="bg1"/>
                </a:solidFill>
                <a:latin typeface="Muli"/>
              </a:rPr>
            </a:br>
            <a:r>
              <a:rPr lang="en-US" sz="3600" i="0" u="none" strike="noStrike" baseline="30000" dirty="0">
                <a:solidFill>
                  <a:schemeClr val="bg1"/>
                </a:solidFill>
                <a:latin typeface="Muli"/>
              </a:rPr>
              <a:t>ETF-administered insurance</a:t>
            </a:r>
            <a:endParaRPr lang="en-US" sz="3600" dirty="0">
              <a:solidFill>
                <a:schemeClr val="bg1"/>
              </a:solidFill>
              <a:latin typeface="Mul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7D2D3-5745-2524-420D-FE376E3BE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15270" y="4581235"/>
            <a:ext cx="5830956" cy="1921165"/>
          </a:xfrm>
        </p:spPr>
        <p:txBody>
          <a:bodyPr>
            <a:noAutofit/>
          </a:bodyPr>
          <a:lstStyle/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Franklin Gothic Book" panose="020B0503020102020204" pitchFamily="34" charset="0"/>
              </a:rPr>
              <a:t>With My Insurance Benefits, you can view or manage your current insurance information, including health, dental, vision, accident, income continuation, and life insurance. State employees can also manage their </a:t>
            </a:r>
            <a:br>
              <a:rPr lang="en-US" sz="2800" b="0" i="0" u="none" strike="noStrike" baseline="30000" dirty="0">
                <a:solidFill>
                  <a:srgbClr val="000000"/>
                </a:solidFill>
                <a:latin typeface="Franklin Gothic Book" panose="020B0503020102020204" pitchFamily="34" charset="0"/>
              </a:rPr>
            </a:br>
            <a:r>
              <a:rPr lang="en-US" sz="2800" b="0" i="0" u="none" strike="noStrike" baseline="30000" dirty="0">
                <a:solidFill>
                  <a:srgbClr val="000000"/>
                </a:solidFill>
                <a:latin typeface="Franklin Gothic Book" panose="020B0503020102020204" pitchFamily="34" charset="0"/>
              </a:rPr>
              <a:t>pre-tax savings accounts. </a:t>
            </a:r>
          </a:p>
          <a:p>
            <a:pPr marR="0" algn="l" rtl="0"/>
            <a:endParaRPr lang="en-US" sz="2800" b="0" i="0" u="none" strike="noStrike" baseline="3000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Franklin Gothic Book" panose="020B0503020102020204" pitchFamily="34" charset="0"/>
              </a:rPr>
              <a:t>My Insurance Benefits will launch in July 2025.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0B2CA6-7076-17E1-F997-AC9AAD048AE1}"/>
              </a:ext>
            </a:extLst>
          </p:cNvPr>
          <p:cNvSpPr txBox="1"/>
          <p:nvPr/>
        </p:nvSpPr>
        <p:spPr>
          <a:xfrm>
            <a:off x="2001078" y="6109252"/>
            <a:ext cx="409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1800" b="0" i="0" u="none" strike="noStrike" baseline="30000" dirty="0">
                <a:solidFill>
                  <a:srgbClr val="000000"/>
                </a:solidFill>
                <a:latin typeface="Franklin Gothic Book" panose="020B0503020102020204" pitchFamily="34" charset="0"/>
              </a:rPr>
              <a:t>Want more information? Employees can contact their HR office or benefits specialist. Retirees can contact ETF.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73898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00F82A077D7540A366A1CA7627AFB0" ma:contentTypeVersion="21" ma:contentTypeDescription="Create a new document." ma:contentTypeScope="" ma:versionID="7fa03ae164a112e385aaafc8ea5e7218">
  <xsd:schema xmlns:xsd="http://www.w3.org/2001/XMLSchema" xmlns:xs="http://www.w3.org/2001/XMLSchema" xmlns:p="http://schemas.microsoft.com/office/2006/metadata/properties" xmlns:ns1="http://schemas.microsoft.com/sharepoint/v3" xmlns:ns2="25b78c9f-3eef-44c3-bed0-54dc282e9d79" xmlns:ns3="212dcb86-0368-4293-865c-d4adf52d42ca" targetNamespace="http://schemas.microsoft.com/office/2006/metadata/properties" ma:root="true" ma:fieldsID="01e2234e771ec3e5f64f3de2a8fe9db7" ns1:_="" ns2:_="" ns3:_="">
    <xsd:import namespace="http://schemas.microsoft.com/sharepoint/v3"/>
    <xsd:import namespace="25b78c9f-3eef-44c3-bed0-54dc282e9d79"/>
    <xsd:import namespace="212dcb86-0368-4293-865c-d4adf52d42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IASProcessTracker" minOccurs="0"/>
                <xsd:element ref="ns2:LinkedinIASProcessTrack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78c9f-3eef-44c3-bed0-54dc282e9d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52c067e-633e-4f6a-86d3-fef86e6ec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ASProcessTracker" ma:index="25" nillable="true" ma:displayName="IAS Process Tracker" ma:format="Dropdown" ma:internalName="IASProcessTracker">
      <xsd:simpleType>
        <xsd:restriction base="dms:Choice">
          <xsd:enumeration value="Yes"/>
          <xsd:enumeration value="No"/>
        </xsd:restriction>
      </xsd:simpleType>
    </xsd:element>
    <xsd:element name="LinkedinIASProcessTracking" ma:index="26" nillable="true" ma:displayName="Linked in IAS Process Tracking" ma:format="RadioButtons" ma:internalName="LinkedinIASProcessTracking">
      <xsd:simpleType>
        <xsd:restriction base="dms:Choice">
          <xsd:enumeration value="Add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dcb86-0368-4293-865c-d4adf52d42c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233e2c96-64d5-4ef4-bb5f-ba09ea7c1bde}" ma:internalName="TaxCatchAll" ma:showField="CatchAllData" ma:web="212dcb86-0368-4293-865c-d4adf52d42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inkedinIASProcessTracking xmlns="25b78c9f-3eef-44c3-bed0-54dc282e9d79" xsi:nil="true"/>
    <TaxCatchAll xmlns="212dcb86-0368-4293-865c-d4adf52d42ca" xsi:nil="true"/>
    <lcf76f155ced4ddcb4097134ff3c332f xmlns="25b78c9f-3eef-44c3-bed0-54dc282e9d79">
      <Terms xmlns="http://schemas.microsoft.com/office/infopath/2007/PartnerControls"/>
    </lcf76f155ced4ddcb4097134ff3c332f>
    <_ip_UnifiedCompliancePolicyProperties xmlns="http://schemas.microsoft.com/sharepoint/v3" xsi:nil="true"/>
    <IASProcessTracker xmlns="25b78c9f-3eef-44c3-bed0-54dc282e9d79" xsi:nil="true"/>
  </documentManagement>
</p:properties>
</file>

<file path=customXml/itemProps1.xml><?xml version="1.0" encoding="utf-8"?>
<ds:datastoreItem xmlns:ds="http://schemas.openxmlformats.org/officeDocument/2006/customXml" ds:itemID="{3F5A38D0-D1CF-4B52-A12F-F7B7CDE822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5b78c9f-3eef-44c3-bed0-54dc282e9d79"/>
    <ds:schemaRef ds:uri="212dcb86-0368-4293-865c-d4adf52d42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CBBE68-F7A0-4D85-A33E-16286A472D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64DC91-CF55-44AA-B964-3E37C23C9E13}">
  <ds:schemaRefs>
    <ds:schemaRef ds:uri="http://schemas.microsoft.com/office/2006/documentManagement/types"/>
    <ds:schemaRef ds:uri="http://purl.org/dc/elements/1.1/"/>
    <ds:schemaRef ds:uri="25b78c9f-3eef-44c3-bed0-54dc282e9d79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212dcb86-0368-4293-865c-d4adf52d42ca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Franklin Gothic Book</vt:lpstr>
      <vt:lpstr>Muli</vt:lpstr>
      <vt:lpstr>Office Theme</vt:lpstr>
      <vt:lpstr>My Insurance Benefits  Secure 24/7 online access to your  ETF-administered insurance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Florence, Alan - ETF</dc:creator>
  <cp:lastModifiedBy>Linskens, Nicole M - ETF</cp:lastModifiedBy>
  <cp:revision>8</cp:revision>
  <dcterms:created xsi:type="dcterms:W3CDTF">2025-01-29T17:17:46Z</dcterms:created>
  <dcterms:modified xsi:type="dcterms:W3CDTF">2025-01-29T22:19:29Z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0x0101000A00F82A077D7540A366A1CA7627AFB0</vt:lpwstr>
  </property>
  <property fmtid="{D5CDD505-2E9C-101B-9397-08002B2CF9AE}" pid="3" name="ArticulateGUID">
    <vt:lpwstr>EAF8999C-3855-448A-AD49-B8F56D47850F</vt:lpwstr>
  </property>
  <property fmtid="{D5CDD505-2E9C-101B-9397-08002B2CF9AE}" pid="4" name="ArticulatePath">
    <vt:lpwstr>https://wigov.sharepoint.com/sites/ETFTEAMInsuranceAdministrationSystem/Shared Documents/General/Transition Management/Communications/Office of Communications/Toolkit Assets/IAS Benefits PPT Template CS</vt:lpwstr>
  </property>
  <property fmtid="{D5CDD505-2E9C-101B-9397-08002B2CF9AE}" pid="5" name="MediaServiceImageTags">
    <vt:lpwstr/>
  </property>
</Properties>
</file>