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685" r:id="rId3"/>
  </p:sldMasterIdLst>
  <p:notesMasterIdLst>
    <p:notesMasterId r:id="rId17"/>
  </p:notesMasterIdLst>
  <p:handoutMasterIdLst>
    <p:handoutMasterId r:id="rId18"/>
  </p:handoutMasterIdLst>
  <p:sldIdLst>
    <p:sldId id="282" r:id="rId4"/>
    <p:sldId id="284" r:id="rId5"/>
    <p:sldId id="276" r:id="rId6"/>
    <p:sldId id="280" r:id="rId7"/>
    <p:sldId id="267" r:id="rId8"/>
    <p:sldId id="275" r:id="rId9"/>
    <p:sldId id="271" r:id="rId10"/>
    <p:sldId id="272" r:id="rId11"/>
    <p:sldId id="273" r:id="rId12"/>
    <p:sldId id="274" r:id="rId13"/>
    <p:sldId id="277" r:id="rId14"/>
    <p:sldId id="278" r:id="rId15"/>
    <p:sldId id="279" r:id="rId16"/>
  </p:sldIdLst>
  <p:sldSz cx="9144000" cy="6858000" type="screen4x3"/>
  <p:notesSz cx="7010400" cy="923607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C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89" d="100"/>
          <a:sy n="89" d="100"/>
        </p:scale>
        <p:origin x="1248" y="82"/>
      </p:cViewPr>
      <p:guideLst/>
    </p:cSldViewPr>
  </p:slideViewPr>
  <p:notesTextViewPr>
    <p:cViewPr>
      <p:scale>
        <a:sx n="1" d="1"/>
        <a:sy n="1" d="1"/>
      </p:scale>
      <p:origin x="0" y="0"/>
    </p:cViewPr>
  </p:notesTextViewPr>
  <p:sorterViewPr>
    <p:cViewPr>
      <p:scale>
        <a:sx n="100" d="100"/>
        <a:sy n="100" d="100"/>
      </p:scale>
      <p:origin x="0" y="-298"/>
    </p:cViewPr>
  </p:sorterViewPr>
  <p:notesViewPr>
    <p:cSldViewPr snapToGrid="0">
      <p:cViewPr varScale="1">
        <p:scale>
          <a:sx n="69" d="100"/>
          <a:sy n="69" d="100"/>
        </p:scale>
        <p:origin x="3077"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3177" tIns="46589" rIns="93177" bIns="46589" rtlCol="0"/>
          <a:lstStyle>
            <a:lvl1pPr algn="r">
              <a:defRPr sz="1200"/>
            </a:lvl1pPr>
          </a:lstStyle>
          <a:p>
            <a:fld id="{15FE9E7C-8203-4612-B04A-FB5A4613889D}" type="datetimeFigureOut">
              <a:rPr lang="en-US" smtClean="0"/>
              <a:t>11/16/2015</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3177" tIns="46589" rIns="93177" bIns="46589" rtlCol="0" anchor="b"/>
          <a:lstStyle>
            <a:lvl1pPr algn="r">
              <a:defRPr sz="1200"/>
            </a:lvl1pPr>
          </a:lstStyle>
          <a:p>
            <a:fld id="{92CB5EF6-1614-4BD9-90EB-3C0A4308E577}" type="slidenum">
              <a:rPr lang="en-US" smtClean="0"/>
              <a:t>‹#›</a:t>
            </a:fld>
            <a:endParaRPr lang="en-US"/>
          </a:p>
        </p:txBody>
      </p:sp>
    </p:spTree>
    <p:extLst>
      <p:ext uri="{BB962C8B-B14F-4D97-AF65-F5344CB8AC3E}">
        <p14:creationId xmlns:p14="http://schemas.microsoft.com/office/powerpoint/2010/main" val="3276607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3177" tIns="46589" rIns="93177" bIns="46589" rtlCol="0" anchor="b"/>
          <a:lstStyle>
            <a:lvl1pPr algn="r">
              <a:defRPr sz="1200"/>
            </a:lvl1pPr>
          </a:lstStyle>
          <a:p>
            <a:fld id="{E1F1B037-35C6-4D75-90FC-40E5296D8872}" type="slidenum">
              <a:rPr lang="en-US" smtClean="0"/>
              <a:t>‹#›</a:t>
            </a:fld>
            <a:endParaRPr lang="en-US"/>
          </a:p>
        </p:txBody>
      </p:sp>
    </p:spTree>
    <p:extLst>
      <p:ext uri="{BB962C8B-B14F-4D97-AF65-F5344CB8AC3E}">
        <p14:creationId xmlns:p14="http://schemas.microsoft.com/office/powerpoint/2010/main" val="3204316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F99704-EE97-4345-A17E-A2E9AA1014C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91187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1F1B037-35C6-4D75-90FC-40E5296D8872}" type="slidenum">
              <a:rPr lang="en-US" smtClean="0"/>
              <a:t>5</a:t>
            </a:fld>
            <a:endParaRPr lang="en-US"/>
          </a:p>
        </p:txBody>
      </p:sp>
    </p:spTree>
    <p:extLst>
      <p:ext uri="{BB962C8B-B14F-4D97-AF65-F5344CB8AC3E}">
        <p14:creationId xmlns:p14="http://schemas.microsoft.com/office/powerpoint/2010/main" val="1140993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794168"/>
            <a:ext cx="7162800" cy="1470025"/>
          </a:xfrm>
        </p:spPr>
        <p:txBody>
          <a:bodyPr anchor="b"/>
          <a:lstStyle>
            <a:lvl1pPr>
              <a:defRPr>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866900" y="3264193"/>
            <a:ext cx="6324600" cy="962751"/>
          </a:xfrm>
        </p:spPr>
        <p:txBody>
          <a:bodyPr/>
          <a:lstStyle>
            <a:lvl1pPr marL="0" indent="0" algn="ctr">
              <a:spcBef>
                <a:spcPts val="0"/>
              </a:spcBef>
              <a:buNone/>
              <a:defRPr>
                <a:solidFill>
                  <a:schemeClr val="accent1">
                    <a:lumMod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3"/>
          <p:cNvSpPr>
            <a:spLocks noGrp="1"/>
          </p:cNvSpPr>
          <p:nvPr>
            <p:ph type="body" sz="half" idx="2" hasCustomPrompt="1"/>
          </p:nvPr>
        </p:nvSpPr>
        <p:spPr>
          <a:xfrm>
            <a:off x="1866900" y="4774695"/>
            <a:ext cx="6324600" cy="652462"/>
          </a:xfrm>
        </p:spPr>
        <p:txBody>
          <a:bodyPr anchor="ctr">
            <a:noAutofit/>
          </a:bodyPr>
          <a:lstStyle>
            <a:lvl1pPr marL="0" indent="0" algn="ctr">
              <a:spcBef>
                <a:spcPts val="0"/>
              </a:spcBef>
              <a:buNone/>
              <a:defRPr sz="2400" baseline="0">
                <a:solidFill>
                  <a:srgbClr val="3A5C8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Presenters Name</a:t>
            </a:r>
          </a:p>
          <a:p>
            <a:pPr lvl="0"/>
            <a:r>
              <a:rPr lang="en-US" dirty="0" smtClean="0"/>
              <a:t>And Title</a:t>
            </a:r>
          </a:p>
        </p:txBody>
      </p:sp>
      <p:sp>
        <p:nvSpPr>
          <p:cNvPr id="6" name="Text Placeholder 5"/>
          <p:cNvSpPr>
            <a:spLocks noGrp="1"/>
          </p:cNvSpPr>
          <p:nvPr>
            <p:ph type="body" sz="quarter" idx="10" hasCustomPrompt="1"/>
          </p:nvPr>
        </p:nvSpPr>
        <p:spPr>
          <a:xfrm>
            <a:off x="4202113" y="6291263"/>
            <a:ext cx="1828800" cy="385762"/>
          </a:xfrm>
        </p:spPr>
        <p:txBody>
          <a:bodyPr anchor="ctr">
            <a:normAutofit/>
          </a:bodyPr>
          <a:lstStyle>
            <a:lvl1pPr marL="0" indent="0" algn="ctr">
              <a:spcBef>
                <a:spcPts val="0"/>
              </a:spcBef>
              <a:buFontTx/>
              <a:buNone/>
              <a:defRPr sz="14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23620950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721225"/>
            <a:ext cx="57912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09800" y="533402"/>
            <a:ext cx="5791200" cy="395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209800" y="5287963"/>
            <a:ext cx="57912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E6097281-CBC8-4196-862B-216183F9766F}" type="datetime1">
              <a:rPr lang="en-US" smtClean="0"/>
              <a:t>11/16/2015</a:t>
            </a:fld>
            <a:endParaRPr lang="en-US"/>
          </a:p>
        </p:txBody>
      </p:sp>
      <p:sp>
        <p:nvSpPr>
          <p:cNvPr id="6" name="Footer Placeholder 5"/>
          <p:cNvSpPr>
            <a:spLocks noGrp="1"/>
          </p:cNvSpPr>
          <p:nvPr>
            <p:ph type="ftr" sz="quarter" idx="11"/>
          </p:nvPr>
        </p:nvSpPr>
        <p:spPr>
          <a:xfrm>
            <a:off x="3657600" y="6356352"/>
            <a:ext cx="2895600" cy="365125"/>
          </a:xfrm>
        </p:spPr>
        <p:txBody>
          <a:bodyPr/>
          <a:lstStyle/>
          <a:p>
            <a:endParaRPr lang="en-US" dirty="0"/>
          </a:p>
        </p:txBody>
      </p:sp>
      <p:sp>
        <p:nvSpPr>
          <p:cNvPr id="7" name="Slide Number Placeholder 6"/>
          <p:cNvSpPr>
            <a:spLocks noGrp="1"/>
          </p:cNvSpPr>
          <p:nvPr>
            <p:ph type="sldNum" sz="quarter" idx="12"/>
          </p:nvPr>
        </p:nvSpPr>
        <p:spPr>
          <a:xfrm>
            <a:off x="7717872" y="6356352"/>
            <a:ext cx="1045128" cy="365125"/>
          </a:xfrm>
        </p:spPr>
        <p:txBody>
          <a:bodyPr/>
          <a:lstStyle/>
          <a:p>
            <a:fld id="{C95912D3-C566-4B85-B744-97224C81D635}" type="slidenum">
              <a:rPr lang="en-US" smtClean="0"/>
              <a:t>‹#›</a:t>
            </a:fld>
            <a:endParaRPr lang="en-US"/>
          </a:p>
        </p:txBody>
      </p:sp>
    </p:spTree>
    <p:extLst>
      <p:ext uri="{BB962C8B-B14F-4D97-AF65-F5344CB8AC3E}">
        <p14:creationId xmlns:p14="http://schemas.microsoft.com/office/powerpoint/2010/main" val="133235358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736975"/>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ABDCF-7C8B-4F2A-B6C6-CA2D35854513}"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0515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6573"/>
            <a:ext cx="8229600" cy="106417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F3877-6837-45EA-B397-6D8C7F7A7DA5}"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8914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86187"/>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86000"/>
            <a:ext cx="7772400" cy="1500187"/>
          </a:xfrm>
        </p:spPr>
        <p:txBody>
          <a:bodyPr anchor="b">
            <a:normAutofit/>
          </a:bodyPr>
          <a:lstStyle>
            <a:lvl1pPr marL="0" indent="0">
              <a:buNone/>
              <a:defRPr sz="24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0AEA6-9F94-4C98-892F-6430CE52295E}"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041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7167"/>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DACEA-F283-457F-80D1-C12A9DB271F8}" type="datetime1">
              <a:rPr lang="en-US" smtClean="0">
                <a:solidFill>
                  <a:prstClr val="black">
                    <a:tint val="75000"/>
                  </a:prstClr>
                </a:solidFill>
              </a:rPr>
              <a:pPr/>
              <a:t>11/16/2015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5897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6255"/>
            <a:ext cx="8229600" cy="97312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8759"/>
            <a:ext cx="4040188" cy="61389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55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58759"/>
            <a:ext cx="4041775" cy="61389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55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C2C9F5-D75C-4103-BB40-FAC840272ADD}" type="datetime1">
              <a:rPr lang="en-US" smtClean="0">
                <a:solidFill>
                  <a:prstClr val="black">
                    <a:tint val="75000"/>
                  </a:prstClr>
                </a:solidFill>
              </a:rPr>
              <a:pPr/>
              <a:t>11/16/2015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766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6134"/>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EF4A56-6A3A-4C53-9074-0E39F4DA2715}" type="datetime1">
              <a:rPr lang="en-US" smtClean="0">
                <a:solidFill>
                  <a:prstClr val="black">
                    <a:tint val="75000"/>
                  </a:prstClr>
                </a:solidFill>
              </a:rPr>
              <a:pPr/>
              <a:t>11/16/2015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290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ED71-DA63-46DB-B737-BF4860A83D75}" type="datetime1">
              <a:rPr lang="en-US" smtClean="0">
                <a:solidFill>
                  <a:prstClr val="black">
                    <a:tint val="75000"/>
                  </a:prstClr>
                </a:solidFill>
              </a:rPr>
              <a:pPr/>
              <a:t>11/16/2015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18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257" y="1024921"/>
            <a:ext cx="3008313" cy="105404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33800" y="1024922"/>
            <a:ext cx="4953000" cy="51472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6257" y="2186973"/>
            <a:ext cx="3008313" cy="3985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4523D-D15E-4D37-9D4C-8A3BC9EBE848}" type="datetime1">
              <a:rPr lang="en-US" smtClean="0">
                <a:solidFill>
                  <a:prstClr val="black">
                    <a:tint val="75000"/>
                  </a:prstClr>
                </a:solidFill>
              </a:rPr>
              <a:pPr/>
              <a:t>11/16/2015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818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3121"/>
            <a:ext cx="5486400" cy="566738"/>
          </a:xfrm>
        </p:spPr>
        <p:txBody>
          <a:bodyPr anchor="b"/>
          <a:lstStyle>
            <a:lvl1pPr algn="l">
              <a:defRPr sz="2000" b="1">
                <a:solidFill>
                  <a:schemeClr val="accent1">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959520"/>
            <a:ext cx="5413376" cy="395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79859"/>
            <a:ext cx="5486400" cy="652462"/>
          </a:xfr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38CE545-52E4-4235-BAF6-671959A5B644}" type="datetime1">
              <a:rPr lang="en-US" smtClean="0">
                <a:solidFill>
                  <a:prstClr val="black">
                    <a:tint val="75000"/>
                  </a:prstClr>
                </a:solidFill>
              </a:rPr>
              <a:pPr/>
              <a:t>11/16/2015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60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Layou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447800" y="1794168"/>
            <a:ext cx="7162800" cy="1470025"/>
          </a:xfrm>
        </p:spPr>
        <p:txBody>
          <a:bodyPr anchor="b"/>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866900" y="3264193"/>
            <a:ext cx="6324600" cy="962751"/>
          </a:xfrm>
        </p:spPr>
        <p:txBody>
          <a:bodyPr/>
          <a:lstStyle>
            <a:lvl1pPr marL="0" indent="0" algn="ctr">
              <a:spcBef>
                <a:spcPts val="0"/>
              </a:spcBef>
              <a:buNone/>
              <a:defRPr>
                <a:solidFill>
                  <a:schemeClr val="accent4">
                    <a:lumMod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Text Placeholder 3"/>
          <p:cNvSpPr>
            <a:spLocks noGrp="1"/>
          </p:cNvSpPr>
          <p:nvPr>
            <p:ph type="body" sz="half" idx="2" hasCustomPrompt="1"/>
          </p:nvPr>
        </p:nvSpPr>
        <p:spPr>
          <a:xfrm>
            <a:off x="1866900" y="4774695"/>
            <a:ext cx="6324600" cy="652462"/>
          </a:xfrm>
        </p:spPr>
        <p:txBody>
          <a:bodyPr anchor="ctr">
            <a:noAutofit/>
          </a:bodyPr>
          <a:lstStyle>
            <a:lvl1pPr marL="0" indent="0" algn="ctr">
              <a:spcBef>
                <a:spcPts val="0"/>
              </a:spcBef>
              <a:buNone/>
              <a:defRPr sz="24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Add Presenters Name</a:t>
            </a:r>
          </a:p>
          <a:p>
            <a:pPr lvl="0"/>
            <a:r>
              <a:rPr lang="en-US" dirty="0" smtClean="0"/>
              <a:t>and Title</a:t>
            </a:r>
          </a:p>
        </p:txBody>
      </p:sp>
      <p:sp>
        <p:nvSpPr>
          <p:cNvPr id="7" name="Text Placeholder 5"/>
          <p:cNvSpPr>
            <a:spLocks noGrp="1"/>
          </p:cNvSpPr>
          <p:nvPr>
            <p:ph type="body" sz="quarter" idx="10" hasCustomPrompt="1"/>
          </p:nvPr>
        </p:nvSpPr>
        <p:spPr>
          <a:xfrm>
            <a:off x="4114800" y="6291263"/>
            <a:ext cx="1828800" cy="385762"/>
          </a:xfrm>
        </p:spPr>
        <p:txBody>
          <a:bodyPr anchor="ctr">
            <a:normAutofit/>
          </a:bodyPr>
          <a:lstStyle>
            <a:lvl1pPr marL="0" indent="0" algn="ctr">
              <a:spcBef>
                <a:spcPts val="0"/>
              </a:spcBef>
              <a:buFontTx/>
              <a:buNone/>
              <a:defRPr sz="1400">
                <a:solidFill>
                  <a:schemeClr val="tx1">
                    <a:lumMod val="50000"/>
                    <a:lumOff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Date</a:t>
            </a:r>
          </a:p>
        </p:txBody>
      </p:sp>
    </p:spTree>
    <p:extLst>
      <p:ext uri="{BB962C8B-B14F-4D97-AF65-F5344CB8AC3E}">
        <p14:creationId xmlns:p14="http://schemas.microsoft.com/office/powerpoint/2010/main" val="240137554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14E0B-5F4B-4CBA-B682-BCB02E613241}"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996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9438"/>
            <a:ext cx="20574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9438"/>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7097C-5E3D-4EA7-9104-C7D923DEBBE7}"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3981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6377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736975"/>
            <a:ext cx="6400800" cy="1752600"/>
          </a:xfrm>
        </p:spPr>
        <p:txBody>
          <a:bodyPr/>
          <a:lstStyle>
            <a:lvl1pPr marL="0" indent="0" algn="ctr">
              <a:buNone/>
              <a:defRPr>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1FABDCF-7C8B-4F2A-B6C6-CA2D35854513}"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4514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06573"/>
            <a:ext cx="8229600" cy="106417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981200"/>
            <a:ext cx="8229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5F3877-6837-45EA-B397-6D8C7F7A7DA5}"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7070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786187"/>
            <a:ext cx="7772400" cy="1362075"/>
          </a:xfrm>
        </p:spPr>
        <p:txBody>
          <a:bodyPr anchor="t"/>
          <a:lstStyle>
            <a:lvl1pPr algn="l">
              <a:defRPr sz="4000" b="1"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286000"/>
            <a:ext cx="7772400" cy="1500187"/>
          </a:xfrm>
        </p:spPr>
        <p:txBody>
          <a:bodyPr anchor="b">
            <a:normAutofit/>
          </a:bodyPr>
          <a:lstStyle>
            <a:lvl1pPr marL="0" indent="0">
              <a:buNone/>
              <a:defRPr sz="24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30AEA6-9F94-4C98-892F-6430CE52295E}"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037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87167"/>
            <a:ext cx="8229600"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4DACEA-F283-457F-80D1-C12A9DB271F8}" type="datetime1">
              <a:rPr lang="en-US" smtClean="0">
                <a:solidFill>
                  <a:prstClr val="black">
                    <a:tint val="75000"/>
                  </a:prstClr>
                </a:solidFill>
              </a:rPr>
              <a:pPr/>
              <a:t>11/16/2015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477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6255"/>
            <a:ext cx="8229600" cy="97312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8759"/>
            <a:ext cx="4040188" cy="61389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55875"/>
            <a:ext cx="4040188"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858759"/>
            <a:ext cx="4041775" cy="61389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55875"/>
            <a:ext cx="4041775"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C2C9F5-D75C-4103-BB40-FAC840272ADD}" type="datetime1">
              <a:rPr lang="en-US" smtClean="0">
                <a:solidFill>
                  <a:prstClr val="black">
                    <a:tint val="75000"/>
                  </a:prstClr>
                </a:solidFill>
              </a:rPr>
              <a:pPr/>
              <a:t>11/16/2015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911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36134"/>
            <a:ext cx="8229600" cy="1143000"/>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EF4A56-6A3A-4C53-9074-0E39F4DA2715}" type="datetime1">
              <a:rPr lang="en-US" smtClean="0">
                <a:solidFill>
                  <a:prstClr val="black">
                    <a:tint val="75000"/>
                  </a:prstClr>
                </a:solidFill>
              </a:rPr>
              <a:pPr/>
              <a:t>11/16/2015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702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BED71-DA63-46DB-B737-BF4860A83D75}" type="datetime1">
              <a:rPr lang="en-US" smtClean="0">
                <a:solidFill>
                  <a:prstClr val="black">
                    <a:tint val="75000"/>
                  </a:prstClr>
                </a:solidFill>
              </a:rPr>
              <a:pPr/>
              <a:t>11/16/2015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8976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257" y="1024921"/>
            <a:ext cx="3008313" cy="105404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33800" y="1024922"/>
            <a:ext cx="4953000" cy="51472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66257" y="2186973"/>
            <a:ext cx="3008313" cy="39852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4523D-D15E-4D37-9D4C-8A3BC9EBE848}" type="datetime1">
              <a:rPr lang="en-US" smtClean="0">
                <a:solidFill>
                  <a:prstClr val="black">
                    <a:tint val="75000"/>
                  </a:prstClr>
                </a:solidFill>
              </a:rPr>
              <a:pPr/>
              <a:t>11/16/2015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40835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307428"/>
            <a:ext cx="7696200" cy="1064172"/>
          </a:xfrm>
        </p:spPr>
        <p:txBody>
          <a:bodyPr/>
          <a:lstStyle/>
          <a:p>
            <a:r>
              <a:rPr lang="en-US" smtClean="0"/>
              <a:t>Click to edit Master title style</a:t>
            </a:r>
            <a:endParaRPr lang="en-US"/>
          </a:p>
        </p:txBody>
      </p:sp>
      <p:sp>
        <p:nvSpPr>
          <p:cNvPr id="3" name="Content Placeholder 2"/>
          <p:cNvSpPr>
            <a:spLocks noGrp="1"/>
          </p:cNvSpPr>
          <p:nvPr>
            <p:ph idx="1"/>
          </p:nvPr>
        </p:nvSpPr>
        <p:spPr>
          <a:xfrm>
            <a:off x="1143000" y="1600200"/>
            <a:ext cx="7696200" cy="4495800"/>
          </a:xfrm>
        </p:spPr>
        <p:txBody>
          <a:bodyPr/>
          <a:lstStyle>
            <a:lvl5pPr marL="2057400" indent="-228600">
              <a:buFont typeface="Arial" panose="020B0604020202020204"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CECAB41-C3CD-498E-9054-6B8E1B371950}" type="datetime1">
              <a:rPr lang="en-US" smtClean="0"/>
              <a:t>11/16/2015</a:t>
            </a:fld>
            <a:endParaRPr lang="en-US"/>
          </a:p>
        </p:txBody>
      </p:sp>
      <p:sp>
        <p:nvSpPr>
          <p:cNvPr id="5" name="Footer Placeholder 4"/>
          <p:cNvSpPr>
            <a:spLocks noGrp="1"/>
          </p:cNvSpPr>
          <p:nvPr>
            <p:ph type="ftr" sz="quarter" idx="11"/>
          </p:nvPr>
        </p:nvSpPr>
        <p:spPr>
          <a:xfrm>
            <a:off x="3719819" y="6356352"/>
            <a:ext cx="2895600" cy="365125"/>
          </a:xfrm>
        </p:spPr>
        <p:txBody>
          <a:bodyPr/>
          <a:lstStyle/>
          <a:p>
            <a:endParaRPr lang="en-US"/>
          </a:p>
        </p:txBody>
      </p:sp>
      <p:sp>
        <p:nvSpPr>
          <p:cNvPr id="6" name="Slide Number Placeholder 5"/>
          <p:cNvSpPr>
            <a:spLocks noGrp="1"/>
          </p:cNvSpPr>
          <p:nvPr>
            <p:ph type="sldNum" sz="quarter" idx="12"/>
          </p:nvPr>
        </p:nvSpPr>
        <p:spPr>
          <a:xfrm>
            <a:off x="7944374" y="6356352"/>
            <a:ext cx="894826" cy="365125"/>
          </a:xfrm>
        </p:spPr>
        <p:txBody>
          <a:bodyPr/>
          <a:lstStyle/>
          <a:p>
            <a:fld id="{C95912D3-C566-4B85-B744-97224C81D635}" type="slidenum">
              <a:rPr lang="en-US" smtClean="0"/>
              <a:t>‹#›</a:t>
            </a:fld>
            <a:endParaRPr lang="en-US"/>
          </a:p>
        </p:txBody>
      </p:sp>
    </p:spTree>
    <p:extLst>
      <p:ext uri="{BB962C8B-B14F-4D97-AF65-F5344CB8AC3E}">
        <p14:creationId xmlns:p14="http://schemas.microsoft.com/office/powerpoint/2010/main" val="175125324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13121"/>
            <a:ext cx="5486400" cy="566738"/>
          </a:xfrm>
        </p:spPr>
        <p:txBody>
          <a:bodyPr anchor="b"/>
          <a:lstStyle>
            <a:lvl1pPr algn="l">
              <a:defRPr sz="2000" b="1">
                <a:solidFill>
                  <a:schemeClr val="accent1">
                    <a:lumMod val="75000"/>
                  </a:schemeClr>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828800" y="959520"/>
            <a:ext cx="5413376" cy="3959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79859"/>
            <a:ext cx="5486400" cy="652462"/>
          </a:xfrm>
        </p:spPr>
        <p:txBody>
          <a:bodyPr/>
          <a:lstStyle>
            <a:lvl1pPr marL="0" indent="0">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938CE545-52E4-4235-BAF6-671959A5B644}" type="datetime1">
              <a:rPr lang="en-US" smtClean="0">
                <a:solidFill>
                  <a:prstClr val="black">
                    <a:tint val="75000"/>
                  </a:prstClr>
                </a:solidFill>
              </a:rPr>
              <a:pPr/>
              <a:t>11/16/2015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3613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314E0B-5F4B-4CBA-B682-BCB02E613241}"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3513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9438"/>
            <a:ext cx="2057400" cy="55165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9438"/>
            <a:ext cx="6019800" cy="5516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B7097C-5E3D-4EA7-9104-C7D923DEBBE7}"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368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1914" y="3304846"/>
            <a:ext cx="7431087" cy="1498283"/>
          </a:xfrm>
        </p:spPr>
        <p:txBody>
          <a:bodyPr anchor="t"/>
          <a:lstStyle>
            <a:lvl1pPr algn="ctr">
              <a:defRPr sz="4000" b="0" cap="none"/>
            </a:lvl1pPr>
          </a:lstStyle>
          <a:p>
            <a:r>
              <a:rPr lang="en-US" dirty="0" smtClean="0"/>
              <a:t>Click To Edit Master Title Style</a:t>
            </a:r>
            <a:endParaRPr lang="en-US" dirty="0"/>
          </a:p>
        </p:txBody>
      </p:sp>
      <p:sp>
        <p:nvSpPr>
          <p:cNvPr id="3" name="Text Placeholder 2"/>
          <p:cNvSpPr>
            <a:spLocks noGrp="1"/>
          </p:cNvSpPr>
          <p:nvPr>
            <p:ph type="body" idx="1"/>
          </p:nvPr>
        </p:nvSpPr>
        <p:spPr>
          <a:xfrm>
            <a:off x="1331914" y="1648289"/>
            <a:ext cx="7431087" cy="1650206"/>
          </a:xfrm>
        </p:spPr>
        <p:txBody>
          <a:bodyPr anchor="b">
            <a:normAutofit/>
          </a:bodyPr>
          <a:lstStyle>
            <a:lvl1pPr marL="0" indent="0" algn="ctr">
              <a:buNone/>
              <a:defRPr sz="2400">
                <a:solidFill>
                  <a:schemeClr val="accent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7912DC-1AA8-4BB5-A7D4-86E36A4E426A}" type="datetime1">
              <a:rPr lang="en-US" smtClean="0"/>
              <a:t>11/16/2015</a:t>
            </a:fld>
            <a:endParaRPr lang="en-US"/>
          </a:p>
        </p:txBody>
      </p:sp>
      <p:sp>
        <p:nvSpPr>
          <p:cNvPr id="5" name="Footer Placeholder 4"/>
          <p:cNvSpPr>
            <a:spLocks noGrp="1"/>
          </p:cNvSpPr>
          <p:nvPr>
            <p:ph type="ftr" sz="quarter" idx="11"/>
          </p:nvPr>
        </p:nvSpPr>
        <p:spPr>
          <a:xfrm>
            <a:off x="3627540" y="6356352"/>
            <a:ext cx="2895600" cy="365125"/>
          </a:xfrm>
        </p:spPr>
        <p:txBody>
          <a:bodyPr/>
          <a:lstStyle/>
          <a:p>
            <a:endParaRPr lang="en-US"/>
          </a:p>
        </p:txBody>
      </p:sp>
      <p:sp>
        <p:nvSpPr>
          <p:cNvPr id="6" name="Slide Number Placeholder 5"/>
          <p:cNvSpPr>
            <a:spLocks noGrp="1"/>
          </p:cNvSpPr>
          <p:nvPr>
            <p:ph type="sldNum" sz="quarter" idx="12"/>
          </p:nvPr>
        </p:nvSpPr>
        <p:spPr>
          <a:xfrm>
            <a:off x="7550092" y="6356352"/>
            <a:ext cx="1289108" cy="365125"/>
          </a:xfrm>
        </p:spPr>
        <p:txBody>
          <a:bodyPr/>
          <a:lstStyle/>
          <a:p>
            <a:fld id="{C95912D3-C566-4B85-B744-97224C81D635}" type="slidenum">
              <a:rPr lang="en-US" smtClean="0"/>
              <a:t>‹#›</a:t>
            </a:fld>
            <a:endParaRPr lang="en-US"/>
          </a:p>
        </p:txBody>
      </p:sp>
    </p:spTree>
    <p:extLst>
      <p:ext uri="{BB962C8B-B14F-4D97-AF65-F5344CB8AC3E}">
        <p14:creationId xmlns:p14="http://schemas.microsoft.com/office/powerpoint/2010/main" val="39456765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8752" y="304800"/>
            <a:ext cx="7614249"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40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29200" y="1524000"/>
            <a:ext cx="37338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C3259B8-4592-40E9-8E1A-42E4F859CE32}" type="datetime1">
              <a:rPr lang="en-US" smtClean="0"/>
              <a:t>11/16/2015</a:t>
            </a:fld>
            <a:endParaRPr lang="en-US"/>
          </a:p>
        </p:txBody>
      </p:sp>
      <p:sp>
        <p:nvSpPr>
          <p:cNvPr id="6" name="Footer Placeholder 5"/>
          <p:cNvSpPr>
            <a:spLocks noGrp="1"/>
          </p:cNvSpPr>
          <p:nvPr>
            <p:ph type="ftr" sz="quarter" idx="11"/>
          </p:nvPr>
        </p:nvSpPr>
        <p:spPr>
          <a:xfrm>
            <a:off x="3459759" y="6356352"/>
            <a:ext cx="2982985" cy="365125"/>
          </a:xfrm>
        </p:spPr>
        <p:txBody>
          <a:bodyPr/>
          <a:lstStyle/>
          <a:p>
            <a:endParaRPr lang="en-US"/>
          </a:p>
        </p:txBody>
      </p:sp>
      <p:sp>
        <p:nvSpPr>
          <p:cNvPr id="7" name="Slide Number Placeholder 6"/>
          <p:cNvSpPr>
            <a:spLocks noGrp="1"/>
          </p:cNvSpPr>
          <p:nvPr>
            <p:ph type="sldNum" sz="quarter" idx="12"/>
          </p:nvPr>
        </p:nvSpPr>
        <p:spPr>
          <a:xfrm>
            <a:off x="7784982" y="6356352"/>
            <a:ext cx="1130417" cy="365125"/>
          </a:xfrm>
        </p:spPr>
        <p:txBody>
          <a:bodyPr/>
          <a:lstStyle/>
          <a:p>
            <a:fld id="{C95912D3-C566-4B85-B744-97224C81D635}" type="slidenum">
              <a:rPr lang="en-US" smtClean="0"/>
              <a:t>‹#›</a:t>
            </a:fld>
            <a:endParaRPr lang="en-US"/>
          </a:p>
        </p:txBody>
      </p:sp>
    </p:spTree>
    <p:extLst>
      <p:ext uri="{BB962C8B-B14F-4D97-AF65-F5344CB8AC3E}">
        <p14:creationId xmlns:p14="http://schemas.microsoft.com/office/powerpoint/2010/main" val="28223441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95400" y="304802"/>
            <a:ext cx="7391400" cy="97312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293633" y="1367306"/>
            <a:ext cx="3583168" cy="61389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3633" y="2064420"/>
            <a:ext cx="3583168" cy="40315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5401" y="1367306"/>
            <a:ext cx="3584575" cy="613891"/>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5401" y="2064420"/>
            <a:ext cx="3584575" cy="40315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A9F80-F8AC-480F-8834-CCCA8CA292C4}" type="datetime1">
              <a:rPr lang="en-US" smtClean="0"/>
              <a:t>11/16/2015</a:t>
            </a:fld>
            <a:endParaRPr lang="en-US"/>
          </a:p>
        </p:txBody>
      </p:sp>
      <p:sp>
        <p:nvSpPr>
          <p:cNvPr id="8" name="Footer Placeholder 7"/>
          <p:cNvSpPr>
            <a:spLocks noGrp="1"/>
          </p:cNvSpPr>
          <p:nvPr>
            <p:ph type="ftr" sz="quarter" idx="11"/>
          </p:nvPr>
        </p:nvSpPr>
        <p:spPr>
          <a:xfrm>
            <a:off x="3543650" y="6356352"/>
            <a:ext cx="2895600" cy="365125"/>
          </a:xfrm>
        </p:spPr>
        <p:txBody>
          <a:bodyPr/>
          <a:lstStyle/>
          <a:p>
            <a:endParaRPr lang="en-US" dirty="0"/>
          </a:p>
        </p:txBody>
      </p:sp>
      <p:sp>
        <p:nvSpPr>
          <p:cNvPr id="9" name="Slide Number Placeholder 8"/>
          <p:cNvSpPr>
            <a:spLocks noGrp="1"/>
          </p:cNvSpPr>
          <p:nvPr>
            <p:ph type="sldNum" sz="quarter" idx="12"/>
          </p:nvPr>
        </p:nvSpPr>
        <p:spPr>
          <a:xfrm>
            <a:off x="7600426" y="6356352"/>
            <a:ext cx="1162574" cy="365125"/>
          </a:xfrm>
        </p:spPr>
        <p:txBody>
          <a:bodyPr/>
          <a:lstStyle/>
          <a:p>
            <a:fld id="{C95912D3-C566-4B85-B744-97224C81D635}" type="slidenum">
              <a:rPr lang="en-US" smtClean="0"/>
              <a:t>‹#›</a:t>
            </a:fld>
            <a:endParaRPr lang="en-US"/>
          </a:p>
        </p:txBody>
      </p:sp>
    </p:spTree>
    <p:extLst>
      <p:ext uri="{BB962C8B-B14F-4D97-AF65-F5344CB8AC3E}">
        <p14:creationId xmlns:p14="http://schemas.microsoft.com/office/powerpoint/2010/main" val="9519148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696200" cy="1143000"/>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10F0921-F262-40C4-AFEA-40128455DB5A}" type="datetime1">
              <a:rPr lang="en-US" smtClean="0"/>
              <a:t>11/16/2015</a:t>
            </a:fld>
            <a:endParaRPr lang="en-US"/>
          </a:p>
        </p:txBody>
      </p:sp>
      <p:sp>
        <p:nvSpPr>
          <p:cNvPr id="4" name="Footer Placeholder 3"/>
          <p:cNvSpPr>
            <a:spLocks noGrp="1"/>
          </p:cNvSpPr>
          <p:nvPr>
            <p:ph type="ftr" sz="quarter" idx="11"/>
          </p:nvPr>
        </p:nvSpPr>
        <p:spPr>
          <a:xfrm>
            <a:off x="3728208" y="6356352"/>
            <a:ext cx="2895600" cy="365125"/>
          </a:xfrm>
        </p:spPr>
        <p:txBody>
          <a:bodyPr/>
          <a:lstStyle/>
          <a:p>
            <a:endParaRPr lang="en-US" dirty="0"/>
          </a:p>
        </p:txBody>
      </p:sp>
      <p:sp>
        <p:nvSpPr>
          <p:cNvPr id="5" name="Slide Number Placeholder 4"/>
          <p:cNvSpPr>
            <a:spLocks noGrp="1"/>
          </p:cNvSpPr>
          <p:nvPr>
            <p:ph type="sldNum" sz="quarter" idx="12"/>
          </p:nvPr>
        </p:nvSpPr>
        <p:spPr>
          <a:xfrm>
            <a:off x="7667538" y="6356352"/>
            <a:ext cx="1324062" cy="365125"/>
          </a:xfrm>
        </p:spPr>
        <p:txBody>
          <a:bodyPr/>
          <a:lstStyle/>
          <a:p>
            <a:fld id="{C95912D3-C566-4B85-B744-97224C81D635}" type="slidenum">
              <a:rPr lang="en-US" smtClean="0"/>
              <a:t>‹#›</a:t>
            </a:fld>
            <a:endParaRPr lang="en-US"/>
          </a:p>
        </p:txBody>
      </p:sp>
    </p:spTree>
    <p:extLst>
      <p:ext uri="{BB962C8B-B14F-4D97-AF65-F5344CB8AC3E}">
        <p14:creationId xmlns:p14="http://schemas.microsoft.com/office/powerpoint/2010/main" val="364746100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A164A4-EB0E-4DF7-A30E-3859BEC704A8}" type="datetime1">
              <a:rPr lang="en-US" smtClean="0"/>
              <a:t>11/16/2015</a:t>
            </a:fld>
            <a:endParaRPr lang="en-US"/>
          </a:p>
        </p:txBody>
      </p:sp>
      <p:sp>
        <p:nvSpPr>
          <p:cNvPr id="3" name="Footer Placeholder 2"/>
          <p:cNvSpPr>
            <a:spLocks noGrp="1"/>
          </p:cNvSpPr>
          <p:nvPr>
            <p:ph type="ftr" sz="quarter" idx="11"/>
          </p:nvPr>
        </p:nvSpPr>
        <p:spPr>
          <a:xfrm>
            <a:off x="3619150" y="6356352"/>
            <a:ext cx="2895600" cy="365125"/>
          </a:xfrm>
        </p:spPr>
        <p:txBody>
          <a:bodyPr/>
          <a:lstStyle/>
          <a:p>
            <a:endParaRPr lang="en-US" dirty="0"/>
          </a:p>
        </p:txBody>
      </p:sp>
      <p:sp>
        <p:nvSpPr>
          <p:cNvPr id="4" name="Slide Number Placeholder 3"/>
          <p:cNvSpPr>
            <a:spLocks noGrp="1"/>
          </p:cNvSpPr>
          <p:nvPr>
            <p:ph type="sldNum" sz="quarter" idx="12"/>
          </p:nvPr>
        </p:nvSpPr>
        <p:spPr>
          <a:xfrm>
            <a:off x="7919206" y="6356352"/>
            <a:ext cx="996193" cy="365125"/>
          </a:xfrm>
        </p:spPr>
        <p:txBody>
          <a:bodyPr/>
          <a:lstStyle/>
          <a:p>
            <a:fld id="{C95912D3-C566-4B85-B744-97224C81D635}" type="slidenum">
              <a:rPr lang="en-US" smtClean="0"/>
              <a:t>‹#›</a:t>
            </a:fld>
            <a:endParaRPr lang="en-US"/>
          </a:p>
        </p:txBody>
      </p:sp>
    </p:spTree>
    <p:extLst>
      <p:ext uri="{BB962C8B-B14F-4D97-AF65-F5344CB8AC3E}">
        <p14:creationId xmlns:p14="http://schemas.microsoft.com/office/powerpoint/2010/main" val="112157085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1" y="678875"/>
            <a:ext cx="2895600" cy="105404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67201" y="786878"/>
            <a:ext cx="4571999" cy="530912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19201" y="1840926"/>
            <a:ext cx="2895600" cy="425507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185419-D071-408D-B63E-4745179EFDE8}" type="datetime1">
              <a:rPr lang="en-US" smtClean="0"/>
              <a:t>11/16/2015</a:t>
            </a:fld>
            <a:endParaRPr lang="en-US"/>
          </a:p>
        </p:txBody>
      </p:sp>
      <p:sp>
        <p:nvSpPr>
          <p:cNvPr id="6" name="Footer Placeholder 5"/>
          <p:cNvSpPr>
            <a:spLocks noGrp="1"/>
          </p:cNvSpPr>
          <p:nvPr>
            <p:ph type="ftr" sz="quarter" idx="11"/>
          </p:nvPr>
        </p:nvSpPr>
        <p:spPr>
          <a:xfrm>
            <a:off x="3392648" y="6356352"/>
            <a:ext cx="2895600" cy="365125"/>
          </a:xfrm>
        </p:spPr>
        <p:txBody>
          <a:bodyPr/>
          <a:lstStyle/>
          <a:p>
            <a:endParaRPr lang="en-US" dirty="0"/>
          </a:p>
        </p:txBody>
      </p:sp>
      <p:sp>
        <p:nvSpPr>
          <p:cNvPr id="7" name="Slide Number Placeholder 6"/>
          <p:cNvSpPr>
            <a:spLocks noGrp="1"/>
          </p:cNvSpPr>
          <p:nvPr>
            <p:ph type="sldNum" sz="quarter" idx="12"/>
          </p:nvPr>
        </p:nvSpPr>
        <p:spPr>
          <a:xfrm>
            <a:off x="7592036" y="6356352"/>
            <a:ext cx="1170963" cy="365125"/>
          </a:xfrm>
        </p:spPr>
        <p:txBody>
          <a:bodyPr/>
          <a:lstStyle/>
          <a:p>
            <a:fld id="{C95912D3-C566-4B85-B744-97224C81D635}" type="slidenum">
              <a:rPr lang="en-US" smtClean="0"/>
              <a:t>‹#›</a:t>
            </a:fld>
            <a:endParaRPr lang="en-US"/>
          </a:p>
        </p:txBody>
      </p:sp>
    </p:spTree>
    <p:extLst>
      <p:ext uri="{BB962C8B-B14F-4D97-AF65-F5344CB8AC3E}">
        <p14:creationId xmlns:p14="http://schemas.microsoft.com/office/powerpoint/2010/main" val="28444726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9200" y="304800"/>
            <a:ext cx="7543800"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219200" y="1600200"/>
            <a:ext cx="75438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447800" y="6356352"/>
            <a:ext cx="11430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09E417-E03D-4B3F-969E-E994AE78B297}" type="datetime1">
              <a:rPr lang="en-US" smtClean="0"/>
              <a:t>11/16/2015</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705600" y="6356352"/>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912D3-C566-4B85-B744-97224C81D635}" type="slidenum">
              <a:rPr lang="en-US" smtClean="0"/>
              <a:t>‹#›</a:t>
            </a:fld>
            <a:endParaRPr lang="en-US"/>
          </a:p>
        </p:txBody>
      </p:sp>
      <p:grpSp>
        <p:nvGrpSpPr>
          <p:cNvPr id="15" name="Group 14"/>
          <p:cNvGrpSpPr/>
          <p:nvPr/>
        </p:nvGrpSpPr>
        <p:grpSpPr>
          <a:xfrm rot="16200000">
            <a:off x="-2762138" y="2736120"/>
            <a:ext cx="6886790" cy="1380686"/>
            <a:chOff x="-17930" y="-8965"/>
            <a:chExt cx="9180548" cy="1110828"/>
          </a:xfrm>
        </p:grpSpPr>
        <p:sp>
          <p:nvSpPr>
            <p:cNvPr id="16" name="Freeform 15"/>
            <p:cNvSpPr>
              <a:spLocks/>
            </p:cNvSpPr>
            <p:nvPr/>
          </p:nvSpPr>
          <p:spPr bwMode="auto">
            <a:xfrm>
              <a:off x="4381500" y="-896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75000"/>
                  </a:schemeClr>
                </a:gs>
                <a:gs pos="84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sp>
          <p:nvSpPr>
            <p:cNvPr id="17" name="Freeform 16"/>
            <p:cNvSpPr>
              <a:spLocks/>
            </p:cNvSpPr>
            <p:nvPr/>
          </p:nvSpPr>
          <p:spPr bwMode="auto">
            <a:xfrm>
              <a:off x="-13397" y="-8964"/>
              <a:ext cx="9167481" cy="1110827"/>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200">
                    <a:alpha val="65000"/>
                  </a:srgb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sz="1800">
                <a:solidFill>
                  <a:schemeClr val="tx1"/>
                </a:solidFill>
                <a:latin typeface="+mn-lt"/>
                <a:ea typeface="+mn-ea"/>
                <a:cs typeface="+mn-cs"/>
              </a:endParaRPr>
            </a:p>
          </p:txBody>
        </p:sp>
        <p:grpSp>
          <p:nvGrpSpPr>
            <p:cNvPr id="18" name="Group 7"/>
            <p:cNvGrpSpPr/>
            <p:nvPr/>
          </p:nvGrpSpPr>
          <p:grpSpPr>
            <a:xfrm>
              <a:off x="-17930" y="201705"/>
              <a:ext cx="9180548" cy="649224"/>
              <a:chOff x="-19045" y="216550"/>
              <a:chExt cx="9180548" cy="649224"/>
            </a:xfrm>
          </p:grpSpPr>
          <p:sp>
            <p:nvSpPr>
              <p:cNvPr id="19" name="Freeform 18"/>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grpSp>
      </p:grpSp>
      <p:pic>
        <p:nvPicPr>
          <p:cNvPr id="21" name="Picture 20" descr="ETF_2CLOGO_LARGE no wordsCMYK.png"/>
          <p:cNvPicPr>
            <a:picLocks noChangeAspect="1"/>
          </p:cNvPicPr>
          <p:nvPr/>
        </p:nvPicPr>
        <p:blipFill>
          <a:blip r:embed="rId12" cstate="print"/>
          <a:stretch>
            <a:fillRect/>
          </a:stretch>
        </p:blipFill>
        <p:spPr>
          <a:xfrm>
            <a:off x="76200" y="6263667"/>
            <a:ext cx="812802" cy="488594"/>
          </a:xfrm>
          <a:prstGeom prst="rect">
            <a:avLst/>
          </a:prstGeom>
        </p:spPr>
      </p:pic>
    </p:spTree>
    <p:extLst>
      <p:ext uri="{BB962C8B-B14F-4D97-AF65-F5344CB8AC3E}">
        <p14:creationId xmlns:p14="http://schemas.microsoft.com/office/powerpoint/2010/main" val="413515178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28800"/>
            <a:ext cx="8229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4DEDF-454A-4668-9E31-A5062B9006F5}"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17930" y="-8966"/>
            <a:ext cx="9180548" cy="1228166"/>
            <a:chOff x="-17930" y="-8965"/>
            <a:chExt cx="9180548" cy="1041400"/>
          </a:xfrm>
        </p:grpSpPr>
        <p:sp>
          <p:nvSpPr>
            <p:cNvPr id="8" name="Freeform 7"/>
            <p:cNvSpPr>
              <a:spLocks/>
            </p:cNvSpPr>
            <p:nvPr/>
          </p:nvSpPr>
          <p:spPr bwMode="auto">
            <a:xfrm>
              <a:off x="4381500" y="-896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75000"/>
                  </a:schemeClr>
                </a:gs>
                <a:gs pos="84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Freeform 8"/>
            <p:cNvSpPr>
              <a:spLocks/>
            </p:cNvSpPr>
            <p:nvPr/>
          </p:nvSpPr>
          <p:spPr bwMode="auto">
            <a:xfrm>
              <a:off x="-8965" y="-8965"/>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200">
                    <a:alpha val="65000"/>
                  </a:srgb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nvGrpSpPr>
            <p:cNvPr id="10" name="Group 7"/>
            <p:cNvGrpSpPr/>
            <p:nvPr/>
          </p:nvGrpSpPr>
          <p:grpSpPr>
            <a:xfrm>
              <a:off x="-17930" y="201705"/>
              <a:ext cx="9180548" cy="649224"/>
              <a:chOff x="-19045" y="216550"/>
              <a:chExt cx="9180548" cy="649224"/>
            </a:xfrm>
          </p:grpSpPr>
          <p:sp>
            <p:nvSpPr>
              <p:cNvPr id="11" name="Freeform 10"/>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grpSp>
      <p:pic>
        <p:nvPicPr>
          <p:cNvPr id="14" name="Picture 13" descr="ETF_2CLOGO_LARGE no wordsCMYK.png"/>
          <p:cNvPicPr>
            <a:picLocks noChangeAspect="1"/>
          </p:cNvPicPr>
          <p:nvPr userDrawn="1"/>
        </p:nvPicPr>
        <p:blipFill>
          <a:blip r:embed="rId13" cstate="print"/>
          <a:stretch>
            <a:fillRect/>
          </a:stretch>
        </p:blipFill>
        <p:spPr>
          <a:xfrm>
            <a:off x="67812" y="59422"/>
            <a:ext cx="1014101" cy="609600"/>
          </a:xfrm>
          <a:prstGeom prst="rect">
            <a:avLst/>
          </a:prstGeom>
        </p:spPr>
      </p:pic>
    </p:spTree>
    <p:extLst>
      <p:ext uri="{BB962C8B-B14F-4D97-AF65-F5344CB8AC3E}">
        <p14:creationId xmlns:p14="http://schemas.microsoft.com/office/powerpoint/2010/main" val="34720945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28800"/>
            <a:ext cx="8229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4DEDF-454A-4668-9E31-A5062B9006F5}" type="datetime1">
              <a:rPr lang="en-US" smtClean="0">
                <a:solidFill>
                  <a:prstClr val="black">
                    <a:tint val="75000"/>
                  </a:prstClr>
                </a:solidFill>
              </a:rPr>
              <a:pPr/>
              <a:t>11/16/2015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64DEBE-F8EE-4878-8609-534F04E3F8A7}"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17930" y="-8966"/>
            <a:ext cx="9180548" cy="1228166"/>
            <a:chOff x="-17930" y="-8965"/>
            <a:chExt cx="9180548" cy="1041400"/>
          </a:xfrm>
        </p:grpSpPr>
        <p:sp>
          <p:nvSpPr>
            <p:cNvPr id="8" name="Freeform 7"/>
            <p:cNvSpPr>
              <a:spLocks/>
            </p:cNvSpPr>
            <p:nvPr/>
          </p:nvSpPr>
          <p:spPr bwMode="auto">
            <a:xfrm>
              <a:off x="4381500" y="-896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1">
                    <a:lumMod val="75000"/>
                  </a:schemeClr>
                </a:gs>
                <a:gs pos="84000">
                  <a:schemeClr val="bg1"/>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Freeform 8"/>
            <p:cNvSpPr>
              <a:spLocks/>
            </p:cNvSpPr>
            <p:nvPr/>
          </p:nvSpPr>
          <p:spPr bwMode="auto">
            <a:xfrm>
              <a:off x="-8965" y="-8965"/>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9200">
                    <a:alpha val="65000"/>
                  </a:srgb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nvGrpSpPr>
            <p:cNvPr id="10" name="Group 7"/>
            <p:cNvGrpSpPr/>
            <p:nvPr/>
          </p:nvGrpSpPr>
          <p:grpSpPr>
            <a:xfrm>
              <a:off x="-17930" y="201705"/>
              <a:ext cx="9180548" cy="649224"/>
              <a:chOff x="-19045" y="216550"/>
              <a:chExt cx="9180548" cy="649224"/>
            </a:xfrm>
          </p:grpSpPr>
          <p:sp>
            <p:nvSpPr>
              <p:cNvPr id="11" name="Freeform 10"/>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grpSp>
      <p:pic>
        <p:nvPicPr>
          <p:cNvPr id="14" name="Picture 13" descr="ETF_2CLOGO_LARGE no wordsCMYK.png"/>
          <p:cNvPicPr>
            <a:picLocks noChangeAspect="1"/>
          </p:cNvPicPr>
          <p:nvPr userDrawn="1"/>
        </p:nvPicPr>
        <p:blipFill>
          <a:blip r:embed="rId13" cstate="print"/>
          <a:stretch>
            <a:fillRect/>
          </a:stretch>
        </p:blipFill>
        <p:spPr>
          <a:xfrm>
            <a:off x="67812" y="59422"/>
            <a:ext cx="1014101" cy="609600"/>
          </a:xfrm>
          <a:prstGeom prst="rect">
            <a:avLst/>
          </a:prstGeom>
        </p:spPr>
      </p:pic>
    </p:spTree>
    <p:extLst>
      <p:ext uri="{BB962C8B-B14F-4D97-AF65-F5344CB8AC3E}">
        <p14:creationId xmlns:p14="http://schemas.microsoft.com/office/powerpoint/2010/main" val="214222171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etf.wi.gov/" TargetMode="External"/><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838200"/>
            <a:ext cx="8229600" cy="1752600"/>
          </a:xfrm>
        </p:spPr>
        <p:txBody>
          <a:bodyPr>
            <a:normAutofit/>
          </a:bodyPr>
          <a:lstStyle/>
          <a:p>
            <a:pPr algn="ctr"/>
            <a:r>
              <a:rPr lang="en-US" sz="4800" dirty="0" smtClean="0">
                <a:effectLst>
                  <a:outerShdw blurRad="38100" dist="38100" dir="2700000" algn="tl">
                    <a:srgbClr val="000000">
                      <a:alpha val="43137"/>
                    </a:srgbClr>
                  </a:outerShdw>
                </a:effectLst>
              </a:rPr>
              <a:t>5 Basic Steps to Your Retirement</a:t>
            </a:r>
            <a:endParaRPr lang="en-US" sz="4800"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533400" y="4419600"/>
            <a:ext cx="8001000" cy="1676400"/>
          </a:xfrm>
        </p:spPr>
        <p:txBody>
          <a:bodyPr>
            <a:normAutofit fontScale="70000" lnSpcReduction="20000"/>
          </a:bodyPr>
          <a:lstStyle/>
          <a:p>
            <a:pPr algn="r"/>
            <a:endParaRPr lang="en-US" dirty="0" smtClean="0">
              <a:latin typeface="Arial" pitchFamily="34" charset="0"/>
              <a:cs typeface="Arial" pitchFamily="34" charset="0"/>
            </a:endParaRPr>
          </a:p>
          <a:p>
            <a:pPr algn="r"/>
            <a:r>
              <a:rPr lang="en-US" dirty="0" smtClean="0">
                <a:latin typeface="Arial" pitchFamily="34" charset="0"/>
                <a:cs typeface="Arial" pitchFamily="34" charset="0"/>
              </a:rPr>
              <a:t>Wisconsin Retirement System</a:t>
            </a:r>
          </a:p>
          <a:p>
            <a:pPr algn="r"/>
            <a:r>
              <a:rPr lang="en-US" dirty="0" smtClean="0">
                <a:latin typeface="Arial" pitchFamily="34" charset="0"/>
                <a:cs typeface="Arial" pitchFamily="34" charset="0"/>
                <a:hlinkClick r:id="rId3"/>
              </a:rPr>
              <a:t>http://etf.wi.gov</a:t>
            </a:r>
            <a:r>
              <a:rPr lang="en-US" dirty="0" smtClean="0">
                <a:latin typeface="Arial" pitchFamily="34" charset="0"/>
                <a:cs typeface="Arial" pitchFamily="34" charset="0"/>
              </a:rPr>
              <a:t/>
            </a:r>
            <a:br>
              <a:rPr lang="en-US" dirty="0" smtClean="0">
                <a:latin typeface="Arial" pitchFamily="34" charset="0"/>
                <a:cs typeface="Arial" pitchFamily="34" charset="0"/>
              </a:rPr>
            </a:br>
            <a:endParaRPr lang="en-US" dirty="0" smtClean="0">
              <a:latin typeface="Arial" pitchFamily="34" charset="0"/>
              <a:cs typeface="Arial" pitchFamily="34" charset="0"/>
            </a:endParaRPr>
          </a:p>
          <a:p>
            <a:pPr algn="l"/>
            <a:r>
              <a:rPr lang="en-US" dirty="0" smtClean="0"/>
              <a:t>                                </a:t>
            </a:r>
            <a:endParaRPr lang="en-US" sz="2400" dirty="0" smtClean="0">
              <a:latin typeface="Constantia" pitchFamily="18" charset="0"/>
            </a:endParaRPr>
          </a:p>
          <a:p>
            <a:endParaRPr lang="en-US" dirty="0" smtClean="0"/>
          </a:p>
          <a:p>
            <a:endParaRPr lang="en-US" dirty="0" smtClean="0"/>
          </a:p>
          <a:p>
            <a:endParaRPr lang="en-US" dirty="0" smtClean="0"/>
          </a:p>
          <a:p>
            <a:endParaRPr lang="en-US" dirty="0" smtClean="0"/>
          </a:p>
          <a:p>
            <a:endParaRPr lang="en-US" dirty="0"/>
          </a:p>
        </p:txBody>
      </p:sp>
      <p:pic>
        <p:nvPicPr>
          <p:cNvPr id="6" name="Picture 3" descr="C:\Users\stutzj\AppData\Local\Microsoft\Windows\Temporary Internet Files\Content.Outlook\FWMK7W8I\Clr Logo Nobkgrd.tif"/>
          <p:cNvPicPr>
            <a:picLocks noChangeAspect="1" noChangeArrowheads="1"/>
          </p:cNvPicPr>
          <p:nvPr/>
        </p:nvPicPr>
        <p:blipFill>
          <a:blip r:embed="rId4" cstate="print"/>
          <a:srcRect/>
          <a:stretch>
            <a:fillRect/>
          </a:stretch>
        </p:blipFill>
        <p:spPr bwMode="auto">
          <a:xfrm>
            <a:off x="3200400" y="2971800"/>
            <a:ext cx="2360459" cy="1426464"/>
          </a:xfrm>
          <a:prstGeom prst="rect">
            <a:avLst/>
          </a:prstGeom>
          <a:noFill/>
        </p:spPr>
      </p:pic>
    </p:spTree>
    <p:extLst>
      <p:ext uri="{BB962C8B-B14F-4D97-AF65-F5344CB8AC3E}">
        <p14:creationId xmlns:p14="http://schemas.microsoft.com/office/powerpoint/2010/main" val="340247221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ü"/>
            </a:pPr>
            <a:r>
              <a:rPr lang="en-US" b="1" u="sng" cap="small" normalizeH="1" dirty="0" smtClean="0">
                <a:solidFill>
                  <a:schemeClr val="accent3">
                    <a:lumMod val="50000"/>
                  </a:schemeClr>
                </a:solidFill>
              </a:rPr>
              <a:t>Submitting your Application</a:t>
            </a:r>
            <a:endParaRPr lang="en-US" b="1" u="sng" cap="small" normalizeH="1" dirty="0">
              <a:solidFill>
                <a:schemeClr val="accent3">
                  <a:lumMod val="50000"/>
                </a:schemeClr>
              </a:solidFill>
            </a:endParaRPr>
          </a:p>
        </p:txBody>
      </p:sp>
      <p:sp>
        <p:nvSpPr>
          <p:cNvPr id="3" name="Content Placeholder 2"/>
          <p:cNvSpPr>
            <a:spLocks noGrp="1"/>
          </p:cNvSpPr>
          <p:nvPr>
            <p:ph idx="1"/>
          </p:nvPr>
        </p:nvSpPr>
        <p:spPr>
          <a:xfrm>
            <a:off x="1143000" y="1581463"/>
            <a:ext cx="7696200" cy="4482058"/>
          </a:xfrm>
        </p:spPr>
        <p:txBody>
          <a:bodyPr>
            <a:normAutofit lnSpcReduction="10000"/>
          </a:bodyPr>
          <a:lstStyle/>
          <a:p>
            <a:pPr algn="ctr">
              <a:lnSpc>
                <a:spcPct val="150000"/>
              </a:lnSpc>
              <a:buClr>
                <a:schemeClr val="accent3">
                  <a:lumMod val="50000"/>
                </a:schemeClr>
              </a:buClr>
              <a:buFont typeface="Calibri" panose="020F0502020204030204" pitchFamily="34" charset="0"/>
              <a:buChar char="*"/>
            </a:pPr>
            <a:r>
              <a:rPr lang="en-US" dirty="0" smtClean="0"/>
              <a:t>FAX  </a:t>
            </a:r>
            <a:r>
              <a:rPr lang="en-US" dirty="0"/>
              <a:t>to  </a:t>
            </a:r>
            <a:r>
              <a:rPr lang="en-US" dirty="0" smtClean="0"/>
              <a:t>608-267-4549</a:t>
            </a:r>
          </a:p>
          <a:p>
            <a:pPr marL="0" indent="0" algn="ctr">
              <a:lnSpc>
                <a:spcPct val="150000"/>
              </a:lnSpc>
              <a:buClr>
                <a:schemeClr val="accent3">
                  <a:lumMod val="50000"/>
                </a:schemeClr>
              </a:buClr>
              <a:buNone/>
            </a:pPr>
            <a:r>
              <a:rPr lang="en-US" dirty="0" smtClean="0"/>
              <a:t>or</a:t>
            </a:r>
            <a:endParaRPr lang="en-US" dirty="0"/>
          </a:p>
          <a:p>
            <a:pPr algn="ctr">
              <a:buClr>
                <a:schemeClr val="accent3">
                  <a:lumMod val="50000"/>
                </a:schemeClr>
              </a:buClr>
              <a:buFont typeface="Calibri" panose="020F0502020204030204" pitchFamily="34" charset="0"/>
              <a:buChar char="*"/>
            </a:pPr>
            <a:r>
              <a:rPr lang="en-US" dirty="0" smtClean="0"/>
              <a:t>Mailing address for </a:t>
            </a:r>
            <a:r>
              <a:rPr lang="en-US" u="sng" dirty="0" smtClean="0"/>
              <a:t>Employee Trust Funds</a:t>
            </a:r>
            <a:r>
              <a:rPr lang="en-US" dirty="0" smtClean="0"/>
              <a:t> PO Box 7931   Madison WI    53707-7931</a:t>
            </a:r>
          </a:p>
          <a:p>
            <a:pPr marL="0" indent="0" algn="ctr">
              <a:lnSpc>
                <a:spcPct val="150000"/>
              </a:lnSpc>
              <a:buClr>
                <a:schemeClr val="accent3">
                  <a:lumMod val="50000"/>
                </a:schemeClr>
              </a:buClr>
              <a:buNone/>
            </a:pPr>
            <a:r>
              <a:rPr lang="en-US" dirty="0" smtClean="0"/>
              <a:t>or</a:t>
            </a:r>
          </a:p>
          <a:p>
            <a:pPr algn="ctr">
              <a:buClr>
                <a:schemeClr val="accent3">
                  <a:lumMod val="50000"/>
                </a:schemeClr>
              </a:buClr>
              <a:buFont typeface="Calibri" panose="020F0502020204030204" pitchFamily="34" charset="0"/>
              <a:buChar char="*"/>
            </a:pPr>
            <a:r>
              <a:rPr lang="en-US" dirty="0" smtClean="0"/>
              <a:t>In person to our Madison office located at 801   W Badger Rd    Madison WI    53713</a:t>
            </a:r>
          </a:p>
        </p:txBody>
      </p:sp>
    </p:spTree>
    <p:extLst>
      <p:ext uri="{BB962C8B-B14F-4D97-AF65-F5344CB8AC3E}">
        <p14:creationId xmlns:p14="http://schemas.microsoft.com/office/powerpoint/2010/main" val="393214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cap="small" normalizeH="1" dirty="0" smtClean="0">
                <a:solidFill>
                  <a:schemeClr val="accent3">
                    <a:lumMod val="50000"/>
                  </a:schemeClr>
                </a:solidFill>
              </a:rPr>
              <a:t>Review Your 5 Steps </a:t>
            </a:r>
            <a:endParaRPr lang="en-US" dirty="0"/>
          </a:p>
        </p:txBody>
      </p:sp>
      <p:sp>
        <p:nvSpPr>
          <p:cNvPr id="3" name="Content Placeholder 2"/>
          <p:cNvSpPr>
            <a:spLocks noGrp="1"/>
          </p:cNvSpPr>
          <p:nvPr>
            <p:ph idx="1"/>
          </p:nvPr>
        </p:nvSpPr>
        <p:spPr>
          <a:xfrm>
            <a:off x="1143000" y="1860552"/>
            <a:ext cx="7696200" cy="4495800"/>
          </a:xfrm>
        </p:spPr>
        <p:txBody>
          <a:bodyPr>
            <a:normAutofit/>
          </a:bodyPr>
          <a:lstStyle/>
          <a:p>
            <a:pPr>
              <a:buClr>
                <a:schemeClr val="accent3">
                  <a:lumMod val="50000"/>
                </a:schemeClr>
              </a:buClr>
              <a:buFont typeface="Calibri" panose="020F0502020204030204" pitchFamily="34" charset="0"/>
              <a:buChar char="*"/>
            </a:pPr>
            <a:r>
              <a:rPr lang="en-US" sz="3600" dirty="0" smtClean="0"/>
              <a:t>Choose your termination date</a:t>
            </a:r>
          </a:p>
          <a:p>
            <a:pPr>
              <a:buClr>
                <a:schemeClr val="accent3">
                  <a:lumMod val="50000"/>
                </a:schemeClr>
              </a:buClr>
              <a:buFont typeface="Calibri" panose="020F0502020204030204" pitchFamily="34" charset="0"/>
              <a:buChar char="*"/>
            </a:pPr>
            <a:r>
              <a:rPr lang="en-US" sz="3600" dirty="0" smtClean="0"/>
              <a:t>Request your estimate</a:t>
            </a:r>
          </a:p>
          <a:p>
            <a:pPr>
              <a:buClr>
                <a:schemeClr val="accent3">
                  <a:lumMod val="50000"/>
                </a:schemeClr>
              </a:buClr>
              <a:buFont typeface="Calibri" panose="020F0502020204030204" pitchFamily="34" charset="0"/>
              <a:buChar char="*"/>
            </a:pPr>
            <a:r>
              <a:rPr lang="en-US" sz="3600" dirty="0" smtClean="0"/>
              <a:t>Review your estimate</a:t>
            </a:r>
          </a:p>
          <a:p>
            <a:pPr>
              <a:buClr>
                <a:schemeClr val="accent3">
                  <a:lumMod val="50000"/>
                </a:schemeClr>
              </a:buClr>
              <a:buFont typeface="Calibri" panose="020F0502020204030204" pitchFamily="34" charset="0"/>
              <a:buChar char="*"/>
            </a:pPr>
            <a:r>
              <a:rPr lang="en-US" sz="3600" dirty="0" smtClean="0"/>
              <a:t>Schedule your appointment</a:t>
            </a:r>
          </a:p>
          <a:p>
            <a:pPr>
              <a:buClr>
                <a:schemeClr val="accent3">
                  <a:lumMod val="50000"/>
                </a:schemeClr>
              </a:buClr>
              <a:buFont typeface="Calibri" panose="020F0502020204030204" pitchFamily="34" charset="0"/>
              <a:buChar char="*"/>
            </a:pPr>
            <a:r>
              <a:rPr lang="en-US" sz="3600" dirty="0" smtClean="0"/>
              <a:t>Submit your application</a:t>
            </a:r>
            <a:endParaRPr lang="en-US" sz="3600" dirty="0"/>
          </a:p>
        </p:txBody>
      </p:sp>
    </p:spTree>
    <p:extLst>
      <p:ext uri="{BB962C8B-B14F-4D97-AF65-F5344CB8AC3E}">
        <p14:creationId xmlns:p14="http://schemas.microsoft.com/office/powerpoint/2010/main" val="3970640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cap="small" normalizeH="1" dirty="0" smtClean="0">
                <a:solidFill>
                  <a:schemeClr val="accent3">
                    <a:lumMod val="50000"/>
                  </a:schemeClr>
                </a:solidFill>
              </a:rPr>
              <a:t>Additional Resources</a:t>
            </a:r>
            <a:endParaRPr lang="en-US" dirty="0"/>
          </a:p>
        </p:txBody>
      </p:sp>
      <p:sp>
        <p:nvSpPr>
          <p:cNvPr id="3" name="Content Placeholder 2"/>
          <p:cNvSpPr>
            <a:spLocks noGrp="1"/>
          </p:cNvSpPr>
          <p:nvPr>
            <p:ph idx="1"/>
          </p:nvPr>
        </p:nvSpPr>
        <p:spPr>
          <a:xfrm>
            <a:off x="1143000" y="1600199"/>
            <a:ext cx="7696200" cy="4947250"/>
          </a:xfrm>
        </p:spPr>
        <p:txBody>
          <a:bodyPr>
            <a:normAutofit fontScale="85000" lnSpcReduction="10000"/>
          </a:bodyPr>
          <a:lstStyle/>
          <a:p>
            <a:pPr marL="0" indent="0">
              <a:buNone/>
            </a:pPr>
            <a:r>
              <a:rPr lang="en-US" sz="3600" u="sng" dirty="0" smtClean="0"/>
              <a:t>Contact ETF:</a:t>
            </a:r>
          </a:p>
          <a:p>
            <a:pPr marL="0" indent="0">
              <a:buNone/>
            </a:pPr>
            <a:endParaRPr lang="en-US" dirty="0" smtClean="0"/>
          </a:p>
          <a:p>
            <a:pPr>
              <a:buClr>
                <a:schemeClr val="accent3">
                  <a:lumMod val="50000"/>
                </a:schemeClr>
              </a:buClr>
              <a:buFont typeface="Calibri" panose="020F0502020204030204" pitchFamily="34" charset="0"/>
              <a:buChar char="*"/>
            </a:pPr>
            <a:r>
              <a:rPr lang="en-US" dirty="0" smtClean="0"/>
              <a:t>PO Box 7931     Madison WI     53707-7931</a:t>
            </a:r>
          </a:p>
          <a:p>
            <a:pPr>
              <a:buClr>
                <a:schemeClr val="accent3">
                  <a:lumMod val="50000"/>
                </a:schemeClr>
              </a:buClr>
              <a:buFont typeface="Calibri" panose="020F0502020204030204" pitchFamily="34" charset="0"/>
              <a:buChar char="*"/>
            </a:pPr>
            <a:r>
              <a:rPr lang="en-US" dirty="0" smtClean="0"/>
              <a:t>877-533-5020  or  608-266-3285</a:t>
            </a:r>
          </a:p>
          <a:p>
            <a:pPr>
              <a:buClr>
                <a:schemeClr val="accent3">
                  <a:lumMod val="50000"/>
                </a:schemeClr>
              </a:buClr>
              <a:buFont typeface="Calibri" panose="020F0502020204030204" pitchFamily="34" charset="0"/>
              <a:buChar char="*"/>
            </a:pPr>
            <a:r>
              <a:rPr lang="en-US" dirty="0"/>
              <a:t>e</a:t>
            </a:r>
            <a:r>
              <a:rPr lang="en-US" dirty="0" smtClean="0"/>
              <a:t>tf.wi.gov</a:t>
            </a:r>
          </a:p>
          <a:p>
            <a:pPr marL="0" indent="0">
              <a:buNone/>
            </a:pPr>
            <a:endParaRPr lang="en-US" dirty="0" smtClean="0"/>
          </a:p>
          <a:p>
            <a:pPr marL="0" indent="0">
              <a:buNone/>
            </a:pPr>
            <a:r>
              <a:rPr lang="en-US" dirty="0" smtClean="0"/>
              <a:t>Available webinars for additional information:</a:t>
            </a:r>
          </a:p>
          <a:p>
            <a:pPr marL="0" indent="0">
              <a:buNone/>
            </a:pPr>
            <a:r>
              <a:rPr lang="en-US" sz="3000" dirty="0" smtClean="0"/>
              <a:t>Annuity Options, Additional Contributions, Buying Service, Retirement Benefit Calculations, Choosing When to Retire, Beneficiary Designation, Using the On-Line Calculator, Variable Fund and Return to Work Rules</a:t>
            </a:r>
          </a:p>
        </p:txBody>
      </p:sp>
    </p:spTree>
    <p:extLst>
      <p:ext uri="{BB962C8B-B14F-4D97-AF65-F5344CB8AC3E}">
        <p14:creationId xmlns:p14="http://schemas.microsoft.com/office/powerpoint/2010/main" val="1162044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7428"/>
            <a:ext cx="7696200" cy="1995824"/>
          </a:xfrm>
        </p:spPr>
        <p:txBody>
          <a:bodyPr>
            <a:normAutofit fontScale="90000"/>
          </a:bodyPr>
          <a:lstStyle/>
          <a:p>
            <a:r>
              <a:rPr lang="en-US" sz="4000" dirty="0" smtClean="0"/>
              <a:t/>
            </a:r>
            <a:br>
              <a:rPr lang="en-US" sz="4000" dirty="0" smtClean="0"/>
            </a:br>
            <a:r>
              <a:rPr lang="en-US" sz="4000" dirty="0" smtClean="0"/>
              <a:t>Thank </a:t>
            </a:r>
            <a:r>
              <a:rPr lang="en-US" sz="4000" dirty="0"/>
              <a:t>you for participating today and best regards to each of you that are about to retire.</a:t>
            </a:r>
            <a:r>
              <a:rPr lang="en-US" dirty="0"/>
              <a:t/>
            </a:r>
            <a:br>
              <a:rPr lang="en-US" dirty="0"/>
            </a:br>
            <a:endParaRPr lang="en-US" dirty="0"/>
          </a:p>
        </p:txBody>
      </p:sp>
      <p:sp>
        <p:nvSpPr>
          <p:cNvPr id="3" name="Content Placeholder 2"/>
          <p:cNvSpPr>
            <a:spLocks noGrp="1"/>
          </p:cNvSpPr>
          <p:nvPr>
            <p:ph idx="1"/>
          </p:nvPr>
        </p:nvSpPr>
        <p:spPr>
          <a:xfrm>
            <a:off x="1143000" y="2803584"/>
            <a:ext cx="7696200" cy="3217654"/>
          </a:xfrm>
        </p:spPr>
        <p:txBody>
          <a:bodyPr>
            <a:normAutofit/>
          </a:bodyPr>
          <a:lstStyle/>
          <a:p>
            <a:pPr marL="0" indent="0">
              <a:buNone/>
            </a:pPr>
            <a:r>
              <a:rPr lang="en-US" dirty="0" smtClean="0"/>
              <a:t>To those of you not quite ready to retire but are merely interested in finding out information, please refer to the webinars mentioned on the additional resources slide and please do not hesitate to contact our office for further information.</a:t>
            </a:r>
            <a:endParaRPr lang="en-US" dirty="0"/>
          </a:p>
        </p:txBody>
      </p:sp>
    </p:spTree>
    <p:extLst>
      <p:ext uri="{BB962C8B-B14F-4D97-AF65-F5344CB8AC3E}">
        <p14:creationId xmlns:p14="http://schemas.microsoft.com/office/powerpoint/2010/main" val="962113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0111"/>
            <a:ext cx="8229600" cy="838200"/>
          </a:xfrm>
        </p:spPr>
        <p:txBody>
          <a:bodyPr>
            <a:normAutofit/>
          </a:bodyPr>
          <a:lstStyle/>
          <a:p>
            <a:r>
              <a:rPr lang="en-US" sz="3600" dirty="0" smtClean="0">
                <a:effectLst>
                  <a:outerShdw blurRad="38100" dist="38100" dir="2700000" algn="tl">
                    <a:srgbClr val="000000">
                      <a:alpha val="43137"/>
                    </a:srgbClr>
                  </a:outerShdw>
                </a:effectLst>
              </a:rPr>
              <a:t>How to Participate in the Webinar</a:t>
            </a:r>
            <a:r>
              <a:rPr lang="en-US" sz="4000" dirty="0" smtClean="0"/>
              <a:t>	</a:t>
            </a:r>
            <a:endParaRPr lang="en-US" sz="4400" dirty="0"/>
          </a:p>
        </p:txBody>
      </p:sp>
      <p:sp>
        <p:nvSpPr>
          <p:cNvPr id="7" name="Content Placeholder 6"/>
          <p:cNvSpPr>
            <a:spLocks noGrp="1"/>
          </p:cNvSpPr>
          <p:nvPr>
            <p:ph sz="half" idx="1"/>
          </p:nvPr>
        </p:nvSpPr>
        <p:spPr>
          <a:xfrm>
            <a:off x="460434" y="1612044"/>
            <a:ext cx="3733800" cy="4700711"/>
          </a:xfrm>
        </p:spPr>
        <p:txBody>
          <a:bodyPr>
            <a:normAutofit/>
          </a:bodyPr>
          <a:lstStyle/>
          <a:p>
            <a:r>
              <a:rPr lang="en-US" sz="2400" dirty="0" smtClean="0">
                <a:cs typeface="Arial" pitchFamily="34" charset="0"/>
              </a:rPr>
              <a:t>When you log in your dashboard will look like this:</a:t>
            </a:r>
            <a:endParaRPr lang="en-US" sz="2400" b="1" dirty="0" smtClean="0">
              <a:cs typeface="Arial" pitchFamily="34" charset="0"/>
            </a:endParaRPr>
          </a:p>
          <a:p>
            <a:pPr lvl="1"/>
            <a:r>
              <a:rPr lang="en-US" b="1" dirty="0" smtClean="0">
                <a:cs typeface="Arial" pitchFamily="34" charset="0"/>
              </a:rPr>
              <a:t>It will</a:t>
            </a:r>
            <a:r>
              <a:rPr lang="en-US" dirty="0" smtClean="0">
                <a:cs typeface="Arial" pitchFamily="34" charset="0"/>
              </a:rPr>
              <a:t> minimize</a:t>
            </a:r>
          </a:p>
          <a:p>
            <a:pPr lvl="1"/>
            <a:r>
              <a:rPr lang="en-US" dirty="0" smtClean="0">
                <a:cs typeface="Arial" pitchFamily="34" charset="0"/>
              </a:rPr>
              <a:t>Press the red arrow to restore the dashboard</a:t>
            </a:r>
          </a:p>
          <a:p>
            <a:r>
              <a:rPr lang="en-US" sz="2400" dirty="0" smtClean="0">
                <a:cs typeface="Arial" pitchFamily="34" charset="0"/>
              </a:rPr>
              <a:t>You will be muted for the entire webinar</a:t>
            </a:r>
          </a:p>
          <a:p>
            <a:r>
              <a:rPr lang="en-US" sz="2400" dirty="0" smtClean="0">
                <a:cs typeface="Arial" pitchFamily="34" charset="0"/>
              </a:rPr>
              <a:t>Use the question function to ask questions once the presentation has ended</a:t>
            </a:r>
            <a:r>
              <a:rPr lang="en-US" sz="2400" dirty="0" smtClean="0">
                <a:latin typeface="Arial" pitchFamily="34" charset="0"/>
                <a:cs typeface="Arial" pitchFamily="34" charset="0"/>
              </a:rPr>
              <a:t> </a:t>
            </a:r>
          </a:p>
          <a:p>
            <a:pPr lvl="1"/>
            <a:endParaRPr lang="en-US" dirty="0" smtClean="0">
              <a:latin typeface="Arial" pitchFamily="34" charset="0"/>
              <a:cs typeface="Arial" pitchFamily="34" charset="0"/>
            </a:endParaRPr>
          </a:p>
          <a:p>
            <a:endParaRPr lang="en-US" dirty="0">
              <a:latin typeface="Arial" pitchFamily="34" charset="0"/>
              <a:cs typeface="Arial" pitchFamily="34" charset="0"/>
            </a:endParaRPr>
          </a:p>
        </p:txBody>
      </p:sp>
      <p:sp>
        <p:nvSpPr>
          <p:cNvPr id="9" name="Rectangle 8"/>
          <p:cNvSpPr/>
          <p:nvPr/>
        </p:nvSpPr>
        <p:spPr>
          <a:xfrm>
            <a:off x="5410200" y="4648200"/>
            <a:ext cx="1828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26" name="Picture 2"/>
          <p:cNvPicPr>
            <a:picLocks noChangeAspect="1" noChangeArrowheads="1"/>
          </p:cNvPicPr>
          <p:nvPr/>
        </p:nvPicPr>
        <p:blipFill>
          <a:blip r:embed="rId2" cstate="print"/>
          <a:srcRect/>
          <a:stretch>
            <a:fillRect/>
          </a:stretch>
        </p:blipFill>
        <p:spPr bwMode="auto">
          <a:xfrm>
            <a:off x="4342650" y="1836737"/>
            <a:ext cx="3559175" cy="3641725"/>
          </a:xfrm>
          <a:prstGeom prst="rect">
            <a:avLst/>
          </a:prstGeom>
          <a:noFill/>
          <a:ln w="9525">
            <a:noFill/>
            <a:miter lim="800000"/>
            <a:headEnd/>
            <a:tailEnd/>
          </a:ln>
          <a:effectLst/>
        </p:spPr>
      </p:pic>
      <p:sp>
        <p:nvSpPr>
          <p:cNvPr id="17" name="Left Arrow 16"/>
          <p:cNvSpPr/>
          <p:nvPr/>
        </p:nvSpPr>
        <p:spPr>
          <a:xfrm rot="786439">
            <a:off x="7724804" y="4010271"/>
            <a:ext cx="457200" cy="304800"/>
          </a:xfrm>
          <a:prstGeom prst="lef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ight Arrow 14"/>
          <p:cNvSpPr/>
          <p:nvPr/>
        </p:nvSpPr>
        <p:spPr>
          <a:xfrm>
            <a:off x="4114800" y="3505200"/>
            <a:ext cx="457200" cy="304800"/>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5562600" y="4267200"/>
            <a:ext cx="129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4" name="Picture 13"/>
          <p:cNvPicPr/>
          <p:nvPr/>
        </p:nvPicPr>
        <p:blipFill>
          <a:blip r:embed="rId3" cstate="print"/>
          <a:srcRect l="21138" t="32846" r="77821" b="52486"/>
          <a:stretch>
            <a:fillRect/>
          </a:stretch>
        </p:blipFill>
        <p:spPr bwMode="auto">
          <a:xfrm>
            <a:off x="8233584" y="1873623"/>
            <a:ext cx="609600" cy="2393577"/>
          </a:xfrm>
          <a:prstGeom prst="rect">
            <a:avLst/>
          </a:prstGeom>
          <a:noFill/>
          <a:ln w="9525">
            <a:noFill/>
            <a:miter lim="800000"/>
            <a:headEnd/>
            <a:tailEnd/>
          </a:ln>
        </p:spPr>
      </p:pic>
      <p:sp>
        <p:nvSpPr>
          <p:cNvPr id="16" name="Right Arrow 15"/>
          <p:cNvSpPr/>
          <p:nvPr/>
        </p:nvSpPr>
        <p:spPr>
          <a:xfrm rot="20614163">
            <a:off x="7956862" y="2030326"/>
            <a:ext cx="388181" cy="282747"/>
          </a:xfrm>
          <a:prstGeom prst="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59942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7428"/>
            <a:ext cx="6888192" cy="1064172"/>
          </a:xfrm>
        </p:spPr>
        <p:txBody>
          <a:bodyPr/>
          <a:lstStyle/>
          <a:p>
            <a:r>
              <a:rPr lang="en-US" b="1" u="sng" cap="small" normalizeH="1" dirty="0" smtClean="0">
                <a:solidFill>
                  <a:schemeClr val="accent3">
                    <a:lumMod val="50000"/>
                  </a:schemeClr>
                </a:solidFill>
              </a:rPr>
              <a:t>Topics For Today</a:t>
            </a:r>
            <a:endParaRPr lang="en-US" dirty="0">
              <a:solidFill>
                <a:schemeClr val="accent3">
                  <a:lumMod val="50000"/>
                </a:schemeClr>
              </a:solidFill>
            </a:endParaRPr>
          </a:p>
        </p:txBody>
      </p:sp>
      <p:sp>
        <p:nvSpPr>
          <p:cNvPr id="3" name="Content Placeholder 2"/>
          <p:cNvSpPr>
            <a:spLocks noGrp="1"/>
          </p:cNvSpPr>
          <p:nvPr>
            <p:ph idx="1"/>
          </p:nvPr>
        </p:nvSpPr>
        <p:spPr>
          <a:xfrm>
            <a:off x="1143000" y="1781355"/>
            <a:ext cx="7696200" cy="4495800"/>
          </a:xfrm>
        </p:spPr>
        <p:txBody>
          <a:bodyPr/>
          <a:lstStyle/>
          <a:p>
            <a:pPr>
              <a:buClr>
                <a:schemeClr val="accent3">
                  <a:lumMod val="50000"/>
                </a:schemeClr>
              </a:buClr>
              <a:buFont typeface="Calibri" panose="020F0502020204030204" pitchFamily="34" charset="0"/>
              <a:buChar char="*"/>
            </a:pPr>
            <a:r>
              <a:rPr lang="en-US" dirty="0" smtClean="0"/>
              <a:t>A short summary of what will be presented.</a:t>
            </a:r>
          </a:p>
          <a:p>
            <a:pPr>
              <a:buClr>
                <a:schemeClr val="accent3">
                  <a:lumMod val="50000"/>
                </a:schemeClr>
              </a:buClr>
              <a:buFont typeface="Calibri" panose="020F0502020204030204" pitchFamily="34" charset="0"/>
              <a:buChar char="*"/>
            </a:pPr>
            <a:endParaRPr lang="en-US" dirty="0"/>
          </a:p>
          <a:p>
            <a:pPr>
              <a:buClr>
                <a:schemeClr val="accent3">
                  <a:lumMod val="50000"/>
                </a:schemeClr>
              </a:buClr>
              <a:buFont typeface="Calibri" panose="020F0502020204030204" pitchFamily="34" charset="0"/>
              <a:buChar char="*"/>
            </a:pPr>
            <a:r>
              <a:rPr lang="en-US" dirty="0" smtClean="0"/>
              <a:t>A listing of the basic steps to help you begin your retirement.</a:t>
            </a:r>
          </a:p>
          <a:p>
            <a:pPr>
              <a:buClr>
                <a:schemeClr val="accent3">
                  <a:lumMod val="50000"/>
                </a:schemeClr>
              </a:buClr>
              <a:buFont typeface="Calibri" panose="020F0502020204030204" pitchFamily="34" charset="0"/>
              <a:buChar char="*"/>
            </a:pPr>
            <a:endParaRPr lang="en-US" dirty="0"/>
          </a:p>
          <a:p>
            <a:pPr>
              <a:buClr>
                <a:schemeClr val="accent3">
                  <a:lumMod val="50000"/>
                </a:schemeClr>
              </a:buClr>
              <a:buFont typeface="Calibri" panose="020F0502020204030204" pitchFamily="34" charset="0"/>
              <a:buChar char="*"/>
            </a:pPr>
            <a:r>
              <a:rPr lang="en-US" dirty="0" smtClean="0"/>
              <a:t>A quick review and a list of helpful resources.</a:t>
            </a:r>
            <a:endParaRPr lang="en-US" dirty="0"/>
          </a:p>
        </p:txBody>
      </p:sp>
    </p:spTree>
    <p:extLst>
      <p:ext uri="{BB962C8B-B14F-4D97-AF65-F5344CB8AC3E}">
        <p14:creationId xmlns:p14="http://schemas.microsoft.com/office/powerpoint/2010/main" val="152231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cap="small" normalizeH="1" dirty="0" smtClean="0">
                <a:solidFill>
                  <a:schemeClr val="accent3">
                    <a:lumMod val="50000"/>
                  </a:schemeClr>
                </a:solidFill>
              </a:rPr>
              <a:t>Summary of This Webinar</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3000" dirty="0" smtClean="0"/>
              <a:t>This is a very basic and quick reference guide for where you should start if you are interested in retiring within the coming 12 months.</a:t>
            </a:r>
          </a:p>
          <a:p>
            <a:pPr marL="0" indent="0">
              <a:buNone/>
            </a:pPr>
            <a:endParaRPr lang="en-US" sz="3000" dirty="0" smtClean="0"/>
          </a:p>
          <a:p>
            <a:pPr marL="0" indent="0">
              <a:buNone/>
            </a:pPr>
            <a:r>
              <a:rPr lang="en-US" sz="3000" dirty="0" smtClean="0"/>
              <a:t>We will discuss the minimal but very necessary steps required to request your retirement estimate and what to do once you have that estimate.</a:t>
            </a:r>
          </a:p>
          <a:p>
            <a:pPr marL="0" indent="0">
              <a:buNone/>
            </a:pPr>
            <a:endParaRPr lang="en-US" sz="3000" dirty="0" smtClean="0"/>
          </a:p>
          <a:p>
            <a:pPr marL="0" indent="0">
              <a:buNone/>
            </a:pPr>
            <a:r>
              <a:rPr lang="en-US" sz="3000" dirty="0" smtClean="0"/>
              <a:t>Additional resources will be listed for anyone requiring more in-depth information.</a:t>
            </a:r>
            <a:r>
              <a:rPr lang="en-US" dirty="0" smtClean="0"/>
              <a:t>  </a:t>
            </a:r>
            <a:endParaRPr lang="en-US" dirty="0"/>
          </a:p>
        </p:txBody>
      </p:sp>
    </p:spTree>
    <p:extLst>
      <p:ext uri="{BB962C8B-B14F-4D97-AF65-F5344CB8AC3E}">
        <p14:creationId xmlns:p14="http://schemas.microsoft.com/office/powerpoint/2010/main" val="4134194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normalizeH="1" dirty="0" smtClean="0">
                <a:solidFill>
                  <a:schemeClr val="accent3">
                    <a:lumMod val="50000"/>
                  </a:schemeClr>
                </a:solidFill>
                <a:effectLst>
                  <a:outerShdw blurRad="38100" dist="38100" dir="2700000" algn="tl">
                    <a:srgbClr val="000000">
                      <a:alpha val="43137"/>
                    </a:srgbClr>
                  </a:outerShdw>
                </a:effectLst>
              </a:rPr>
              <a:t>5</a:t>
            </a:r>
            <a:r>
              <a:rPr lang="en-US" b="1" normalizeH="1" dirty="0" smtClean="0">
                <a:solidFill>
                  <a:schemeClr val="accent3">
                    <a:lumMod val="50000"/>
                  </a:schemeClr>
                </a:solidFill>
              </a:rPr>
              <a:t> </a:t>
            </a:r>
            <a:r>
              <a:rPr lang="en-US" b="1" u="sng" cap="small" normalizeH="1" dirty="0" smtClean="0">
                <a:solidFill>
                  <a:schemeClr val="accent3">
                    <a:lumMod val="50000"/>
                  </a:schemeClr>
                </a:solidFill>
              </a:rPr>
              <a:t>Basic Steps to Your Retirement</a:t>
            </a:r>
            <a:endParaRPr lang="en-US" b="1" u="sng" cap="small" normalizeH="1" dirty="0">
              <a:solidFill>
                <a:schemeClr val="accent3">
                  <a:lumMod val="50000"/>
                </a:schemeClr>
              </a:solidFill>
            </a:endParaRPr>
          </a:p>
        </p:txBody>
      </p:sp>
      <p:sp>
        <p:nvSpPr>
          <p:cNvPr id="3" name="Content Placeholder 2"/>
          <p:cNvSpPr>
            <a:spLocks noGrp="1"/>
          </p:cNvSpPr>
          <p:nvPr>
            <p:ph idx="1"/>
          </p:nvPr>
        </p:nvSpPr>
        <p:spPr/>
        <p:txBody>
          <a:bodyPr/>
          <a:lstStyle/>
          <a:p>
            <a:pPr>
              <a:lnSpc>
                <a:spcPct val="150000"/>
              </a:lnSpc>
              <a:buClr>
                <a:schemeClr val="accent3">
                  <a:lumMod val="50000"/>
                </a:schemeClr>
              </a:buClr>
              <a:buSzPct val="125000"/>
              <a:buFont typeface="Wingdings" panose="05000000000000000000" pitchFamily="2" charset="2"/>
              <a:buChar char="ü"/>
            </a:pPr>
            <a:r>
              <a:rPr lang="en-US" dirty="0" smtClean="0"/>
              <a:t>Choosing your termination date</a:t>
            </a:r>
          </a:p>
          <a:p>
            <a:pPr>
              <a:lnSpc>
                <a:spcPct val="150000"/>
              </a:lnSpc>
              <a:buClr>
                <a:schemeClr val="accent3">
                  <a:lumMod val="50000"/>
                </a:schemeClr>
              </a:buClr>
              <a:buSzPct val="125000"/>
              <a:buFont typeface="Wingdings" panose="05000000000000000000" pitchFamily="2" charset="2"/>
              <a:buChar char="ü"/>
            </a:pPr>
            <a:r>
              <a:rPr lang="en-US" dirty="0" smtClean="0"/>
              <a:t>Requesting your estimate</a:t>
            </a:r>
          </a:p>
          <a:p>
            <a:pPr>
              <a:lnSpc>
                <a:spcPct val="150000"/>
              </a:lnSpc>
              <a:buClr>
                <a:schemeClr val="accent3">
                  <a:lumMod val="50000"/>
                </a:schemeClr>
              </a:buClr>
              <a:buSzPct val="125000"/>
              <a:buFont typeface="Wingdings" panose="05000000000000000000" pitchFamily="2" charset="2"/>
              <a:buChar char="ü"/>
            </a:pPr>
            <a:r>
              <a:rPr lang="en-US" dirty="0" smtClean="0"/>
              <a:t>Reviewing your estimate</a:t>
            </a:r>
          </a:p>
          <a:p>
            <a:pPr>
              <a:lnSpc>
                <a:spcPct val="150000"/>
              </a:lnSpc>
              <a:buClr>
                <a:schemeClr val="accent3">
                  <a:lumMod val="50000"/>
                </a:schemeClr>
              </a:buClr>
              <a:buSzPct val="125000"/>
              <a:buFont typeface="Wingdings" panose="05000000000000000000" pitchFamily="2" charset="2"/>
              <a:buChar char="ü"/>
            </a:pPr>
            <a:r>
              <a:rPr lang="en-US" dirty="0" smtClean="0"/>
              <a:t>Scheduling your appointment</a:t>
            </a:r>
          </a:p>
          <a:p>
            <a:pPr>
              <a:lnSpc>
                <a:spcPct val="150000"/>
              </a:lnSpc>
              <a:buClr>
                <a:schemeClr val="accent3">
                  <a:lumMod val="50000"/>
                </a:schemeClr>
              </a:buClr>
              <a:buSzPct val="125000"/>
              <a:buFont typeface="Wingdings" panose="05000000000000000000" pitchFamily="2" charset="2"/>
              <a:buChar char="ü"/>
            </a:pPr>
            <a:r>
              <a:rPr lang="en-US" dirty="0" smtClean="0"/>
              <a:t>Submitting your application</a:t>
            </a:r>
          </a:p>
        </p:txBody>
      </p:sp>
    </p:spTree>
    <p:extLst>
      <p:ext uri="{BB962C8B-B14F-4D97-AF65-F5344CB8AC3E}">
        <p14:creationId xmlns:p14="http://schemas.microsoft.com/office/powerpoint/2010/main" val="38037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7428"/>
            <a:ext cx="7431657" cy="1064172"/>
          </a:xfrm>
        </p:spPr>
        <p:txBody>
          <a:bodyPr>
            <a:normAutofit fontScale="90000"/>
          </a:bodyPr>
          <a:lstStyle/>
          <a:p>
            <a:pPr marL="571500" indent="-571500">
              <a:buFont typeface="Wingdings" panose="05000000000000000000" pitchFamily="2" charset="2"/>
              <a:buChar char="ü"/>
            </a:pPr>
            <a:r>
              <a:rPr lang="en-US" b="1" u="sng" cap="small" normalizeH="1" dirty="0">
                <a:solidFill>
                  <a:schemeClr val="accent3">
                    <a:lumMod val="50000"/>
                  </a:schemeClr>
                </a:solidFill>
              </a:rPr>
              <a:t>Choosing your Termination Date</a:t>
            </a:r>
            <a:endParaRPr lang="en-US" dirty="0"/>
          </a:p>
        </p:txBody>
      </p:sp>
      <p:sp>
        <p:nvSpPr>
          <p:cNvPr id="3" name="Content Placeholder 2"/>
          <p:cNvSpPr>
            <a:spLocks noGrp="1"/>
          </p:cNvSpPr>
          <p:nvPr>
            <p:ph idx="1"/>
          </p:nvPr>
        </p:nvSpPr>
        <p:spPr>
          <a:xfrm>
            <a:off x="1143000" y="1388852"/>
            <a:ext cx="7696200" cy="4967499"/>
          </a:xfrm>
        </p:spPr>
        <p:txBody>
          <a:bodyPr>
            <a:normAutofit/>
          </a:bodyPr>
          <a:lstStyle/>
          <a:p>
            <a:pPr>
              <a:buClr>
                <a:schemeClr val="accent3">
                  <a:lumMod val="50000"/>
                </a:schemeClr>
              </a:buClr>
              <a:buFont typeface="Calibri" panose="020F0502020204030204" pitchFamily="34" charset="0"/>
              <a:buChar char="*"/>
            </a:pPr>
            <a:r>
              <a:rPr lang="en-US" dirty="0" smtClean="0"/>
              <a:t>Money Purchase or Formula</a:t>
            </a:r>
          </a:p>
          <a:p>
            <a:pPr marL="0" indent="0">
              <a:buClr>
                <a:schemeClr val="accent3">
                  <a:lumMod val="50000"/>
                </a:schemeClr>
              </a:buClr>
              <a:buNone/>
            </a:pPr>
            <a:r>
              <a:rPr lang="en-US" sz="2000" dirty="0" smtClean="0"/>
              <a:t>       Interest rates are important for Money Purchase benefits</a:t>
            </a:r>
          </a:p>
          <a:p>
            <a:pPr marL="0" indent="0">
              <a:buClr>
                <a:schemeClr val="accent3">
                  <a:lumMod val="50000"/>
                </a:schemeClr>
              </a:buClr>
              <a:buNone/>
            </a:pPr>
            <a:r>
              <a:rPr lang="en-US" sz="2000" dirty="0"/>
              <a:t> </a:t>
            </a:r>
            <a:r>
              <a:rPr lang="en-US" sz="2000" dirty="0" smtClean="0"/>
              <a:t>      Completing a full year may be beneficial for Formula benefits </a:t>
            </a:r>
          </a:p>
          <a:p>
            <a:pPr>
              <a:buClr>
                <a:schemeClr val="accent3">
                  <a:lumMod val="50000"/>
                </a:schemeClr>
              </a:buClr>
              <a:buFont typeface="Calibri" panose="020F0502020204030204" pitchFamily="34" charset="0"/>
              <a:buChar char="*"/>
            </a:pPr>
            <a:r>
              <a:rPr lang="en-US" dirty="0" smtClean="0"/>
              <a:t>Unused Vacation or Leave Time</a:t>
            </a:r>
          </a:p>
          <a:p>
            <a:pPr marL="0" indent="0">
              <a:buClr>
                <a:schemeClr val="accent3">
                  <a:lumMod val="50000"/>
                </a:schemeClr>
              </a:buClr>
              <a:buNone/>
            </a:pPr>
            <a:r>
              <a:rPr lang="en-US" sz="2000" dirty="0"/>
              <a:t> </a:t>
            </a:r>
            <a:r>
              <a:rPr lang="en-US" sz="2000" dirty="0" smtClean="0"/>
              <a:t>      Using time, taking cash payout, or a rollover (varies by employer)</a:t>
            </a:r>
          </a:p>
          <a:p>
            <a:pPr>
              <a:buClr>
                <a:schemeClr val="accent3">
                  <a:lumMod val="50000"/>
                </a:schemeClr>
              </a:buClr>
              <a:buFont typeface="Calibri" panose="020F0502020204030204" pitchFamily="34" charset="0"/>
              <a:buChar char="*"/>
            </a:pPr>
            <a:r>
              <a:rPr lang="en-US" dirty="0" smtClean="0"/>
              <a:t>Health Insurance Benefits</a:t>
            </a:r>
          </a:p>
          <a:p>
            <a:pPr marL="0" indent="0">
              <a:buClr>
                <a:schemeClr val="accent3">
                  <a:lumMod val="50000"/>
                </a:schemeClr>
              </a:buClr>
              <a:buNone/>
            </a:pPr>
            <a:r>
              <a:rPr lang="en-US" sz="2000" dirty="0"/>
              <a:t> </a:t>
            </a:r>
            <a:r>
              <a:rPr lang="en-US" sz="2000" dirty="0" smtClean="0"/>
              <a:t>       Does your term date affect your health insurance?  Life insurance? </a:t>
            </a:r>
            <a:endParaRPr lang="en-US" dirty="0" smtClean="0"/>
          </a:p>
          <a:p>
            <a:pPr>
              <a:buClr>
                <a:schemeClr val="accent3">
                  <a:lumMod val="50000"/>
                </a:schemeClr>
              </a:buClr>
              <a:buFont typeface="Calibri" panose="020F0502020204030204" pitchFamily="34" charset="0"/>
              <a:buChar char="*"/>
            </a:pPr>
            <a:r>
              <a:rPr lang="en-US" dirty="0" smtClean="0"/>
              <a:t>Final Additional Contribution</a:t>
            </a:r>
            <a:endParaRPr lang="en-US" sz="2000" dirty="0"/>
          </a:p>
          <a:p>
            <a:pPr marL="0" indent="0">
              <a:buClr>
                <a:schemeClr val="accent3">
                  <a:lumMod val="50000"/>
                </a:schemeClr>
              </a:buClr>
              <a:buNone/>
            </a:pPr>
            <a:r>
              <a:rPr lang="en-US" sz="2000" dirty="0" smtClean="0"/>
              <a:t>        Deadlines for any allowable post &amp; pre tax contributions</a:t>
            </a:r>
          </a:p>
          <a:p>
            <a:pPr marL="0" indent="0">
              <a:buClr>
                <a:schemeClr val="accent3">
                  <a:lumMod val="50000"/>
                </a:schemeClr>
              </a:buClr>
              <a:buNone/>
            </a:pPr>
            <a:r>
              <a:rPr lang="en-US" sz="2000" dirty="0"/>
              <a:t> </a:t>
            </a:r>
            <a:r>
              <a:rPr lang="en-US" sz="2000" dirty="0" smtClean="0"/>
              <a:t>       </a:t>
            </a:r>
            <a:r>
              <a:rPr lang="en-US" sz="2000" b="1" dirty="0" smtClean="0">
                <a:solidFill>
                  <a:schemeClr val="accent3">
                    <a:lumMod val="50000"/>
                  </a:schemeClr>
                </a:solidFill>
              </a:rPr>
              <a:t>***</a:t>
            </a:r>
            <a:r>
              <a:rPr lang="en-US" sz="1800" u="sng" dirty="0" smtClean="0"/>
              <a:t>View our webinars “Choosing When to Retire” &amp; “Retirement Benefit</a:t>
            </a:r>
          </a:p>
          <a:p>
            <a:pPr marL="0" indent="0">
              <a:buClr>
                <a:schemeClr val="accent3">
                  <a:lumMod val="50000"/>
                </a:schemeClr>
              </a:buClr>
              <a:buNone/>
            </a:pPr>
            <a:r>
              <a:rPr lang="en-US" sz="1800" dirty="0" smtClean="0"/>
              <a:t>                </a:t>
            </a:r>
            <a:r>
              <a:rPr lang="en-US" sz="1800" u="sng" dirty="0" smtClean="0"/>
              <a:t>Calculation Methods” for more information.</a:t>
            </a:r>
          </a:p>
          <a:p>
            <a:pPr marL="0" indent="0">
              <a:buClr>
                <a:schemeClr val="accent3">
                  <a:lumMod val="50000"/>
                </a:schemeClr>
              </a:buClr>
              <a:buNone/>
            </a:pPr>
            <a:endParaRPr lang="en-US" sz="2000" dirty="0" smtClean="0"/>
          </a:p>
        </p:txBody>
      </p:sp>
    </p:spTree>
    <p:extLst>
      <p:ext uri="{BB962C8B-B14F-4D97-AF65-F5344CB8AC3E}">
        <p14:creationId xmlns:p14="http://schemas.microsoft.com/office/powerpoint/2010/main" val="2558230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7428"/>
            <a:ext cx="6810555" cy="846815"/>
          </a:xfrm>
        </p:spPr>
        <p:txBody>
          <a:bodyPr>
            <a:normAutofit/>
          </a:bodyPr>
          <a:lstStyle/>
          <a:p>
            <a:pPr marL="571500" indent="-571500">
              <a:buFont typeface="Wingdings" panose="05000000000000000000" pitchFamily="2" charset="2"/>
              <a:buChar char="ü"/>
            </a:pPr>
            <a:r>
              <a:rPr lang="en-US" sz="4000" b="1" u="sng" cap="small" normalizeH="1" dirty="0" smtClean="0">
                <a:solidFill>
                  <a:schemeClr val="accent3">
                    <a:lumMod val="50000"/>
                  </a:schemeClr>
                </a:solidFill>
              </a:rPr>
              <a:t>Requesting</a:t>
            </a:r>
            <a:r>
              <a:rPr lang="en-US" sz="4000" b="1" u="sng" cap="small" normalizeH="1" dirty="0" smtClean="0">
                <a:solidFill>
                  <a:srgbClr val="00B050"/>
                </a:solidFill>
              </a:rPr>
              <a:t> </a:t>
            </a:r>
            <a:r>
              <a:rPr lang="en-US" sz="4000" b="1" u="sng" cap="small" normalizeH="1" dirty="0" smtClean="0">
                <a:solidFill>
                  <a:schemeClr val="accent3">
                    <a:lumMod val="50000"/>
                  </a:schemeClr>
                </a:solidFill>
              </a:rPr>
              <a:t>your Estimate</a:t>
            </a:r>
            <a:endParaRPr lang="en-US" sz="4000" b="1" u="sng" cap="small" normalizeH="1" dirty="0">
              <a:solidFill>
                <a:schemeClr val="accent3">
                  <a:lumMod val="50000"/>
                </a:schemeClr>
              </a:solidFill>
            </a:endParaRPr>
          </a:p>
        </p:txBody>
      </p:sp>
      <p:sp>
        <p:nvSpPr>
          <p:cNvPr id="3" name="Content Placeholder 2"/>
          <p:cNvSpPr>
            <a:spLocks noGrp="1"/>
          </p:cNvSpPr>
          <p:nvPr>
            <p:ph idx="1"/>
          </p:nvPr>
        </p:nvSpPr>
        <p:spPr>
          <a:xfrm>
            <a:off x="1143000" y="1266668"/>
            <a:ext cx="7696200" cy="5254901"/>
          </a:xfrm>
        </p:spPr>
        <p:txBody>
          <a:bodyPr>
            <a:normAutofit fontScale="85000" lnSpcReduction="10000"/>
          </a:bodyPr>
          <a:lstStyle/>
          <a:p>
            <a:pPr>
              <a:lnSpc>
                <a:spcPct val="150000"/>
              </a:lnSpc>
              <a:buClr>
                <a:schemeClr val="accent3">
                  <a:lumMod val="50000"/>
                </a:schemeClr>
              </a:buClr>
              <a:buFont typeface="Calibri" panose="020F0502020204030204" pitchFamily="34" charset="0"/>
              <a:buChar char="*"/>
            </a:pPr>
            <a:r>
              <a:rPr lang="en-US" dirty="0" smtClean="0"/>
              <a:t>Must be within 1 year of age 50 or 55</a:t>
            </a:r>
            <a:endParaRPr lang="en-US" sz="2000" dirty="0" smtClean="0"/>
          </a:p>
          <a:p>
            <a:pPr marL="0" indent="0">
              <a:lnSpc>
                <a:spcPct val="150000"/>
              </a:lnSpc>
              <a:buClr>
                <a:schemeClr val="accent3">
                  <a:lumMod val="50000"/>
                </a:schemeClr>
              </a:buClr>
              <a:buNone/>
            </a:pPr>
            <a:r>
              <a:rPr lang="en-US" sz="2000" dirty="0"/>
              <a:t> </a:t>
            </a:r>
            <a:r>
              <a:rPr lang="en-US" sz="2000" dirty="0" smtClean="0"/>
              <a:t>      Protective categories have earlier retirement eligibility</a:t>
            </a:r>
            <a:endParaRPr lang="en-US" dirty="0" smtClean="0"/>
          </a:p>
          <a:p>
            <a:pPr>
              <a:lnSpc>
                <a:spcPct val="150000"/>
              </a:lnSpc>
              <a:buClr>
                <a:schemeClr val="accent3">
                  <a:lumMod val="50000"/>
                </a:schemeClr>
              </a:buClr>
              <a:buFont typeface="Calibri" panose="020F0502020204030204" pitchFamily="34" charset="0"/>
              <a:buChar char="*"/>
            </a:pPr>
            <a:r>
              <a:rPr lang="en-US" dirty="0" smtClean="0"/>
              <a:t>Call 877-533-5020 Toll-Free</a:t>
            </a:r>
            <a:endParaRPr lang="en-US" sz="2000" dirty="0" smtClean="0"/>
          </a:p>
          <a:p>
            <a:pPr marL="0" indent="0">
              <a:lnSpc>
                <a:spcPct val="150000"/>
              </a:lnSpc>
              <a:buClr>
                <a:schemeClr val="accent3">
                  <a:lumMod val="50000"/>
                </a:schemeClr>
              </a:buClr>
              <a:buNone/>
            </a:pPr>
            <a:r>
              <a:rPr lang="en-US" sz="2000" dirty="0"/>
              <a:t> </a:t>
            </a:r>
            <a:r>
              <a:rPr lang="en-US" sz="2000" dirty="0" smtClean="0"/>
              <a:t>       Or local Madison – Call 608-266-3285</a:t>
            </a:r>
            <a:endParaRPr lang="en-US" dirty="0" smtClean="0"/>
          </a:p>
          <a:p>
            <a:pPr>
              <a:lnSpc>
                <a:spcPct val="150000"/>
              </a:lnSpc>
              <a:buClr>
                <a:schemeClr val="accent3">
                  <a:lumMod val="50000"/>
                </a:schemeClr>
              </a:buClr>
              <a:buFont typeface="Calibri" panose="020F0502020204030204" pitchFamily="34" charset="0"/>
              <a:buChar char="*"/>
            </a:pPr>
            <a:r>
              <a:rPr lang="en-US" dirty="0" smtClean="0"/>
              <a:t>Contact via secure email at etf.wi.gov</a:t>
            </a:r>
          </a:p>
          <a:p>
            <a:pPr>
              <a:lnSpc>
                <a:spcPct val="150000"/>
              </a:lnSpc>
              <a:buClr>
                <a:schemeClr val="accent3">
                  <a:lumMod val="50000"/>
                </a:schemeClr>
              </a:buClr>
              <a:buFont typeface="Calibri" panose="020F0502020204030204" pitchFamily="34" charset="0"/>
              <a:buChar char="*"/>
            </a:pPr>
            <a:r>
              <a:rPr lang="en-US" dirty="0" smtClean="0"/>
              <a:t>Written request via US Mail</a:t>
            </a:r>
            <a:endParaRPr lang="en-US" sz="2000" dirty="0" smtClean="0"/>
          </a:p>
          <a:p>
            <a:pPr marL="0" indent="0">
              <a:lnSpc>
                <a:spcPct val="150000"/>
              </a:lnSpc>
              <a:buClr>
                <a:schemeClr val="accent3">
                  <a:lumMod val="50000"/>
                </a:schemeClr>
              </a:buClr>
              <a:buNone/>
            </a:pPr>
            <a:r>
              <a:rPr lang="en-US" sz="2000" dirty="0"/>
              <a:t> </a:t>
            </a:r>
            <a:r>
              <a:rPr lang="en-US" sz="2000" dirty="0" smtClean="0"/>
              <a:t>        PO Box 7931     Madison WI     53707-7931</a:t>
            </a:r>
            <a:endParaRPr lang="en-US" dirty="0" smtClean="0"/>
          </a:p>
          <a:p>
            <a:pPr>
              <a:lnSpc>
                <a:spcPct val="110000"/>
              </a:lnSpc>
              <a:buClr>
                <a:schemeClr val="accent3">
                  <a:lumMod val="50000"/>
                </a:schemeClr>
              </a:buClr>
              <a:buFont typeface="Calibri" panose="020F0502020204030204" pitchFamily="34" charset="0"/>
              <a:buChar char="*"/>
            </a:pPr>
            <a:r>
              <a:rPr lang="en-US" dirty="0" smtClean="0"/>
              <a:t>Provide your name, birth date, ss #, termination date, joint survivor’s name &amp; birthdate, pre-1974 active duty military, and current salary estimate</a:t>
            </a:r>
            <a:endParaRPr lang="en-US" dirty="0"/>
          </a:p>
        </p:txBody>
      </p:sp>
    </p:spTree>
    <p:extLst>
      <p:ext uri="{BB962C8B-B14F-4D97-AF65-F5344CB8AC3E}">
        <p14:creationId xmlns:p14="http://schemas.microsoft.com/office/powerpoint/2010/main" val="158199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7428"/>
            <a:ext cx="6681158" cy="891785"/>
          </a:xfrm>
        </p:spPr>
        <p:txBody>
          <a:bodyPr>
            <a:normAutofit/>
          </a:bodyPr>
          <a:lstStyle/>
          <a:p>
            <a:pPr marL="571500" indent="-571500">
              <a:buFont typeface="Wingdings" panose="05000000000000000000" pitchFamily="2" charset="2"/>
              <a:buChar char="ü"/>
            </a:pPr>
            <a:r>
              <a:rPr lang="en-US" sz="4000" b="1" u="sng" cap="small" normalizeH="1" dirty="0" smtClean="0">
                <a:solidFill>
                  <a:schemeClr val="accent3">
                    <a:lumMod val="50000"/>
                  </a:schemeClr>
                </a:solidFill>
              </a:rPr>
              <a:t>Reviewing your Estimate</a:t>
            </a:r>
            <a:endParaRPr lang="en-US" sz="4000" b="1" u="sng" cap="small" normalizeH="1" dirty="0">
              <a:solidFill>
                <a:schemeClr val="accent3">
                  <a:lumMod val="50000"/>
                </a:schemeClr>
              </a:solidFill>
            </a:endParaRPr>
          </a:p>
        </p:txBody>
      </p:sp>
      <p:sp>
        <p:nvSpPr>
          <p:cNvPr id="3" name="Content Placeholder 2"/>
          <p:cNvSpPr>
            <a:spLocks noGrp="1"/>
          </p:cNvSpPr>
          <p:nvPr>
            <p:ph idx="1"/>
          </p:nvPr>
        </p:nvSpPr>
        <p:spPr>
          <a:xfrm>
            <a:off x="1143000" y="1386589"/>
            <a:ext cx="7696200" cy="5247123"/>
          </a:xfrm>
        </p:spPr>
        <p:txBody>
          <a:bodyPr>
            <a:normAutofit lnSpcReduction="10000"/>
          </a:bodyPr>
          <a:lstStyle/>
          <a:p>
            <a:pPr>
              <a:lnSpc>
                <a:spcPct val="150000"/>
              </a:lnSpc>
              <a:buClr>
                <a:schemeClr val="accent3">
                  <a:lumMod val="50000"/>
                </a:schemeClr>
              </a:buClr>
              <a:buFont typeface="Calibri" panose="020F0502020204030204" pitchFamily="34" charset="0"/>
              <a:buChar char="*"/>
            </a:pPr>
            <a:r>
              <a:rPr lang="en-US" dirty="0" smtClean="0"/>
              <a:t>Open the packet envelope</a:t>
            </a:r>
          </a:p>
          <a:p>
            <a:pPr>
              <a:lnSpc>
                <a:spcPct val="150000"/>
              </a:lnSpc>
              <a:buClr>
                <a:schemeClr val="accent3">
                  <a:lumMod val="50000"/>
                </a:schemeClr>
              </a:buClr>
              <a:buFont typeface="Calibri" panose="020F0502020204030204" pitchFamily="34" charset="0"/>
              <a:buChar char="*"/>
            </a:pPr>
            <a:r>
              <a:rPr lang="en-US" dirty="0" smtClean="0"/>
              <a:t>Read your estimate/application form</a:t>
            </a:r>
          </a:p>
          <a:p>
            <a:pPr>
              <a:lnSpc>
                <a:spcPct val="150000"/>
              </a:lnSpc>
              <a:buClr>
                <a:schemeClr val="accent3">
                  <a:lumMod val="50000"/>
                </a:schemeClr>
              </a:buClr>
              <a:buFont typeface="Calibri" panose="020F0502020204030204" pitchFamily="34" charset="0"/>
              <a:buChar char="*"/>
            </a:pPr>
            <a:r>
              <a:rPr lang="en-US" dirty="0" smtClean="0"/>
              <a:t>Browse through the brochures</a:t>
            </a:r>
          </a:p>
          <a:p>
            <a:pPr>
              <a:lnSpc>
                <a:spcPct val="150000"/>
              </a:lnSpc>
              <a:buClr>
                <a:schemeClr val="accent3">
                  <a:lumMod val="50000"/>
                </a:schemeClr>
              </a:buClr>
              <a:buFont typeface="Calibri" panose="020F0502020204030204" pitchFamily="34" charset="0"/>
              <a:buChar char="*"/>
            </a:pPr>
            <a:r>
              <a:rPr lang="en-US" dirty="0" smtClean="0"/>
              <a:t>Write down any questions you have</a:t>
            </a:r>
            <a:endParaRPr lang="en-US" sz="2000" dirty="0"/>
          </a:p>
          <a:p>
            <a:pPr marL="0" indent="0">
              <a:lnSpc>
                <a:spcPct val="150000"/>
              </a:lnSpc>
              <a:buClr>
                <a:schemeClr val="accent3">
                  <a:lumMod val="50000"/>
                </a:schemeClr>
              </a:buClr>
              <a:buNone/>
            </a:pPr>
            <a:r>
              <a:rPr lang="en-US" sz="2000" dirty="0" smtClean="0"/>
              <a:t>       Is there a current beneficiary form on file?  When do payments start</a:t>
            </a:r>
          </a:p>
          <a:p>
            <a:pPr marL="0" indent="0">
              <a:lnSpc>
                <a:spcPct val="150000"/>
              </a:lnSpc>
              <a:buClr>
                <a:schemeClr val="accent3">
                  <a:lumMod val="50000"/>
                </a:schemeClr>
              </a:buClr>
              <a:buNone/>
            </a:pPr>
            <a:r>
              <a:rPr lang="en-US" sz="2000" dirty="0"/>
              <a:t> </a:t>
            </a:r>
            <a:r>
              <a:rPr lang="en-US" sz="2000" dirty="0" smtClean="0"/>
              <a:t>      and when do they arrive?  Taxes?  Other deductions?  What is the</a:t>
            </a:r>
          </a:p>
          <a:p>
            <a:pPr marL="0" indent="0">
              <a:lnSpc>
                <a:spcPct val="150000"/>
              </a:lnSpc>
              <a:buClr>
                <a:schemeClr val="accent3">
                  <a:lumMod val="50000"/>
                </a:schemeClr>
              </a:buClr>
              <a:buNone/>
            </a:pPr>
            <a:r>
              <a:rPr lang="en-US" sz="2000" dirty="0"/>
              <a:t> </a:t>
            </a:r>
            <a:r>
              <a:rPr lang="en-US" sz="2000" dirty="0" smtClean="0"/>
              <a:t>      difference between a beneficiary and a joint survivor?</a:t>
            </a:r>
          </a:p>
          <a:p>
            <a:pPr marL="0" indent="0">
              <a:lnSpc>
                <a:spcPct val="150000"/>
              </a:lnSpc>
              <a:buClr>
                <a:schemeClr val="accent3">
                  <a:lumMod val="50000"/>
                </a:schemeClr>
              </a:buClr>
              <a:buNone/>
            </a:pPr>
            <a:r>
              <a:rPr lang="en-US" sz="2000" dirty="0"/>
              <a:t> </a:t>
            </a:r>
            <a:r>
              <a:rPr lang="en-US" sz="2000" dirty="0" smtClean="0"/>
              <a:t>      </a:t>
            </a:r>
            <a:r>
              <a:rPr lang="en-US" sz="2000" b="1" dirty="0" smtClean="0">
                <a:solidFill>
                  <a:schemeClr val="accent3">
                    <a:lumMod val="50000"/>
                  </a:schemeClr>
                </a:solidFill>
              </a:rPr>
              <a:t>***</a:t>
            </a:r>
            <a:r>
              <a:rPr lang="en-US" sz="1800" u="sng" dirty="0" smtClean="0"/>
              <a:t>View our webinar “Annuity Options” for specific information</a:t>
            </a:r>
            <a:r>
              <a:rPr lang="en-US" sz="2000" dirty="0" smtClean="0"/>
              <a:t>         </a:t>
            </a:r>
            <a:endParaRPr lang="en-US" dirty="0" smtClean="0"/>
          </a:p>
        </p:txBody>
      </p:sp>
    </p:spTree>
    <p:extLst>
      <p:ext uri="{BB962C8B-B14F-4D97-AF65-F5344CB8AC3E}">
        <p14:creationId xmlns:p14="http://schemas.microsoft.com/office/powerpoint/2010/main" val="3510729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7428"/>
            <a:ext cx="7474789" cy="809339"/>
          </a:xfrm>
        </p:spPr>
        <p:txBody>
          <a:bodyPr/>
          <a:lstStyle/>
          <a:p>
            <a:pPr marL="571500" indent="-571500">
              <a:buFont typeface="Wingdings" panose="05000000000000000000" pitchFamily="2" charset="2"/>
              <a:buChar char="ü"/>
            </a:pPr>
            <a:r>
              <a:rPr lang="en-US" b="1" u="sng" cap="small" normalizeH="1" dirty="0" smtClean="0">
                <a:solidFill>
                  <a:schemeClr val="accent3">
                    <a:lumMod val="50000"/>
                  </a:schemeClr>
                </a:solidFill>
              </a:rPr>
              <a:t>Scheduling your Appointment</a:t>
            </a:r>
            <a:endParaRPr lang="en-US" b="1" u="sng" cap="small" normalizeH="1" dirty="0">
              <a:solidFill>
                <a:schemeClr val="accent3">
                  <a:lumMod val="50000"/>
                </a:schemeClr>
              </a:solidFill>
            </a:endParaRPr>
          </a:p>
        </p:txBody>
      </p:sp>
      <p:sp>
        <p:nvSpPr>
          <p:cNvPr id="3" name="Content Placeholder 2"/>
          <p:cNvSpPr>
            <a:spLocks noGrp="1"/>
          </p:cNvSpPr>
          <p:nvPr>
            <p:ph idx="1"/>
          </p:nvPr>
        </p:nvSpPr>
        <p:spPr>
          <a:xfrm>
            <a:off x="1143000" y="1414732"/>
            <a:ext cx="7696200" cy="4942935"/>
          </a:xfrm>
        </p:spPr>
        <p:txBody>
          <a:bodyPr>
            <a:normAutofit fontScale="85000" lnSpcReduction="10000"/>
          </a:bodyPr>
          <a:lstStyle/>
          <a:p>
            <a:pPr>
              <a:lnSpc>
                <a:spcPct val="150000"/>
              </a:lnSpc>
              <a:buClr>
                <a:schemeClr val="accent3">
                  <a:lumMod val="50000"/>
                </a:schemeClr>
              </a:buClr>
              <a:buFont typeface="Calibri" panose="020F0502020204030204" pitchFamily="34" charset="0"/>
              <a:buChar char="*"/>
            </a:pPr>
            <a:r>
              <a:rPr lang="en-US" dirty="0" smtClean="0"/>
              <a:t>Is this mandatory?  </a:t>
            </a:r>
            <a:r>
              <a:rPr lang="en-US" dirty="0" smtClean="0">
                <a:solidFill>
                  <a:schemeClr val="accent3">
                    <a:lumMod val="50000"/>
                  </a:schemeClr>
                </a:solidFill>
              </a:rPr>
              <a:t>NO</a:t>
            </a:r>
            <a:endParaRPr lang="en-US" sz="2000" dirty="0" smtClean="0">
              <a:solidFill>
                <a:schemeClr val="accent3">
                  <a:lumMod val="50000"/>
                </a:schemeClr>
              </a:solidFill>
            </a:endParaRPr>
          </a:p>
          <a:p>
            <a:pPr marL="0" indent="0">
              <a:lnSpc>
                <a:spcPct val="150000"/>
              </a:lnSpc>
              <a:buClr>
                <a:schemeClr val="accent3">
                  <a:lumMod val="50000"/>
                </a:schemeClr>
              </a:buClr>
              <a:buNone/>
            </a:pPr>
            <a:r>
              <a:rPr lang="en-US" sz="2000" dirty="0">
                <a:solidFill>
                  <a:schemeClr val="accent3">
                    <a:lumMod val="50000"/>
                  </a:schemeClr>
                </a:solidFill>
              </a:rPr>
              <a:t> </a:t>
            </a:r>
            <a:r>
              <a:rPr lang="en-US" sz="2000" dirty="0" smtClean="0">
                <a:solidFill>
                  <a:schemeClr val="accent3">
                    <a:lumMod val="50000"/>
                  </a:schemeClr>
                </a:solidFill>
              </a:rPr>
              <a:t>      But it is extremely helpful. </a:t>
            </a:r>
            <a:endParaRPr lang="en-US" dirty="0" smtClean="0">
              <a:solidFill>
                <a:schemeClr val="accent3">
                  <a:lumMod val="50000"/>
                </a:schemeClr>
              </a:solidFill>
            </a:endParaRPr>
          </a:p>
          <a:p>
            <a:pPr>
              <a:lnSpc>
                <a:spcPct val="150000"/>
              </a:lnSpc>
              <a:buClr>
                <a:schemeClr val="accent3">
                  <a:lumMod val="50000"/>
                </a:schemeClr>
              </a:buClr>
              <a:buFont typeface="Calibri" panose="020F0502020204030204" pitchFamily="34" charset="0"/>
              <a:buChar char="*"/>
            </a:pPr>
            <a:r>
              <a:rPr lang="en-US" dirty="0" smtClean="0"/>
              <a:t>Is this recommended?  </a:t>
            </a:r>
            <a:r>
              <a:rPr lang="en-US" dirty="0" smtClean="0">
                <a:solidFill>
                  <a:schemeClr val="accent3">
                    <a:lumMod val="50000"/>
                  </a:schemeClr>
                </a:solidFill>
              </a:rPr>
              <a:t>YES</a:t>
            </a:r>
            <a:endParaRPr lang="en-US" sz="2000" dirty="0" smtClean="0">
              <a:solidFill>
                <a:schemeClr val="accent3">
                  <a:lumMod val="50000"/>
                </a:schemeClr>
              </a:solidFill>
            </a:endParaRPr>
          </a:p>
          <a:p>
            <a:pPr marL="0" indent="0">
              <a:lnSpc>
                <a:spcPct val="150000"/>
              </a:lnSpc>
              <a:buClr>
                <a:schemeClr val="accent3">
                  <a:lumMod val="50000"/>
                </a:schemeClr>
              </a:buClr>
              <a:buNone/>
            </a:pPr>
            <a:r>
              <a:rPr lang="en-US" sz="2000" dirty="0">
                <a:solidFill>
                  <a:schemeClr val="accent3">
                    <a:lumMod val="50000"/>
                  </a:schemeClr>
                </a:solidFill>
              </a:rPr>
              <a:t> </a:t>
            </a:r>
            <a:r>
              <a:rPr lang="en-US" sz="2000" dirty="0" smtClean="0">
                <a:solidFill>
                  <a:schemeClr val="accent3">
                    <a:lumMod val="50000"/>
                  </a:schemeClr>
                </a:solidFill>
              </a:rPr>
              <a:t>      Members have commented how much easier it is to navigate through our system</a:t>
            </a:r>
          </a:p>
          <a:p>
            <a:pPr marL="0" indent="0">
              <a:lnSpc>
                <a:spcPct val="150000"/>
              </a:lnSpc>
              <a:buClr>
                <a:schemeClr val="accent3">
                  <a:lumMod val="50000"/>
                </a:schemeClr>
              </a:buClr>
              <a:buNone/>
            </a:pPr>
            <a:r>
              <a:rPr lang="en-US" sz="2000" dirty="0">
                <a:solidFill>
                  <a:schemeClr val="accent3">
                    <a:lumMod val="50000"/>
                  </a:schemeClr>
                </a:solidFill>
              </a:rPr>
              <a:t> </a:t>
            </a:r>
            <a:r>
              <a:rPr lang="en-US" sz="2000" dirty="0" smtClean="0">
                <a:solidFill>
                  <a:schemeClr val="accent3">
                    <a:lumMod val="50000"/>
                  </a:schemeClr>
                </a:solidFill>
              </a:rPr>
              <a:t>      with the help of an in-person appointment.</a:t>
            </a:r>
            <a:endParaRPr lang="en-US" dirty="0" smtClean="0">
              <a:solidFill>
                <a:schemeClr val="accent3">
                  <a:lumMod val="50000"/>
                </a:schemeClr>
              </a:solidFill>
            </a:endParaRPr>
          </a:p>
          <a:p>
            <a:pPr>
              <a:buClr>
                <a:schemeClr val="accent3">
                  <a:lumMod val="50000"/>
                </a:schemeClr>
              </a:buClr>
              <a:buFont typeface="Calibri" panose="020F0502020204030204" pitchFamily="34" charset="0"/>
              <a:buChar char="*"/>
            </a:pPr>
            <a:r>
              <a:rPr lang="en-US" dirty="0" smtClean="0"/>
              <a:t>Avoid costly mistakes and receive clear, easy to understand explanations and answers to your questions.</a:t>
            </a:r>
          </a:p>
          <a:p>
            <a:pPr>
              <a:buClr>
                <a:schemeClr val="accent3">
                  <a:lumMod val="50000"/>
                </a:schemeClr>
              </a:buClr>
              <a:buFont typeface="Calibri" panose="020F0502020204030204" pitchFamily="34" charset="0"/>
              <a:buChar char="*"/>
            </a:pPr>
            <a:r>
              <a:rPr lang="en-US" dirty="0" smtClean="0"/>
              <a:t>Contact ETF to schedule either your group or individual appointment at </a:t>
            </a:r>
            <a:r>
              <a:rPr lang="en-US" dirty="0" smtClean="0">
                <a:solidFill>
                  <a:schemeClr val="accent3">
                    <a:lumMod val="50000"/>
                  </a:schemeClr>
                </a:solidFill>
              </a:rPr>
              <a:t>877-533-5020</a:t>
            </a:r>
          </a:p>
        </p:txBody>
      </p:sp>
    </p:spTree>
    <p:extLst>
      <p:ext uri="{BB962C8B-B14F-4D97-AF65-F5344CB8AC3E}">
        <p14:creationId xmlns:p14="http://schemas.microsoft.com/office/powerpoint/2010/main" val="3010425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ETF Wave Side">
  <a:themeElements>
    <a:clrScheme name="Custom 5">
      <a:dk1>
        <a:srgbClr val="000000"/>
      </a:dk1>
      <a:lt1>
        <a:srgbClr val="FFFFFF"/>
      </a:lt1>
      <a:dk2>
        <a:srgbClr val="1F497D"/>
      </a:dk2>
      <a:lt2>
        <a:srgbClr val="EEECE1"/>
      </a:lt2>
      <a:accent1>
        <a:srgbClr val="1F497D"/>
      </a:accent1>
      <a:accent2>
        <a:srgbClr val="FF7B21"/>
      </a:accent2>
      <a:accent3>
        <a:srgbClr val="A1DA8A"/>
      </a:accent3>
      <a:accent4>
        <a:srgbClr val="7E9FC8"/>
      </a:accent4>
      <a:accent5>
        <a:srgbClr val="0A740A"/>
      </a:accent5>
      <a:accent6>
        <a:srgbClr val="FFFC7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ETF Wave">
      <a:dk1>
        <a:srgbClr val="000000"/>
      </a:dk1>
      <a:lt1>
        <a:srgbClr val="FFFFFF"/>
      </a:lt1>
      <a:dk2>
        <a:srgbClr val="1F497D"/>
      </a:dk2>
      <a:lt2>
        <a:srgbClr val="EEECE1"/>
      </a:lt2>
      <a:accent1>
        <a:srgbClr val="1F497D"/>
      </a:accent1>
      <a:accent2>
        <a:srgbClr val="FF7B21"/>
      </a:accent2>
      <a:accent3>
        <a:srgbClr val="A1DA8A"/>
      </a:accent3>
      <a:accent4>
        <a:srgbClr val="7E9FC8"/>
      </a:accent4>
      <a:accent5>
        <a:srgbClr val="0A740A"/>
      </a:accent5>
      <a:accent6>
        <a:srgbClr val="FFFC7D"/>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ETF Wave Side</Template>
  <TotalTime>874</TotalTime>
  <Words>657</Words>
  <Application>Microsoft Office PowerPoint</Application>
  <PresentationFormat>On-screen Show (4:3)</PresentationFormat>
  <Paragraphs>95</Paragraphs>
  <Slides>13</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13</vt:i4>
      </vt:variant>
    </vt:vector>
  </HeadingPairs>
  <TitlesOfParts>
    <vt:vector size="20" baseType="lpstr">
      <vt:lpstr>Arial</vt:lpstr>
      <vt:lpstr>Calibri</vt:lpstr>
      <vt:lpstr>Constantia</vt:lpstr>
      <vt:lpstr>Wingdings</vt:lpstr>
      <vt:lpstr>ETF Wave Side</vt:lpstr>
      <vt:lpstr>Office Theme</vt:lpstr>
      <vt:lpstr>1_Office Theme</vt:lpstr>
      <vt:lpstr>5 Basic Steps to Your Retirement</vt:lpstr>
      <vt:lpstr>How to Participate in the Webinar </vt:lpstr>
      <vt:lpstr>Topics For Today</vt:lpstr>
      <vt:lpstr>Summary of This Webinar</vt:lpstr>
      <vt:lpstr>5 Basic Steps to Your Retirement</vt:lpstr>
      <vt:lpstr>Choosing your Termination Date</vt:lpstr>
      <vt:lpstr>Requesting your Estimate</vt:lpstr>
      <vt:lpstr>Reviewing your Estimate</vt:lpstr>
      <vt:lpstr>Scheduling your Appointment</vt:lpstr>
      <vt:lpstr>Submitting your Application</vt:lpstr>
      <vt:lpstr>Review Your 5 Steps </vt:lpstr>
      <vt:lpstr>Additional Resources</vt:lpstr>
      <vt:lpstr> Thank you for participating today and best regards to each of you that are about to retire.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Fields, Kathryn</dc:creator>
  <cp:lastModifiedBy>Griffin, Marty</cp:lastModifiedBy>
  <cp:revision>101</cp:revision>
  <cp:lastPrinted>2015-04-08T15:15:10Z</cp:lastPrinted>
  <dcterms:created xsi:type="dcterms:W3CDTF">2014-01-29T17:43:05Z</dcterms:created>
  <dcterms:modified xsi:type="dcterms:W3CDTF">2015-11-16T22:15:53Z</dcterms:modified>
  <cp:contentStatus/>
</cp:coreProperties>
</file>