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4131" r:id="rId2"/>
    <p:sldMasterId id="2147484671" r:id="rId3"/>
    <p:sldMasterId id="2147484675" r:id="rId4"/>
  </p:sldMasterIdLst>
  <p:notesMasterIdLst>
    <p:notesMasterId r:id="rId63"/>
  </p:notesMasterIdLst>
  <p:handoutMasterIdLst>
    <p:handoutMasterId r:id="rId64"/>
  </p:handoutMasterIdLst>
  <p:sldIdLst>
    <p:sldId id="473" r:id="rId5"/>
    <p:sldId id="474" r:id="rId6"/>
    <p:sldId id="475" r:id="rId7"/>
    <p:sldId id="290" r:id="rId8"/>
    <p:sldId id="380" r:id="rId9"/>
    <p:sldId id="293" r:id="rId10"/>
    <p:sldId id="404" r:id="rId11"/>
    <p:sldId id="395" r:id="rId12"/>
    <p:sldId id="396" r:id="rId13"/>
    <p:sldId id="397" r:id="rId14"/>
    <p:sldId id="405" r:id="rId15"/>
    <p:sldId id="411" r:id="rId16"/>
    <p:sldId id="415"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 id="421" r:id="rId30"/>
    <p:sldId id="425" r:id="rId31"/>
    <p:sldId id="427" r:id="rId32"/>
    <p:sldId id="428" r:id="rId33"/>
    <p:sldId id="424" r:id="rId34"/>
    <p:sldId id="429" r:id="rId35"/>
    <p:sldId id="430" r:id="rId36"/>
    <p:sldId id="431" r:id="rId37"/>
    <p:sldId id="384" r:id="rId38"/>
    <p:sldId id="465" r:id="rId39"/>
    <p:sldId id="466" r:id="rId40"/>
    <p:sldId id="467" r:id="rId41"/>
    <p:sldId id="468" r:id="rId42"/>
    <p:sldId id="469" r:id="rId43"/>
    <p:sldId id="470" r:id="rId44"/>
    <p:sldId id="471" r:id="rId45"/>
    <p:sldId id="472" r:id="rId46"/>
    <p:sldId id="296" r:id="rId47"/>
    <p:sldId id="444" r:id="rId48"/>
    <p:sldId id="445" r:id="rId49"/>
    <p:sldId id="443" r:id="rId50"/>
    <p:sldId id="447" r:id="rId51"/>
    <p:sldId id="294" r:id="rId52"/>
    <p:sldId id="462" r:id="rId53"/>
    <p:sldId id="297" r:id="rId54"/>
    <p:sldId id="382" r:id="rId55"/>
    <p:sldId id="303" r:id="rId56"/>
    <p:sldId id="355" r:id="rId57"/>
    <p:sldId id="369" r:id="rId58"/>
    <p:sldId id="392" r:id="rId59"/>
    <p:sldId id="464" r:id="rId60"/>
    <p:sldId id="463" r:id="rId61"/>
    <p:sldId id="476" r:id="rId6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835" autoAdjust="0"/>
  </p:normalViewPr>
  <p:slideViewPr>
    <p:cSldViewPr>
      <p:cViewPr varScale="1">
        <p:scale>
          <a:sx n="75" d="100"/>
          <a:sy n="75" d="100"/>
        </p:scale>
        <p:origin x="1344" y="43"/>
      </p:cViewPr>
      <p:guideLst>
        <p:guide orient="horz" pos="2160"/>
        <p:guide pos="2880"/>
      </p:guideLst>
    </p:cSldViewPr>
  </p:slideViewPr>
  <p:notesTextViewPr>
    <p:cViewPr>
      <p:scale>
        <a:sx n="100" d="100"/>
        <a:sy n="100" d="100"/>
      </p:scale>
      <p:origin x="0" y="0"/>
    </p:cViewPr>
  </p:notesTextViewPr>
  <p:sorterViewPr>
    <p:cViewPr>
      <p:scale>
        <a:sx n="80" d="100"/>
        <a:sy n="80" d="100"/>
      </p:scale>
      <p:origin x="0" y="5292"/>
    </p:cViewPr>
  </p:sorterViewPr>
  <p:notesViewPr>
    <p:cSldViewPr>
      <p:cViewPr varScale="1">
        <p:scale>
          <a:sx n="58" d="100"/>
          <a:sy n="58" d="100"/>
        </p:scale>
        <p:origin x="-111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C4B23-FFCC-4D80-A4BB-CFD01D395B4C}" type="doc">
      <dgm:prSet loTypeId="urn:microsoft.com/office/officeart/2005/8/layout/hProcess9" loCatId="process" qsTypeId="urn:microsoft.com/office/officeart/2005/8/quickstyle/simple1" qsCatId="simple" csTypeId="urn:microsoft.com/office/officeart/2005/8/colors/accent1_2" csCatId="accent1" phldr="1"/>
      <dgm:spPr/>
    </dgm:pt>
    <dgm:pt modelId="{00318757-1D12-48B3-BED8-F211A08D2631}">
      <dgm:prSet phldrT="[Text]" custT="1"/>
      <dgm:spPr>
        <a:solidFill>
          <a:schemeClr val="accent2">
            <a:lumMod val="75000"/>
          </a:schemeClr>
        </a:solidFill>
      </dgm:spPr>
      <dgm:t>
        <a:bodyPr/>
        <a:lstStyle/>
        <a:p>
          <a:r>
            <a:rPr lang="en-US" sz="2400" dirty="0" smtClean="0"/>
            <a:t>Earn less</a:t>
          </a:r>
          <a:endParaRPr lang="en-US" sz="2400" dirty="0"/>
        </a:p>
      </dgm:t>
    </dgm:pt>
    <dgm:pt modelId="{EEFD8738-13FD-48B3-AE61-6389B05C8BC5}" type="parTrans" cxnId="{A24806DC-4B06-4E53-817D-94906DEC2B35}">
      <dgm:prSet/>
      <dgm:spPr/>
      <dgm:t>
        <a:bodyPr/>
        <a:lstStyle/>
        <a:p>
          <a:endParaRPr lang="en-US"/>
        </a:p>
      </dgm:t>
    </dgm:pt>
    <dgm:pt modelId="{CE562BC1-F66F-4473-834C-676F319C3B98}" type="sibTrans" cxnId="{A24806DC-4B06-4E53-817D-94906DEC2B35}">
      <dgm:prSet/>
      <dgm:spPr/>
      <dgm:t>
        <a:bodyPr/>
        <a:lstStyle/>
        <a:p>
          <a:endParaRPr lang="en-US"/>
        </a:p>
      </dgm:t>
    </dgm:pt>
    <dgm:pt modelId="{62F53BF0-C319-466D-9BA7-55DA6C373070}">
      <dgm:prSet phldrT="[Text]" custT="1"/>
      <dgm:spPr>
        <a:solidFill>
          <a:schemeClr val="accent2">
            <a:lumMod val="75000"/>
          </a:schemeClr>
        </a:solidFill>
      </dgm:spPr>
      <dgm:t>
        <a:bodyPr/>
        <a:lstStyle/>
        <a:p>
          <a:r>
            <a:rPr lang="en-US" sz="2400" dirty="0" smtClean="0"/>
            <a:t>Time away from work</a:t>
          </a:r>
          <a:endParaRPr lang="en-US" sz="2400" dirty="0"/>
        </a:p>
      </dgm:t>
    </dgm:pt>
    <dgm:pt modelId="{76E2F515-C1BA-42AA-AA14-0C431FECEB99}" type="parTrans" cxnId="{80F68F46-C19A-4193-9B6E-B5E7BCA2A573}">
      <dgm:prSet/>
      <dgm:spPr/>
      <dgm:t>
        <a:bodyPr/>
        <a:lstStyle/>
        <a:p>
          <a:endParaRPr lang="en-US"/>
        </a:p>
      </dgm:t>
    </dgm:pt>
    <dgm:pt modelId="{6DD05A8F-CB39-475F-94A4-539875C0C4C0}" type="sibTrans" cxnId="{80F68F46-C19A-4193-9B6E-B5E7BCA2A573}">
      <dgm:prSet/>
      <dgm:spPr/>
      <dgm:t>
        <a:bodyPr/>
        <a:lstStyle/>
        <a:p>
          <a:endParaRPr lang="en-US"/>
        </a:p>
      </dgm:t>
    </dgm:pt>
    <dgm:pt modelId="{6AFB502F-2A6E-47F5-BF74-10490C273B23}">
      <dgm:prSet phldrT="[Text]" custT="1"/>
      <dgm:spPr>
        <a:solidFill>
          <a:schemeClr val="accent2">
            <a:lumMod val="75000"/>
          </a:schemeClr>
        </a:solidFill>
      </dgm:spPr>
      <dgm:t>
        <a:bodyPr/>
        <a:lstStyle/>
        <a:p>
          <a:r>
            <a:rPr lang="en-US" sz="2400" dirty="0" smtClean="0"/>
            <a:t>Part-time work</a:t>
          </a:r>
          <a:endParaRPr lang="en-US" sz="2400" dirty="0"/>
        </a:p>
      </dgm:t>
    </dgm:pt>
    <dgm:pt modelId="{A097D9D5-3342-4518-B183-EDDB1BF37EB0}" type="parTrans" cxnId="{0C15B42E-7558-4437-AB0E-4664A82F52B1}">
      <dgm:prSet/>
      <dgm:spPr/>
      <dgm:t>
        <a:bodyPr/>
        <a:lstStyle/>
        <a:p>
          <a:endParaRPr lang="en-US"/>
        </a:p>
      </dgm:t>
    </dgm:pt>
    <dgm:pt modelId="{3566F423-3C82-4E4D-928B-83180931C1D2}" type="sibTrans" cxnId="{0C15B42E-7558-4437-AB0E-4664A82F52B1}">
      <dgm:prSet/>
      <dgm:spPr/>
      <dgm:t>
        <a:bodyPr/>
        <a:lstStyle/>
        <a:p>
          <a:endParaRPr lang="en-US"/>
        </a:p>
      </dgm:t>
    </dgm:pt>
    <dgm:pt modelId="{2113195D-797E-4FF2-B040-1F050156B5BA}">
      <dgm:prSet phldrT="[Text]" custT="1"/>
      <dgm:spPr>
        <a:solidFill>
          <a:schemeClr val="accent2">
            <a:lumMod val="75000"/>
          </a:schemeClr>
        </a:solidFill>
      </dgm:spPr>
      <dgm:t>
        <a:bodyPr/>
        <a:lstStyle/>
        <a:p>
          <a:r>
            <a:rPr lang="en-US" sz="2400" baseline="0" dirty="0" smtClean="0"/>
            <a:t>Less in savings and pension</a:t>
          </a:r>
          <a:endParaRPr lang="en-US" sz="2400" baseline="0" dirty="0"/>
        </a:p>
      </dgm:t>
    </dgm:pt>
    <dgm:pt modelId="{DF3E834C-2D84-43AC-A3E1-EB93640A3609}" type="parTrans" cxnId="{AE53C48D-8F2E-415D-9C76-EF708308552F}">
      <dgm:prSet/>
      <dgm:spPr/>
      <dgm:t>
        <a:bodyPr/>
        <a:lstStyle/>
        <a:p>
          <a:endParaRPr lang="en-US"/>
        </a:p>
      </dgm:t>
    </dgm:pt>
    <dgm:pt modelId="{36448733-FB5B-493E-BE05-99F88FD6F738}" type="sibTrans" cxnId="{AE53C48D-8F2E-415D-9C76-EF708308552F}">
      <dgm:prSet/>
      <dgm:spPr/>
      <dgm:t>
        <a:bodyPr/>
        <a:lstStyle/>
        <a:p>
          <a:endParaRPr lang="en-US"/>
        </a:p>
      </dgm:t>
    </dgm:pt>
    <dgm:pt modelId="{3B62D769-B978-459F-BFE7-0370E1CCBEC9}">
      <dgm:prSet phldrT="[Text]" custT="1"/>
      <dgm:spPr>
        <a:solidFill>
          <a:schemeClr val="accent2">
            <a:lumMod val="75000"/>
          </a:schemeClr>
        </a:solidFill>
      </dgm:spPr>
      <dgm:t>
        <a:bodyPr/>
        <a:lstStyle/>
        <a:p>
          <a:r>
            <a:rPr lang="en-US" sz="2400" dirty="0" smtClean="0"/>
            <a:t>Live longer</a:t>
          </a:r>
          <a:endParaRPr lang="en-US" sz="2400" dirty="0"/>
        </a:p>
      </dgm:t>
    </dgm:pt>
    <dgm:pt modelId="{29BE816F-F0C9-443D-BB18-41DC985CD4D2}" type="parTrans" cxnId="{813536FA-F734-4C9E-938A-6902021DFDC3}">
      <dgm:prSet/>
      <dgm:spPr/>
      <dgm:t>
        <a:bodyPr/>
        <a:lstStyle/>
        <a:p>
          <a:endParaRPr lang="en-US"/>
        </a:p>
      </dgm:t>
    </dgm:pt>
    <dgm:pt modelId="{611488E2-BCF0-46F8-AAC0-4FE726E006D3}" type="sibTrans" cxnId="{813536FA-F734-4C9E-938A-6902021DFDC3}">
      <dgm:prSet/>
      <dgm:spPr/>
      <dgm:t>
        <a:bodyPr/>
        <a:lstStyle/>
        <a:p>
          <a:endParaRPr lang="en-US"/>
        </a:p>
      </dgm:t>
    </dgm:pt>
    <dgm:pt modelId="{B27E8FD8-4E28-41A0-A841-9990BE45AD3B}">
      <dgm:prSet phldrT="[Text]" custT="1"/>
      <dgm:spPr>
        <a:solidFill>
          <a:schemeClr val="accent2">
            <a:lumMod val="75000"/>
          </a:schemeClr>
        </a:solidFill>
      </dgm:spPr>
      <dgm:t>
        <a:bodyPr/>
        <a:lstStyle/>
        <a:p>
          <a:r>
            <a:rPr lang="en-US" sz="2400" dirty="0" smtClean="0"/>
            <a:t>Living alone in retirement</a:t>
          </a:r>
          <a:endParaRPr lang="en-US" sz="2400" dirty="0"/>
        </a:p>
      </dgm:t>
    </dgm:pt>
    <dgm:pt modelId="{31D0CB90-2926-47F5-8F4E-A0F951D8573C}" type="parTrans" cxnId="{E5211336-1B8B-4FB3-B37E-32787C9F2D46}">
      <dgm:prSet/>
      <dgm:spPr/>
      <dgm:t>
        <a:bodyPr/>
        <a:lstStyle/>
        <a:p>
          <a:endParaRPr lang="en-US"/>
        </a:p>
      </dgm:t>
    </dgm:pt>
    <dgm:pt modelId="{B98A3FC2-800A-475A-AF02-44A1B2C6F590}" type="sibTrans" cxnId="{E5211336-1B8B-4FB3-B37E-32787C9F2D46}">
      <dgm:prSet/>
      <dgm:spPr/>
      <dgm:t>
        <a:bodyPr/>
        <a:lstStyle/>
        <a:p>
          <a:endParaRPr lang="en-US"/>
        </a:p>
      </dgm:t>
    </dgm:pt>
    <dgm:pt modelId="{D67F11D0-5E44-4010-AA67-87DE4117AEBC}" type="pres">
      <dgm:prSet presAssocID="{3ACC4B23-FFCC-4D80-A4BB-CFD01D395B4C}" presName="CompostProcess" presStyleCnt="0">
        <dgm:presLayoutVars>
          <dgm:dir/>
          <dgm:resizeHandles val="exact"/>
        </dgm:presLayoutVars>
      </dgm:prSet>
      <dgm:spPr/>
    </dgm:pt>
    <dgm:pt modelId="{5A5CE93A-3A6D-4F25-A96A-FB63BCAB4E98}" type="pres">
      <dgm:prSet presAssocID="{3ACC4B23-FFCC-4D80-A4BB-CFD01D395B4C}" presName="arrow" presStyleLbl="bgShp" presStyleIdx="0" presStyleCnt="1" custLinFactNeighborX="-8196" custLinFactNeighborY="1710"/>
      <dgm:spPr>
        <a:solidFill>
          <a:schemeClr val="accent1">
            <a:lumMod val="75000"/>
          </a:schemeClr>
        </a:solidFill>
        <a:ln>
          <a:solidFill>
            <a:schemeClr val="accent1">
              <a:lumMod val="60000"/>
              <a:lumOff val="40000"/>
            </a:schemeClr>
          </a:solidFill>
        </a:ln>
      </dgm:spPr>
    </dgm:pt>
    <dgm:pt modelId="{964F5BC4-DA88-4E06-8303-A3CFDF8D090E}" type="pres">
      <dgm:prSet presAssocID="{3ACC4B23-FFCC-4D80-A4BB-CFD01D395B4C}" presName="linearProcess" presStyleCnt="0"/>
      <dgm:spPr/>
    </dgm:pt>
    <dgm:pt modelId="{B9DFECB9-CDC7-4FA6-A30C-1C0128B05147}" type="pres">
      <dgm:prSet presAssocID="{00318757-1D12-48B3-BED8-F211A08D2631}" presName="textNode" presStyleLbl="node1" presStyleIdx="0" presStyleCnt="6" custScaleX="142325" custLinFactNeighborX="70309" custLinFactNeighborY="1600">
        <dgm:presLayoutVars>
          <dgm:bulletEnabled val="1"/>
        </dgm:presLayoutVars>
      </dgm:prSet>
      <dgm:spPr/>
      <dgm:t>
        <a:bodyPr/>
        <a:lstStyle/>
        <a:p>
          <a:endParaRPr lang="en-US"/>
        </a:p>
      </dgm:t>
    </dgm:pt>
    <dgm:pt modelId="{19A5FAD7-5060-4462-801C-0A35ADA30C55}" type="pres">
      <dgm:prSet presAssocID="{CE562BC1-F66F-4473-834C-676F319C3B98}" presName="sibTrans" presStyleCnt="0"/>
      <dgm:spPr/>
    </dgm:pt>
    <dgm:pt modelId="{1CFAD3F6-011D-4F9D-B792-DA5C30276BB5}" type="pres">
      <dgm:prSet presAssocID="{62F53BF0-C319-466D-9BA7-55DA6C373070}" presName="textNode" presStyleLbl="node1" presStyleIdx="1" presStyleCnt="6" custScaleX="149522" custLinFactNeighborX="19977" custLinFactNeighborY="2632">
        <dgm:presLayoutVars>
          <dgm:bulletEnabled val="1"/>
        </dgm:presLayoutVars>
      </dgm:prSet>
      <dgm:spPr/>
      <dgm:t>
        <a:bodyPr/>
        <a:lstStyle/>
        <a:p>
          <a:endParaRPr lang="en-US"/>
        </a:p>
      </dgm:t>
    </dgm:pt>
    <dgm:pt modelId="{0B796D0B-51B6-420A-B135-7161CE9C9991}" type="pres">
      <dgm:prSet presAssocID="{6DD05A8F-CB39-475F-94A4-539875C0C4C0}" presName="sibTrans" presStyleCnt="0"/>
      <dgm:spPr/>
    </dgm:pt>
    <dgm:pt modelId="{77740412-E3F8-428E-AE3D-F887A34AB76A}" type="pres">
      <dgm:prSet presAssocID="{6AFB502F-2A6E-47F5-BF74-10490C273B23}" presName="textNode" presStyleLbl="node1" presStyleIdx="2" presStyleCnt="6" custScaleX="139710" custLinFactNeighborX="21549" custLinFactNeighborY="1533">
        <dgm:presLayoutVars>
          <dgm:bulletEnabled val="1"/>
        </dgm:presLayoutVars>
      </dgm:prSet>
      <dgm:spPr/>
      <dgm:t>
        <a:bodyPr/>
        <a:lstStyle/>
        <a:p>
          <a:endParaRPr lang="en-US"/>
        </a:p>
      </dgm:t>
    </dgm:pt>
    <dgm:pt modelId="{C18FB6DE-AB2A-4C0F-9D59-DA41D380C478}" type="pres">
      <dgm:prSet presAssocID="{3566F423-3C82-4E4D-928B-83180931C1D2}" presName="sibTrans" presStyleCnt="0"/>
      <dgm:spPr/>
    </dgm:pt>
    <dgm:pt modelId="{CDE8BA17-7B8C-4382-8CCE-E9FF06768F4E}" type="pres">
      <dgm:prSet presAssocID="{2113195D-797E-4FF2-B040-1F050156B5BA}" presName="textNode" presStyleLbl="node1" presStyleIdx="3" presStyleCnt="6" custScaleX="193133" custLinFactNeighborX="3132" custLinFactNeighborY="1534">
        <dgm:presLayoutVars>
          <dgm:bulletEnabled val="1"/>
        </dgm:presLayoutVars>
      </dgm:prSet>
      <dgm:spPr/>
      <dgm:t>
        <a:bodyPr/>
        <a:lstStyle/>
        <a:p>
          <a:endParaRPr lang="en-US"/>
        </a:p>
      </dgm:t>
    </dgm:pt>
    <dgm:pt modelId="{119DE162-4BBF-4B67-B606-4B277FA4EA94}" type="pres">
      <dgm:prSet presAssocID="{36448733-FB5B-493E-BE05-99F88FD6F738}" presName="sibTrans" presStyleCnt="0"/>
      <dgm:spPr/>
    </dgm:pt>
    <dgm:pt modelId="{679E19B8-C541-4CE9-B66A-09B4C301366C}" type="pres">
      <dgm:prSet presAssocID="{3B62D769-B978-459F-BFE7-0370E1CCBEC9}" presName="textNode" presStyleLbl="node1" presStyleIdx="4" presStyleCnt="6" custScaleX="160907" custLinFactNeighborX="-14915" custLinFactNeighborY="544">
        <dgm:presLayoutVars>
          <dgm:bulletEnabled val="1"/>
        </dgm:presLayoutVars>
      </dgm:prSet>
      <dgm:spPr/>
      <dgm:t>
        <a:bodyPr/>
        <a:lstStyle/>
        <a:p>
          <a:endParaRPr lang="en-US"/>
        </a:p>
      </dgm:t>
    </dgm:pt>
    <dgm:pt modelId="{7939399E-D7E0-4BE2-8E05-D1FAD5A74FE7}" type="pres">
      <dgm:prSet presAssocID="{611488E2-BCF0-46F8-AAC0-4FE726E006D3}" presName="sibTrans" presStyleCnt="0"/>
      <dgm:spPr/>
    </dgm:pt>
    <dgm:pt modelId="{A0703CAF-F9C6-48DA-82CE-897FE3CCD69C}" type="pres">
      <dgm:prSet presAssocID="{B27E8FD8-4E28-41A0-A841-9990BE45AD3B}" presName="textNode" presStyleLbl="node1" presStyleIdx="5" presStyleCnt="6" custScaleX="250814" custScaleY="102042" custLinFactNeighborX="-6202" custLinFactNeighborY="402">
        <dgm:presLayoutVars>
          <dgm:bulletEnabled val="1"/>
        </dgm:presLayoutVars>
      </dgm:prSet>
      <dgm:spPr/>
      <dgm:t>
        <a:bodyPr/>
        <a:lstStyle/>
        <a:p>
          <a:endParaRPr lang="en-US"/>
        </a:p>
      </dgm:t>
    </dgm:pt>
  </dgm:ptLst>
  <dgm:cxnLst>
    <dgm:cxn modelId="{EEC862E2-4CE2-4724-B98C-41860B38F688}" type="presOf" srcId="{6AFB502F-2A6E-47F5-BF74-10490C273B23}" destId="{77740412-E3F8-428E-AE3D-F887A34AB76A}" srcOrd="0" destOrd="0" presId="urn:microsoft.com/office/officeart/2005/8/layout/hProcess9"/>
    <dgm:cxn modelId="{80F68F46-C19A-4193-9B6E-B5E7BCA2A573}" srcId="{3ACC4B23-FFCC-4D80-A4BB-CFD01D395B4C}" destId="{62F53BF0-C319-466D-9BA7-55DA6C373070}" srcOrd="1" destOrd="0" parTransId="{76E2F515-C1BA-42AA-AA14-0C431FECEB99}" sibTransId="{6DD05A8F-CB39-475F-94A4-539875C0C4C0}"/>
    <dgm:cxn modelId="{60E7C7CD-09F4-468C-B4AD-D8C5CF1E73A3}" type="presOf" srcId="{B27E8FD8-4E28-41A0-A841-9990BE45AD3B}" destId="{A0703CAF-F9C6-48DA-82CE-897FE3CCD69C}" srcOrd="0" destOrd="0" presId="urn:microsoft.com/office/officeart/2005/8/layout/hProcess9"/>
    <dgm:cxn modelId="{799914BC-E9C3-4599-B7D1-0C8C2A4BB4EA}" type="presOf" srcId="{3ACC4B23-FFCC-4D80-A4BB-CFD01D395B4C}" destId="{D67F11D0-5E44-4010-AA67-87DE4117AEBC}" srcOrd="0" destOrd="0" presId="urn:microsoft.com/office/officeart/2005/8/layout/hProcess9"/>
    <dgm:cxn modelId="{A32E9FF3-FAE2-4F75-8F32-34010ED73287}" type="presOf" srcId="{3B62D769-B978-459F-BFE7-0370E1CCBEC9}" destId="{679E19B8-C541-4CE9-B66A-09B4C301366C}" srcOrd="0" destOrd="0" presId="urn:microsoft.com/office/officeart/2005/8/layout/hProcess9"/>
    <dgm:cxn modelId="{813536FA-F734-4C9E-938A-6902021DFDC3}" srcId="{3ACC4B23-FFCC-4D80-A4BB-CFD01D395B4C}" destId="{3B62D769-B978-459F-BFE7-0370E1CCBEC9}" srcOrd="4" destOrd="0" parTransId="{29BE816F-F0C9-443D-BB18-41DC985CD4D2}" sibTransId="{611488E2-BCF0-46F8-AAC0-4FE726E006D3}"/>
    <dgm:cxn modelId="{A24806DC-4B06-4E53-817D-94906DEC2B35}" srcId="{3ACC4B23-FFCC-4D80-A4BB-CFD01D395B4C}" destId="{00318757-1D12-48B3-BED8-F211A08D2631}" srcOrd="0" destOrd="0" parTransId="{EEFD8738-13FD-48B3-AE61-6389B05C8BC5}" sibTransId="{CE562BC1-F66F-4473-834C-676F319C3B98}"/>
    <dgm:cxn modelId="{0C15B42E-7558-4437-AB0E-4664A82F52B1}" srcId="{3ACC4B23-FFCC-4D80-A4BB-CFD01D395B4C}" destId="{6AFB502F-2A6E-47F5-BF74-10490C273B23}" srcOrd="2" destOrd="0" parTransId="{A097D9D5-3342-4518-B183-EDDB1BF37EB0}" sibTransId="{3566F423-3C82-4E4D-928B-83180931C1D2}"/>
    <dgm:cxn modelId="{AE53C48D-8F2E-415D-9C76-EF708308552F}" srcId="{3ACC4B23-FFCC-4D80-A4BB-CFD01D395B4C}" destId="{2113195D-797E-4FF2-B040-1F050156B5BA}" srcOrd="3" destOrd="0" parTransId="{DF3E834C-2D84-43AC-A3E1-EB93640A3609}" sibTransId="{36448733-FB5B-493E-BE05-99F88FD6F738}"/>
    <dgm:cxn modelId="{3F319CD8-3C82-44D9-9B9B-F7F8342109E0}" type="presOf" srcId="{00318757-1D12-48B3-BED8-F211A08D2631}" destId="{B9DFECB9-CDC7-4FA6-A30C-1C0128B05147}" srcOrd="0" destOrd="0" presId="urn:microsoft.com/office/officeart/2005/8/layout/hProcess9"/>
    <dgm:cxn modelId="{03EA887B-CE84-4571-999F-86809E5398BB}" type="presOf" srcId="{62F53BF0-C319-466D-9BA7-55DA6C373070}" destId="{1CFAD3F6-011D-4F9D-B792-DA5C30276BB5}" srcOrd="0" destOrd="0" presId="urn:microsoft.com/office/officeart/2005/8/layout/hProcess9"/>
    <dgm:cxn modelId="{E5211336-1B8B-4FB3-B37E-32787C9F2D46}" srcId="{3ACC4B23-FFCC-4D80-A4BB-CFD01D395B4C}" destId="{B27E8FD8-4E28-41A0-A841-9990BE45AD3B}" srcOrd="5" destOrd="0" parTransId="{31D0CB90-2926-47F5-8F4E-A0F951D8573C}" sibTransId="{B98A3FC2-800A-475A-AF02-44A1B2C6F590}"/>
    <dgm:cxn modelId="{16A37638-1FA1-4FFB-B22E-5EC84910F520}" type="presOf" srcId="{2113195D-797E-4FF2-B040-1F050156B5BA}" destId="{CDE8BA17-7B8C-4382-8CCE-E9FF06768F4E}" srcOrd="0" destOrd="0" presId="urn:microsoft.com/office/officeart/2005/8/layout/hProcess9"/>
    <dgm:cxn modelId="{D7C4E371-5D73-4A3A-AED1-DA382F9014BE}" type="presParOf" srcId="{D67F11D0-5E44-4010-AA67-87DE4117AEBC}" destId="{5A5CE93A-3A6D-4F25-A96A-FB63BCAB4E98}" srcOrd="0" destOrd="0" presId="urn:microsoft.com/office/officeart/2005/8/layout/hProcess9"/>
    <dgm:cxn modelId="{5964C627-D7F7-4F64-B28E-A5A0233E4830}" type="presParOf" srcId="{D67F11D0-5E44-4010-AA67-87DE4117AEBC}" destId="{964F5BC4-DA88-4E06-8303-A3CFDF8D090E}" srcOrd="1" destOrd="0" presId="urn:microsoft.com/office/officeart/2005/8/layout/hProcess9"/>
    <dgm:cxn modelId="{9360F148-59D8-4964-9B71-4381D91E72DA}" type="presParOf" srcId="{964F5BC4-DA88-4E06-8303-A3CFDF8D090E}" destId="{B9DFECB9-CDC7-4FA6-A30C-1C0128B05147}" srcOrd="0" destOrd="0" presId="urn:microsoft.com/office/officeart/2005/8/layout/hProcess9"/>
    <dgm:cxn modelId="{ECC6C5F6-BF20-482A-A98C-FE81BBF32504}" type="presParOf" srcId="{964F5BC4-DA88-4E06-8303-A3CFDF8D090E}" destId="{19A5FAD7-5060-4462-801C-0A35ADA30C55}" srcOrd="1" destOrd="0" presId="urn:microsoft.com/office/officeart/2005/8/layout/hProcess9"/>
    <dgm:cxn modelId="{F8F83A22-02E5-4C36-9E46-1F27666F6878}" type="presParOf" srcId="{964F5BC4-DA88-4E06-8303-A3CFDF8D090E}" destId="{1CFAD3F6-011D-4F9D-B792-DA5C30276BB5}" srcOrd="2" destOrd="0" presId="urn:microsoft.com/office/officeart/2005/8/layout/hProcess9"/>
    <dgm:cxn modelId="{DBDE818D-3928-4027-8E83-15E9F84A6D95}" type="presParOf" srcId="{964F5BC4-DA88-4E06-8303-A3CFDF8D090E}" destId="{0B796D0B-51B6-420A-B135-7161CE9C9991}" srcOrd="3" destOrd="0" presId="urn:microsoft.com/office/officeart/2005/8/layout/hProcess9"/>
    <dgm:cxn modelId="{58E2DBB6-4B18-485C-A0F9-8CCC7D460EDE}" type="presParOf" srcId="{964F5BC4-DA88-4E06-8303-A3CFDF8D090E}" destId="{77740412-E3F8-428E-AE3D-F887A34AB76A}" srcOrd="4" destOrd="0" presId="urn:microsoft.com/office/officeart/2005/8/layout/hProcess9"/>
    <dgm:cxn modelId="{E85042F0-A86D-456C-AE65-E4F48D235059}" type="presParOf" srcId="{964F5BC4-DA88-4E06-8303-A3CFDF8D090E}" destId="{C18FB6DE-AB2A-4C0F-9D59-DA41D380C478}" srcOrd="5" destOrd="0" presId="urn:microsoft.com/office/officeart/2005/8/layout/hProcess9"/>
    <dgm:cxn modelId="{F58F9653-D8BC-4F9D-AAD1-2EBB605AB920}" type="presParOf" srcId="{964F5BC4-DA88-4E06-8303-A3CFDF8D090E}" destId="{CDE8BA17-7B8C-4382-8CCE-E9FF06768F4E}" srcOrd="6" destOrd="0" presId="urn:microsoft.com/office/officeart/2005/8/layout/hProcess9"/>
    <dgm:cxn modelId="{260A5322-5C3E-48DF-AC3B-C7A618C0D499}" type="presParOf" srcId="{964F5BC4-DA88-4E06-8303-A3CFDF8D090E}" destId="{119DE162-4BBF-4B67-B606-4B277FA4EA94}" srcOrd="7" destOrd="0" presId="urn:microsoft.com/office/officeart/2005/8/layout/hProcess9"/>
    <dgm:cxn modelId="{714164E2-BA08-4356-85E0-CEF5FB01A621}" type="presParOf" srcId="{964F5BC4-DA88-4E06-8303-A3CFDF8D090E}" destId="{679E19B8-C541-4CE9-B66A-09B4C301366C}" srcOrd="8" destOrd="0" presId="urn:microsoft.com/office/officeart/2005/8/layout/hProcess9"/>
    <dgm:cxn modelId="{B4550B84-EF77-48DF-847F-DD8179AC81B9}" type="presParOf" srcId="{964F5BC4-DA88-4E06-8303-A3CFDF8D090E}" destId="{7939399E-D7E0-4BE2-8E05-D1FAD5A74FE7}" srcOrd="9" destOrd="0" presId="urn:microsoft.com/office/officeart/2005/8/layout/hProcess9"/>
    <dgm:cxn modelId="{EB7C3F3B-EF76-475E-B4B2-9D3592ED5CDA}" type="presParOf" srcId="{964F5BC4-DA88-4E06-8303-A3CFDF8D090E}" destId="{A0703CAF-F9C6-48DA-82CE-897FE3CCD69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523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523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523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A69AE403-1B86-4FCC-8E2F-665831C8EE7A}" type="slidenum">
              <a:rPr lang="en-US" altLang="en-US"/>
              <a:pPr/>
              <a:t>‹#›</a:t>
            </a:fld>
            <a:endParaRPr lang="en-US" altLang="en-US"/>
          </a:p>
        </p:txBody>
      </p:sp>
    </p:spTree>
    <p:extLst>
      <p:ext uri="{BB962C8B-B14F-4D97-AF65-F5344CB8AC3E}">
        <p14:creationId xmlns:p14="http://schemas.microsoft.com/office/powerpoint/2010/main" val="1129187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4710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4711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panose="020B0604020202020204" pitchFamily="34" charset="0"/>
              </a:defRPr>
            </a:lvl1pPr>
          </a:lstStyle>
          <a:p>
            <a:fld id="{C7A41680-96CB-4635-95F0-3C006C4DE5BF}" type="slidenum">
              <a:rPr lang="en-US" altLang="en-US"/>
              <a:pPr/>
              <a:t>‹#›</a:t>
            </a:fld>
            <a:endParaRPr lang="en-US" altLang="en-US"/>
          </a:p>
        </p:txBody>
      </p:sp>
    </p:spTree>
    <p:extLst>
      <p:ext uri="{BB962C8B-B14F-4D97-AF65-F5344CB8AC3E}">
        <p14:creationId xmlns:p14="http://schemas.microsoft.com/office/powerpoint/2010/main" val="1149034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84275" y="696913"/>
            <a:ext cx="4645025" cy="3484562"/>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AA73DBC-5F89-4B5F-A0A2-14C8D3479BFF}" type="slidenum">
              <a:rPr lang="en-US" altLang="en-US">
                <a:solidFill>
                  <a:srgbClr val="000000"/>
                </a:solidFill>
                <a:latin typeface="Arial" panose="020B0604020202020204" pitchFamily="34" charset="0"/>
              </a:rPr>
              <a:pPr eaLnBrk="1" hangingPunct="1"/>
              <a:t>1</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621296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A3370F0-DD03-487F-B86A-F5C1FC5C0DD4}" type="slidenum">
              <a:rPr lang="en-US" altLang="en-US">
                <a:latin typeface="Arial" panose="020B0604020202020204" pitchFamily="34" charset="0"/>
              </a:rPr>
              <a:pPr eaLnBrk="1" hangingPunct="1"/>
              <a:t>10</a:t>
            </a:fld>
            <a:endParaRPr lang="en-US" altLang="en-US">
              <a:latin typeface="Arial" panose="020B0604020202020204" pitchFamily="34" charset="0"/>
            </a:endParaRPr>
          </a:p>
        </p:txBody>
      </p:sp>
    </p:spTree>
    <p:extLst>
      <p:ext uri="{BB962C8B-B14F-4D97-AF65-F5344CB8AC3E}">
        <p14:creationId xmlns:p14="http://schemas.microsoft.com/office/powerpoint/2010/main" val="3206108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A0442B1-C1C5-4940-A2FB-10003B3A5746}"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Tree>
    <p:extLst>
      <p:ext uri="{BB962C8B-B14F-4D97-AF65-F5344CB8AC3E}">
        <p14:creationId xmlns:p14="http://schemas.microsoft.com/office/powerpoint/2010/main" val="4109526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4919EE6-1171-4726-974C-6DC914D30AED}" type="slidenum">
              <a:rPr lang="en-US" altLang="en-US">
                <a:latin typeface="Arial" panose="020B0604020202020204" pitchFamily="34" charset="0"/>
              </a:rPr>
              <a:pPr eaLnBrk="1" hangingPunct="1"/>
              <a:t>12</a:t>
            </a:fld>
            <a:endParaRPr lang="en-US" altLang="en-US">
              <a:latin typeface="Arial" panose="020B0604020202020204" pitchFamily="34" charset="0"/>
            </a:endParaRPr>
          </a:p>
        </p:txBody>
      </p:sp>
    </p:spTree>
    <p:extLst>
      <p:ext uri="{BB962C8B-B14F-4D97-AF65-F5344CB8AC3E}">
        <p14:creationId xmlns:p14="http://schemas.microsoft.com/office/powerpoint/2010/main" val="2666120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5DCCD11-BCB3-4744-8350-6A7562BCA7EC}" type="slidenum">
              <a:rPr lang="en-US" altLang="en-US">
                <a:latin typeface="Arial" panose="020B0604020202020204" pitchFamily="34" charset="0"/>
              </a:rPr>
              <a:pPr eaLnBrk="1" hangingPunct="1"/>
              <a:t>13</a:t>
            </a:fld>
            <a:endParaRPr lang="en-US" altLang="en-US">
              <a:latin typeface="Arial" panose="020B0604020202020204" pitchFamily="34" charset="0"/>
            </a:endParaRPr>
          </a:p>
        </p:txBody>
      </p:sp>
    </p:spTree>
    <p:extLst>
      <p:ext uri="{BB962C8B-B14F-4D97-AF65-F5344CB8AC3E}">
        <p14:creationId xmlns:p14="http://schemas.microsoft.com/office/powerpoint/2010/main" val="3449515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577A7A5-9B8C-402C-8234-86CCC966EEFD}"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Tree>
    <p:extLst>
      <p:ext uri="{BB962C8B-B14F-4D97-AF65-F5344CB8AC3E}">
        <p14:creationId xmlns:p14="http://schemas.microsoft.com/office/powerpoint/2010/main" val="1062816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765C9C9-951B-49DB-9E34-4236BCC3F067}" type="slidenum">
              <a:rPr lang="en-US" altLang="en-US">
                <a:latin typeface="Arial" panose="020B0604020202020204" pitchFamily="34" charset="0"/>
              </a:rPr>
              <a:pPr eaLnBrk="1" hangingPunct="1"/>
              <a:t>15</a:t>
            </a:fld>
            <a:endParaRPr lang="en-US" altLang="en-US">
              <a:latin typeface="Arial" panose="020B0604020202020204" pitchFamily="34" charset="0"/>
            </a:endParaRPr>
          </a:p>
        </p:txBody>
      </p:sp>
    </p:spTree>
    <p:extLst>
      <p:ext uri="{BB962C8B-B14F-4D97-AF65-F5344CB8AC3E}">
        <p14:creationId xmlns:p14="http://schemas.microsoft.com/office/powerpoint/2010/main" val="3784207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713F1DC-E750-460A-94C4-5FA5A602A614}" type="slidenum">
              <a:rPr lang="en-US" altLang="en-US">
                <a:latin typeface="Arial" panose="020B0604020202020204" pitchFamily="34" charset="0"/>
              </a:rPr>
              <a:pPr eaLnBrk="1" hangingPunct="1"/>
              <a:t>26</a:t>
            </a:fld>
            <a:endParaRPr lang="en-US" altLang="en-US">
              <a:latin typeface="Arial" panose="020B0604020202020204" pitchFamily="34" charset="0"/>
            </a:endParaRPr>
          </a:p>
        </p:txBody>
      </p:sp>
    </p:spTree>
    <p:extLst>
      <p:ext uri="{BB962C8B-B14F-4D97-AF65-F5344CB8AC3E}">
        <p14:creationId xmlns:p14="http://schemas.microsoft.com/office/powerpoint/2010/main" val="3972042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83A75B8-15F3-4AA1-A8DD-61D52A692445}" type="slidenum">
              <a:rPr lang="en-US" altLang="en-US">
                <a:latin typeface="Arial" panose="020B0604020202020204" pitchFamily="34" charset="0"/>
              </a:rPr>
              <a:pPr eaLnBrk="1" hangingPunct="1"/>
              <a:t>27</a:t>
            </a:fld>
            <a:endParaRPr lang="en-US" altLang="en-US">
              <a:latin typeface="Arial" panose="020B0604020202020204" pitchFamily="34" charset="0"/>
            </a:endParaRPr>
          </a:p>
        </p:txBody>
      </p:sp>
    </p:spTree>
    <p:extLst>
      <p:ext uri="{BB962C8B-B14F-4D97-AF65-F5344CB8AC3E}">
        <p14:creationId xmlns:p14="http://schemas.microsoft.com/office/powerpoint/2010/main" val="2724326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16DFC08-0250-4A31-9EBC-F3BC74361E6D}" type="slidenum">
              <a:rPr lang="en-US" altLang="en-US">
                <a:latin typeface="Arial" panose="020B0604020202020204" pitchFamily="34" charset="0"/>
              </a:rPr>
              <a:pPr eaLnBrk="1" hangingPunct="1"/>
              <a:t>28</a:t>
            </a:fld>
            <a:endParaRPr lang="en-US" altLang="en-US">
              <a:latin typeface="Arial" panose="020B0604020202020204" pitchFamily="34" charset="0"/>
            </a:endParaRPr>
          </a:p>
        </p:txBody>
      </p:sp>
    </p:spTree>
    <p:extLst>
      <p:ext uri="{BB962C8B-B14F-4D97-AF65-F5344CB8AC3E}">
        <p14:creationId xmlns:p14="http://schemas.microsoft.com/office/powerpoint/2010/main" val="3477102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6A4DAC6-B4D5-4296-8ADD-640A1AB2051A}" type="slidenum">
              <a:rPr lang="en-US" altLang="en-US">
                <a:latin typeface="Arial" panose="020B0604020202020204" pitchFamily="34" charset="0"/>
              </a:rPr>
              <a:pPr eaLnBrk="1" hangingPunct="1"/>
              <a:t>29</a:t>
            </a:fld>
            <a:endParaRPr lang="en-US" altLang="en-US">
              <a:latin typeface="Arial" panose="020B0604020202020204" pitchFamily="34" charset="0"/>
            </a:endParaRPr>
          </a:p>
        </p:txBody>
      </p:sp>
    </p:spTree>
    <p:extLst>
      <p:ext uri="{BB962C8B-B14F-4D97-AF65-F5344CB8AC3E}">
        <p14:creationId xmlns:p14="http://schemas.microsoft.com/office/powerpoint/2010/main" val="37883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84275" y="696913"/>
            <a:ext cx="4645025" cy="3484562"/>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7A28FD1-F2B3-4DD1-94F6-6C11E455B758}" type="slidenum">
              <a:rPr lang="en-US" altLang="en-US">
                <a:solidFill>
                  <a:srgbClr val="000000"/>
                </a:solidFill>
                <a:latin typeface="Arial" panose="020B0604020202020204" pitchFamily="34" charset="0"/>
              </a:rPr>
              <a:pPr eaLnBrk="1" hangingPunct="1"/>
              <a:t>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85205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05E96F2-C390-474F-8164-74A82B2DC4D3}" type="slidenum">
              <a:rPr lang="en-US" altLang="en-US">
                <a:latin typeface="Arial" panose="020B0604020202020204" pitchFamily="34" charset="0"/>
              </a:rPr>
              <a:pPr eaLnBrk="1" hangingPunct="1"/>
              <a:t>30</a:t>
            </a:fld>
            <a:endParaRPr lang="en-US" altLang="en-US">
              <a:latin typeface="Arial" panose="020B0604020202020204" pitchFamily="34" charset="0"/>
            </a:endParaRPr>
          </a:p>
        </p:txBody>
      </p:sp>
    </p:spTree>
    <p:extLst>
      <p:ext uri="{BB962C8B-B14F-4D97-AF65-F5344CB8AC3E}">
        <p14:creationId xmlns:p14="http://schemas.microsoft.com/office/powerpoint/2010/main" val="981591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F894CE3-7B22-490B-9C6C-9114C3F83AF2}" type="slidenum">
              <a:rPr lang="en-US" altLang="en-US">
                <a:latin typeface="Arial" panose="020B0604020202020204" pitchFamily="34" charset="0"/>
              </a:rPr>
              <a:pPr eaLnBrk="1" hangingPunct="1"/>
              <a:t>31</a:t>
            </a:fld>
            <a:endParaRPr lang="en-US" altLang="en-US">
              <a:latin typeface="Arial" panose="020B0604020202020204" pitchFamily="34" charset="0"/>
            </a:endParaRPr>
          </a:p>
        </p:txBody>
      </p:sp>
    </p:spTree>
    <p:extLst>
      <p:ext uri="{BB962C8B-B14F-4D97-AF65-F5344CB8AC3E}">
        <p14:creationId xmlns:p14="http://schemas.microsoft.com/office/powerpoint/2010/main" val="1304048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C9E3D06-039B-46A3-9462-33490B0D213D}" type="slidenum">
              <a:rPr lang="en-US" altLang="en-US">
                <a:latin typeface="Arial" panose="020B0604020202020204" pitchFamily="34" charset="0"/>
              </a:rPr>
              <a:pPr eaLnBrk="1" hangingPunct="1"/>
              <a:t>32</a:t>
            </a:fld>
            <a:endParaRPr lang="en-US" altLang="en-US">
              <a:latin typeface="Arial" panose="020B0604020202020204" pitchFamily="34" charset="0"/>
            </a:endParaRPr>
          </a:p>
        </p:txBody>
      </p:sp>
    </p:spTree>
    <p:extLst>
      <p:ext uri="{BB962C8B-B14F-4D97-AF65-F5344CB8AC3E}">
        <p14:creationId xmlns:p14="http://schemas.microsoft.com/office/powerpoint/2010/main" val="169373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AF39A58-ACF6-48ED-82D0-2709AB76DBA3}" type="slidenum">
              <a:rPr lang="en-US" altLang="en-US">
                <a:latin typeface="Arial" panose="020B0604020202020204" pitchFamily="34" charset="0"/>
              </a:rPr>
              <a:pPr eaLnBrk="1" hangingPunct="1"/>
              <a:t>33</a:t>
            </a:fld>
            <a:endParaRPr lang="en-US" altLang="en-US">
              <a:latin typeface="Arial" panose="020B0604020202020204" pitchFamily="34" charset="0"/>
            </a:endParaRPr>
          </a:p>
        </p:txBody>
      </p:sp>
    </p:spTree>
    <p:extLst>
      <p:ext uri="{BB962C8B-B14F-4D97-AF65-F5344CB8AC3E}">
        <p14:creationId xmlns:p14="http://schemas.microsoft.com/office/powerpoint/2010/main" val="3015233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F8A5CE3-3EFB-4D7F-B809-8117C9F6BB39}" type="slidenum">
              <a:rPr lang="en-US" altLang="en-US">
                <a:latin typeface="Arial" panose="020B0604020202020204" pitchFamily="34" charset="0"/>
              </a:rPr>
              <a:pPr eaLnBrk="1" hangingPunct="1"/>
              <a:t>34</a:t>
            </a:fld>
            <a:endParaRPr lang="en-US" altLang="en-US">
              <a:latin typeface="Arial" panose="020B0604020202020204" pitchFamily="34" charset="0"/>
            </a:endParaRPr>
          </a:p>
        </p:txBody>
      </p:sp>
    </p:spTree>
    <p:extLst>
      <p:ext uri="{BB962C8B-B14F-4D97-AF65-F5344CB8AC3E}">
        <p14:creationId xmlns:p14="http://schemas.microsoft.com/office/powerpoint/2010/main" val="1809400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B7674C9-B1F8-458A-AB2D-855B4B6327BD}" type="slidenum">
              <a:rPr lang="en-US" altLang="en-US">
                <a:latin typeface="Arial" panose="020B0604020202020204" pitchFamily="34" charset="0"/>
              </a:rPr>
              <a:pPr eaLnBrk="1" hangingPunct="1"/>
              <a:t>35</a:t>
            </a:fld>
            <a:endParaRPr lang="en-US" altLang="en-US">
              <a:latin typeface="Arial" panose="020B0604020202020204" pitchFamily="34" charset="0"/>
            </a:endParaRPr>
          </a:p>
        </p:txBody>
      </p:sp>
    </p:spTree>
    <p:extLst>
      <p:ext uri="{BB962C8B-B14F-4D97-AF65-F5344CB8AC3E}">
        <p14:creationId xmlns:p14="http://schemas.microsoft.com/office/powerpoint/2010/main" val="437451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94B2116-0286-4B4D-B585-21258E70E76A}" type="slidenum">
              <a:rPr lang="en-US" altLang="en-US">
                <a:latin typeface="Arial" panose="020B0604020202020204" pitchFamily="34" charset="0"/>
              </a:rPr>
              <a:pPr eaLnBrk="1" hangingPunct="1"/>
              <a:t>36</a:t>
            </a:fld>
            <a:endParaRPr lang="en-US" altLang="en-US">
              <a:latin typeface="Arial" panose="020B0604020202020204" pitchFamily="34" charset="0"/>
            </a:endParaRPr>
          </a:p>
        </p:txBody>
      </p:sp>
    </p:spTree>
    <p:extLst>
      <p:ext uri="{BB962C8B-B14F-4D97-AF65-F5344CB8AC3E}">
        <p14:creationId xmlns:p14="http://schemas.microsoft.com/office/powerpoint/2010/main" val="15870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50C4B38-7849-44E3-A797-11C717DA5360}" type="slidenum">
              <a:rPr lang="en-US" altLang="en-US">
                <a:latin typeface="Arial" panose="020B0604020202020204" pitchFamily="34" charset="0"/>
              </a:rPr>
              <a:pPr eaLnBrk="1" hangingPunct="1"/>
              <a:t>37</a:t>
            </a:fld>
            <a:endParaRPr lang="en-US" altLang="en-US">
              <a:latin typeface="Arial" panose="020B0604020202020204" pitchFamily="34" charset="0"/>
            </a:endParaRPr>
          </a:p>
        </p:txBody>
      </p:sp>
    </p:spTree>
    <p:extLst>
      <p:ext uri="{BB962C8B-B14F-4D97-AF65-F5344CB8AC3E}">
        <p14:creationId xmlns:p14="http://schemas.microsoft.com/office/powerpoint/2010/main" val="2902099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6472F11-0FBE-452B-B60D-F64EA16943BF}" type="slidenum">
              <a:rPr lang="en-US" altLang="en-US">
                <a:latin typeface="Arial" panose="020B0604020202020204" pitchFamily="34" charset="0"/>
              </a:rPr>
              <a:pPr eaLnBrk="1" hangingPunct="1"/>
              <a:t>38</a:t>
            </a:fld>
            <a:endParaRPr lang="en-US" altLang="en-US">
              <a:latin typeface="Arial" panose="020B0604020202020204" pitchFamily="34" charset="0"/>
            </a:endParaRPr>
          </a:p>
        </p:txBody>
      </p:sp>
    </p:spTree>
    <p:extLst>
      <p:ext uri="{BB962C8B-B14F-4D97-AF65-F5344CB8AC3E}">
        <p14:creationId xmlns:p14="http://schemas.microsoft.com/office/powerpoint/2010/main" val="855625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8BE29CB-EF3B-4F65-85DA-63EFB0BD9D2E}" type="slidenum">
              <a:rPr lang="en-US" altLang="en-US">
                <a:latin typeface="Arial" panose="020B0604020202020204" pitchFamily="34" charset="0"/>
              </a:rPr>
              <a:pPr eaLnBrk="1" hangingPunct="1"/>
              <a:t>39</a:t>
            </a:fld>
            <a:endParaRPr lang="en-US" altLang="en-US">
              <a:latin typeface="Arial" panose="020B0604020202020204" pitchFamily="34" charset="0"/>
            </a:endParaRPr>
          </a:p>
        </p:txBody>
      </p:sp>
    </p:spTree>
    <p:extLst>
      <p:ext uri="{BB962C8B-B14F-4D97-AF65-F5344CB8AC3E}">
        <p14:creationId xmlns:p14="http://schemas.microsoft.com/office/powerpoint/2010/main" val="226856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D2E3FD7-EDE5-4B6F-9722-FF9C8A685670}" type="slidenum">
              <a:rPr lang="en-US" altLang="en-US">
                <a:solidFill>
                  <a:srgbClr val="000000"/>
                </a:solidFill>
                <a:latin typeface="Arial" panose="020B0604020202020204" pitchFamily="34" charset="0"/>
              </a:rPr>
              <a:pPr eaLnBrk="1" hangingPunct="1"/>
              <a:t>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139931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B2AA480-8576-4434-B9A0-37A94039973B}" type="slidenum">
              <a:rPr lang="en-US" altLang="en-US">
                <a:latin typeface="Arial" panose="020B0604020202020204" pitchFamily="34" charset="0"/>
              </a:rPr>
              <a:pPr eaLnBrk="1" hangingPunct="1"/>
              <a:t>40</a:t>
            </a:fld>
            <a:endParaRPr lang="en-US" altLang="en-US">
              <a:latin typeface="Arial" panose="020B0604020202020204" pitchFamily="34" charset="0"/>
            </a:endParaRPr>
          </a:p>
        </p:txBody>
      </p:sp>
    </p:spTree>
    <p:extLst>
      <p:ext uri="{BB962C8B-B14F-4D97-AF65-F5344CB8AC3E}">
        <p14:creationId xmlns:p14="http://schemas.microsoft.com/office/powerpoint/2010/main" val="2742477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83D8787-1146-4AB4-B502-7D825CABF96C}" type="slidenum">
              <a:rPr lang="en-US" altLang="en-US">
                <a:latin typeface="Arial" panose="020B0604020202020204" pitchFamily="34" charset="0"/>
              </a:rPr>
              <a:pPr eaLnBrk="1" hangingPunct="1"/>
              <a:t>41</a:t>
            </a:fld>
            <a:endParaRPr lang="en-US" altLang="en-US">
              <a:latin typeface="Arial" panose="020B0604020202020204" pitchFamily="34" charset="0"/>
            </a:endParaRPr>
          </a:p>
        </p:txBody>
      </p:sp>
    </p:spTree>
    <p:extLst>
      <p:ext uri="{BB962C8B-B14F-4D97-AF65-F5344CB8AC3E}">
        <p14:creationId xmlns:p14="http://schemas.microsoft.com/office/powerpoint/2010/main" val="3404934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824540F-8E5E-4EC5-8597-6542EEE5B990}" type="slidenum">
              <a:rPr lang="en-US" altLang="en-US">
                <a:latin typeface="Arial" panose="020B0604020202020204" pitchFamily="34" charset="0"/>
              </a:rPr>
              <a:pPr eaLnBrk="1" hangingPunct="1"/>
              <a:t>42</a:t>
            </a:fld>
            <a:endParaRPr lang="en-US" altLang="en-US">
              <a:latin typeface="Arial" panose="020B0604020202020204" pitchFamily="34" charset="0"/>
            </a:endParaRPr>
          </a:p>
        </p:txBody>
      </p:sp>
    </p:spTree>
    <p:extLst>
      <p:ext uri="{BB962C8B-B14F-4D97-AF65-F5344CB8AC3E}">
        <p14:creationId xmlns:p14="http://schemas.microsoft.com/office/powerpoint/2010/main" val="3255758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4BF0681-F2DB-40E3-BD4E-DA0CD925A813}" type="slidenum">
              <a:rPr lang="en-US" altLang="en-US">
                <a:latin typeface="Arial" panose="020B0604020202020204" pitchFamily="34" charset="0"/>
              </a:rPr>
              <a:pPr eaLnBrk="1" hangingPunct="1"/>
              <a:t>43</a:t>
            </a:fld>
            <a:endParaRPr lang="en-US" altLang="en-US">
              <a:latin typeface="Arial" panose="020B0604020202020204"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59562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1802D1E-B11E-49DB-A2A2-7B879D88A59D}" type="slidenum">
              <a:rPr lang="en-US" altLang="en-US">
                <a:latin typeface="Arial" panose="020B0604020202020204" pitchFamily="34" charset="0"/>
              </a:rPr>
              <a:pPr eaLnBrk="1" hangingPunct="1"/>
              <a:t>44</a:t>
            </a:fld>
            <a:endParaRPr lang="en-US" altLang="en-US">
              <a:latin typeface="Arial" panose="020B0604020202020204" pitchFamily="34" charset="0"/>
            </a:endParaRPr>
          </a:p>
        </p:txBody>
      </p:sp>
    </p:spTree>
    <p:extLst>
      <p:ext uri="{BB962C8B-B14F-4D97-AF65-F5344CB8AC3E}">
        <p14:creationId xmlns:p14="http://schemas.microsoft.com/office/powerpoint/2010/main" val="2047868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B2B3F67-0158-4F81-A3E3-6828C1716604}" type="slidenum">
              <a:rPr lang="en-US" altLang="en-US">
                <a:latin typeface="Arial" panose="020B0604020202020204" pitchFamily="34" charset="0"/>
              </a:rPr>
              <a:pPr eaLnBrk="1" hangingPunct="1"/>
              <a:t>45</a:t>
            </a:fld>
            <a:endParaRPr lang="en-US" altLang="en-US">
              <a:latin typeface="Arial" panose="020B0604020202020204" pitchFamily="34" charset="0"/>
            </a:endParaRPr>
          </a:p>
        </p:txBody>
      </p:sp>
    </p:spTree>
    <p:extLst>
      <p:ext uri="{BB962C8B-B14F-4D97-AF65-F5344CB8AC3E}">
        <p14:creationId xmlns:p14="http://schemas.microsoft.com/office/powerpoint/2010/main" val="3764430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110E0E0-493D-4CA7-95A5-C18810733FC0}" type="slidenum">
              <a:rPr lang="en-US" altLang="en-US">
                <a:latin typeface="Arial" panose="020B0604020202020204" pitchFamily="34" charset="0"/>
              </a:rPr>
              <a:pPr eaLnBrk="1" hangingPunct="1"/>
              <a:t>46</a:t>
            </a:fld>
            <a:endParaRPr lang="en-US" altLang="en-US">
              <a:latin typeface="Arial" panose="020B0604020202020204" pitchFamily="34" charset="0"/>
            </a:endParaRPr>
          </a:p>
        </p:txBody>
      </p:sp>
    </p:spTree>
    <p:extLst>
      <p:ext uri="{BB962C8B-B14F-4D97-AF65-F5344CB8AC3E}">
        <p14:creationId xmlns:p14="http://schemas.microsoft.com/office/powerpoint/2010/main" val="306242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68AFDE6-2232-4014-B630-6FA6A310F359}" type="slidenum">
              <a:rPr lang="en-US" altLang="en-US">
                <a:solidFill>
                  <a:srgbClr val="000000"/>
                </a:solidFill>
                <a:latin typeface="Arial" panose="020B0604020202020204" pitchFamily="34" charset="0"/>
              </a:rPr>
              <a:pPr eaLnBrk="1" hangingPunct="1"/>
              <a:t>47</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960783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A9253E5-837F-410F-920D-E785B481A908}" type="slidenum">
              <a:rPr lang="en-US" altLang="en-US">
                <a:latin typeface="Arial" panose="020B0604020202020204" pitchFamily="34" charset="0"/>
              </a:rPr>
              <a:pPr eaLnBrk="1" hangingPunct="1"/>
              <a:t>48</a:t>
            </a:fld>
            <a:endParaRPr lang="en-US" altLang="en-US">
              <a:latin typeface="Arial" panose="020B0604020202020204" pitchFamily="34" charset="0"/>
            </a:endParaRPr>
          </a:p>
        </p:txBody>
      </p:sp>
    </p:spTree>
    <p:extLst>
      <p:ext uri="{BB962C8B-B14F-4D97-AF65-F5344CB8AC3E}">
        <p14:creationId xmlns:p14="http://schemas.microsoft.com/office/powerpoint/2010/main" val="2295935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BBD9BB6-5292-48AB-9A4C-D5A3CE8A1FEE}" type="slidenum">
              <a:rPr lang="en-US" altLang="en-US">
                <a:latin typeface="Arial" panose="020B0604020202020204" pitchFamily="34" charset="0"/>
              </a:rPr>
              <a:pPr eaLnBrk="1" hangingPunct="1"/>
              <a:t>50</a:t>
            </a:fld>
            <a:endParaRPr lang="en-US" altLang="en-US">
              <a:latin typeface="Arial" panose="020B0604020202020204" pitchFamily="34" charset="0"/>
            </a:endParaRPr>
          </a:p>
        </p:txBody>
      </p:sp>
    </p:spTree>
    <p:extLst>
      <p:ext uri="{BB962C8B-B14F-4D97-AF65-F5344CB8AC3E}">
        <p14:creationId xmlns:p14="http://schemas.microsoft.com/office/powerpoint/2010/main" val="28501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B521124-652F-48DD-90F0-846A4FC91D46}" type="slidenum">
              <a:rPr lang="en-US" altLang="en-US">
                <a:latin typeface="Arial" panose="020B0604020202020204" pitchFamily="34" charset="0"/>
              </a:rPr>
              <a:pPr eaLnBrk="1" hangingPunct="1"/>
              <a:t>4</a:t>
            </a:fld>
            <a:endParaRPr lang="en-US" altLang="en-US">
              <a:latin typeface="Arial" panose="020B0604020202020204" pitchFamily="34" charset="0"/>
            </a:endParaRPr>
          </a:p>
        </p:txBody>
      </p:sp>
    </p:spTree>
    <p:extLst>
      <p:ext uri="{BB962C8B-B14F-4D97-AF65-F5344CB8AC3E}">
        <p14:creationId xmlns:p14="http://schemas.microsoft.com/office/powerpoint/2010/main" val="33962447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CC45C05-07EA-46E3-A76A-3E0FE2DCCC55}" type="slidenum">
              <a:rPr lang="en-US" altLang="en-US">
                <a:latin typeface="Arial" panose="020B0604020202020204" pitchFamily="34" charset="0"/>
              </a:rPr>
              <a:pPr eaLnBrk="1" hangingPunct="1"/>
              <a:t>51</a:t>
            </a:fld>
            <a:endParaRPr lang="en-US" altLang="en-US">
              <a:latin typeface="Arial" panose="020B0604020202020204" pitchFamily="34" charset="0"/>
            </a:endParaRPr>
          </a:p>
        </p:txBody>
      </p:sp>
    </p:spTree>
    <p:extLst>
      <p:ext uri="{BB962C8B-B14F-4D97-AF65-F5344CB8AC3E}">
        <p14:creationId xmlns:p14="http://schemas.microsoft.com/office/powerpoint/2010/main" val="1711834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248C626-ED98-45C3-9835-EA5A65115416}" type="slidenum">
              <a:rPr lang="en-US" altLang="en-US">
                <a:latin typeface="Arial" panose="020B0604020202020204" pitchFamily="34" charset="0"/>
              </a:rPr>
              <a:pPr eaLnBrk="1" hangingPunct="1"/>
              <a:t>52</a:t>
            </a:fld>
            <a:endParaRPr lang="en-US" altLang="en-US">
              <a:latin typeface="Arial" panose="020B0604020202020204" pitchFamily="34" charset="0"/>
            </a:endParaRPr>
          </a:p>
        </p:txBody>
      </p:sp>
    </p:spTree>
    <p:extLst>
      <p:ext uri="{BB962C8B-B14F-4D97-AF65-F5344CB8AC3E}">
        <p14:creationId xmlns:p14="http://schemas.microsoft.com/office/powerpoint/2010/main" val="1012002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7BF6D96-72C4-45B2-BE41-A56F3487060D}" type="slidenum">
              <a:rPr lang="en-US" altLang="en-US">
                <a:latin typeface="Arial" panose="020B0604020202020204" pitchFamily="34" charset="0"/>
              </a:rPr>
              <a:pPr eaLnBrk="1" hangingPunct="1"/>
              <a:t>53</a:t>
            </a:fld>
            <a:endParaRPr lang="en-US" altLang="en-US">
              <a:latin typeface="Arial" panose="020B0604020202020204" pitchFamily="34" charset="0"/>
            </a:endParaRPr>
          </a:p>
        </p:txBody>
      </p:sp>
    </p:spTree>
    <p:extLst>
      <p:ext uri="{BB962C8B-B14F-4D97-AF65-F5344CB8AC3E}">
        <p14:creationId xmlns:p14="http://schemas.microsoft.com/office/powerpoint/2010/main" val="2217653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2630CD7-8445-4B4F-8CE7-4274D0888F47}" type="slidenum">
              <a:rPr lang="en-US" altLang="en-US">
                <a:latin typeface="Arial" panose="020B0604020202020204" pitchFamily="34" charset="0"/>
              </a:rPr>
              <a:pPr eaLnBrk="1" hangingPunct="1"/>
              <a:t>54</a:t>
            </a:fld>
            <a:endParaRPr lang="en-US" altLang="en-US">
              <a:latin typeface="Arial" panose="020B0604020202020204" pitchFamily="34" charset="0"/>
            </a:endParaRPr>
          </a:p>
        </p:txBody>
      </p:sp>
    </p:spTree>
    <p:extLst>
      <p:ext uri="{BB962C8B-B14F-4D97-AF65-F5344CB8AC3E}">
        <p14:creationId xmlns:p14="http://schemas.microsoft.com/office/powerpoint/2010/main" val="33014994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6FBEBC1-0ACA-4490-AB6D-E570B01C8F63}" type="slidenum">
              <a:rPr lang="en-US" altLang="en-US">
                <a:latin typeface="Arial" panose="020B0604020202020204" pitchFamily="34" charset="0"/>
              </a:rPr>
              <a:pPr eaLnBrk="1" hangingPunct="1"/>
              <a:t>55</a:t>
            </a:fld>
            <a:endParaRPr lang="en-US" altLang="en-US">
              <a:latin typeface="Arial" panose="020B0604020202020204" pitchFamily="34" charset="0"/>
            </a:endParaRPr>
          </a:p>
        </p:txBody>
      </p:sp>
    </p:spTree>
    <p:extLst>
      <p:ext uri="{BB962C8B-B14F-4D97-AF65-F5344CB8AC3E}">
        <p14:creationId xmlns:p14="http://schemas.microsoft.com/office/powerpoint/2010/main" val="4155853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819C456-74E3-4021-A437-D1BCBAC634A0}" type="slidenum">
              <a:rPr lang="en-US" altLang="en-US">
                <a:latin typeface="Arial" panose="020B0604020202020204" pitchFamily="34" charset="0"/>
              </a:rPr>
              <a:pPr eaLnBrk="1" hangingPunct="1"/>
              <a:t>57</a:t>
            </a:fld>
            <a:endParaRPr lang="en-US" altLang="en-US">
              <a:latin typeface="Arial" panose="020B0604020202020204" pitchFamily="34" charset="0"/>
            </a:endParaRPr>
          </a:p>
        </p:txBody>
      </p:sp>
    </p:spTree>
    <p:extLst>
      <p:ext uri="{BB962C8B-B14F-4D97-AF65-F5344CB8AC3E}">
        <p14:creationId xmlns:p14="http://schemas.microsoft.com/office/powerpoint/2010/main" val="3515207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32C199C-D181-4249-B870-4BC7382EC543}" type="slidenum">
              <a:rPr lang="en-US" altLang="en-US">
                <a:solidFill>
                  <a:srgbClr val="000000"/>
                </a:solidFill>
                <a:latin typeface="Arial" panose="020B0604020202020204" pitchFamily="34" charset="0"/>
              </a:rPr>
              <a:pPr eaLnBrk="1" hangingPunct="1"/>
              <a:t>58</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15576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22F6BE1-D92B-4B7F-A0FB-CBDA32982942}" type="slidenum">
              <a:rPr lang="en-US" altLang="en-US">
                <a:latin typeface="Arial" panose="020B0604020202020204" pitchFamily="34" charset="0"/>
              </a:rPr>
              <a:pPr eaLnBrk="1" hangingPunct="1"/>
              <a:t>5</a:t>
            </a:fld>
            <a:endParaRPr lang="en-US" altLang="en-US">
              <a:latin typeface="Arial" panose="020B0604020202020204" pitchFamily="34" charset="0"/>
            </a:endParaRPr>
          </a:p>
        </p:txBody>
      </p:sp>
    </p:spTree>
    <p:extLst>
      <p:ext uri="{BB962C8B-B14F-4D97-AF65-F5344CB8AC3E}">
        <p14:creationId xmlns:p14="http://schemas.microsoft.com/office/powerpoint/2010/main" val="3346840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E570D99-7BD0-42B9-9645-781288C7D5E8}" type="slidenum">
              <a:rPr lang="en-US" altLang="en-US">
                <a:latin typeface="Arial" panose="020B0604020202020204" pitchFamily="34" charset="0"/>
              </a:rPr>
              <a:pPr eaLnBrk="1" hangingPunct="1"/>
              <a:t>6</a:t>
            </a:fld>
            <a:endParaRPr lang="en-US" altLang="en-US">
              <a:latin typeface="Arial" panose="020B0604020202020204" pitchFamily="34" charset="0"/>
            </a:endParaRPr>
          </a:p>
        </p:txBody>
      </p:sp>
    </p:spTree>
    <p:extLst>
      <p:ext uri="{BB962C8B-B14F-4D97-AF65-F5344CB8AC3E}">
        <p14:creationId xmlns:p14="http://schemas.microsoft.com/office/powerpoint/2010/main" val="4261566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5314E75-CD7A-4729-92B8-6D2BCF28E137}" type="slidenum">
              <a:rPr lang="en-US" altLang="en-US">
                <a:latin typeface="Arial" panose="020B0604020202020204" pitchFamily="34" charset="0"/>
              </a:rPr>
              <a:pPr eaLnBrk="1" hangingPunct="1"/>
              <a:t>7</a:t>
            </a:fld>
            <a:endParaRPr lang="en-US" altLang="en-US">
              <a:latin typeface="Arial" panose="020B0604020202020204" pitchFamily="34" charset="0"/>
            </a:endParaRPr>
          </a:p>
        </p:txBody>
      </p:sp>
    </p:spTree>
    <p:extLst>
      <p:ext uri="{BB962C8B-B14F-4D97-AF65-F5344CB8AC3E}">
        <p14:creationId xmlns:p14="http://schemas.microsoft.com/office/powerpoint/2010/main" val="1170256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F476249-F91C-4555-84C6-96248DF99207}" type="slidenum">
              <a:rPr lang="en-US" altLang="en-US">
                <a:latin typeface="Arial" panose="020B0604020202020204" pitchFamily="34" charset="0"/>
              </a:rPr>
              <a:pPr eaLnBrk="1" hangingPunct="1"/>
              <a:t>8</a:t>
            </a:fld>
            <a:endParaRPr lang="en-US" altLang="en-US">
              <a:latin typeface="Arial" panose="020B0604020202020204" pitchFamily="34" charset="0"/>
            </a:endParaRPr>
          </a:p>
        </p:txBody>
      </p:sp>
    </p:spTree>
    <p:extLst>
      <p:ext uri="{BB962C8B-B14F-4D97-AF65-F5344CB8AC3E}">
        <p14:creationId xmlns:p14="http://schemas.microsoft.com/office/powerpoint/2010/main" val="2210263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88B1DE9-9158-41A8-9C48-901D4080C56D}" type="slidenum">
              <a:rPr lang="en-US" altLang="en-US">
                <a:latin typeface="Arial" panose="020B0604020202020204" pitchFamily="34" charset="0"/>
              </a:rPr>
              <a:pPr eaLnBrk="1" hangingPunct="1"/>
              <a:t>9</a:t>
            </a:fld>
            <a:endParaRPr lang="en-US" altLang="en-US">
              <a:latin typeface="Arial" panose="020B0604020202020204" pitchFamily="34" charset="0"/>
            </a:endParaRPr>
          </a:p>
        </p:txBody>
      </p:sp>
    </p:spTree>
    <p:extLst>
      <p:ext uri="{BB962C8B-B14F-4D97-AF65-F5344CB8AC3E}">
        <p14:creationId xmlns:p14="http://schemas.microsoft.com/office/powerpoint/2010/main" val="1531089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a:noFill/>
          </a:ln>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p:spPr>
          <p:txBody>
            <a:bodyPr/>
            <a:lstStyle/>
            <a:p>
              <a:pPr>
                <a:defRPr/>
              </a:pPr>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p>
          </p:txBody>
        </p:sp>
      </p:grpSp>
      <p:sp>
        <p:nvSpPr>
          <p:cNvPr id="44035"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44036"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fld id="{415DB922-5B64-4C57-8D3E-A09D40456708}" type="datetime1">
              <a:rPr lang="en-US"/>
              <a:pPr>
                <a:defRPr/>
              </a:pPr>
              <a:t>10/23/2015</a:t>
            </a:fld>
            <a:endParaRPr lang="en-US"/>
          </a:p>
        </p:txBody>
      </p:sp>
      <p:sp>
        <p:nvSpPr>
          <p:cNvPr id="13" name="Rectangle 6"/>
          <p:cNvSpPr>
            <a:spLocks noGrp="1" noChangeArrowheads="1"/>
          </p:cNvSpPr>
          <p:nvPr>
            <p:ph type="ftr" sz="quarter" idx="11"/>
          </p:nvPr>
        </p:nvSpPr>
        <p:spPr/>
        <p:txBody>
          <a:bodyPr/>
          <a:lstStyle>
            <a:lvl1pPr>
              <a:defRPr/>
            </a:lvl1pPr>
          </a:lstStyle>
          <a:p>
            <a:pPr>
              <a:defRPr/>
            </a:pPr>
            <a:r>
              <a:rPr lang="en-US"/>
              <a:t>Copyright - Next Level Results, Inc.</a:t>
            </a:r>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fld id="{C5839E33-9589-4FED-9F95-A6CF8C38417C}" type="slidenum">
              <a:rPr lang="en-US" altLang="en-US"/>
              <a:pPr/>
              <a:t>‹#›</a:t>
            </a:fld>
            <a:endParaRPr lang="en-US" altLang="en-US"/>
          </a:p>
        </p:txBody>
      </p:sp>
    </p:spTree>
    <p:extLst>
      <p:ext uri="{BB962C8B-B14F-4D97-AF65-F5344CB8AC3E}">
        <p14:creationId xmlns:p14="http://schemas.microsoft.com/office/powerpoint/2010/main" val="301726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FC7369B-F7F6-4F35-A826-2CB855069911}" type="datetime1">
              <a:rPr lang="en-US"/>
              <a:pPr>
                <a:defRPr/>
              </a:pPr>
              <a:t>10/23/2015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6" name="Rectangle 6"/>
          <p:cNvSpPr>
            <a:spLocks noGrp="1" noChangeArrowheads="1"/>
          </p:cNvSpPr>
          <p:nvPr>
            <p:ph type="sldNum" sz="quarter" idx="12"/>
          </p:nvPr>
        </p:nvSpPr>
        <p:spPr>
          <a:ln/>
        </p:spPr>
        <p:txBody>
          <a:bodyPr/>
          <a:lstStyle>
            <a:lvl1pPr>
              <a:defRPr/>
            </a:lvl1pPr>
          </a:lstStyle>
          <a:p>
            <a:fld id="{0E45946C-792C-4C99-8F48-F783CA40B440}" type="slidenum">
              <a:rPr lang="en-US" altLang="en-US"/>
              <a:pPr/>
              <a:t>‹#›</a:t>
            </a:fld>
            <a:endParaRPr lang="en-US" altLang="en-US"/>
          </a:p>
        </p:txBody>
      </p:sp>
    </p:spTree>
    <p:extLst>
      <p:ext uri="{BB962C8B-B14F-4D97-AF65-F5344CB8AC3E}">
        <p14:creationId xmlns:p14="http://schemas.microsoft.com/office/powerpoint/2010/main" val="230737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BE824A3-C26B-4A91-B7D7-6BB0E6D97301}" type="datetime1">
              <a:rPr lang="en-US"/>
              <a:pPr>
                <a:defRPr/>
              </a:pPr>
              <a:t>10/23/2015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6" name="Rectangle 6"/>
          <p:cNvSpPr>
            <a:spLocks noGrp="1" noChangeArrowheads="1"/>
          </p:cNvSpPr>
          <p:nvPr>
            <p:ph type="sldNum" sz="quarter" idx="12"/>
          </p:nvPr>
        </p:nvSpPr>
        <p:spPr>
          <a:ln/>
        </p:spPr>
        <p:txBody>
          <a:bodyPr/>
          <a:lstStyle>
            <a:lvl1pPr>
              <a:defRPr/>
            </a:lvl1pPr>
          </a:lstStyle>
          <a:p>
            <a:fld id="{2E8FBEF6-931A-4EFD-9D0C-5C4FE07A37B5}" type="slidenum">
              <a:rPr lang="en-US" altLang="en-US"/>
              <a:pPr/>
              <a:t>‹#›</a:t>
            </a:fld>
            <a:endParaRPr lang="en-US" altLang="en-US"/>
          </a:p>
        </p:txBody>
      </p:sp>
    </p:spTree>
    <p:extLst>
      <p:ext uri="{BB962C8B-B14F-4D97-AF65-F5344CB8AC3E}">
        <p14:creationId xmlns:p14="http://schemas.microsoft.com/office/powerpoint/2010/main" val="3556388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a:noFill/>
          </a:ln>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solidFill>
                <a:srgbClr val="000000"/>
              </a:solidFill>
            </a:endParaRPr>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solidFill>
                  <a:srgbClr val="000000"/>
                </a:solidFill>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solidFill>
                  <a:srgbClr val="000000"/>
                </a:solidFill>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solidFill>
                  <a:srgbClr val="000000"/>
                </a:solidFill>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solidFill>
                  <a:srgbClr val="000000"/>
                </a:solidFill>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p:spPr>
          <p:txBody>
            <a:bodyPr/>
            <a:lstStyle/>
            <a:p>
              <a:pPr>
                <a:defRPr/>
              </a:pPr>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solidFill>
                  <a:srgbClr val="000000"/>
                </a:solidFill>
              </a:endParaRPr>
            </a:p>
          </p:txBody>
        </p:sp>
      </p:grpSp>
      <p:sp>
        <p:nvSpPr>
          <p:cNvPr id="44035"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44036"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fld id="{0FE08811-23E9-4D00-AB33-B8CFB5E113C9}" type="datetime1">
              <a:rPr lang="en-US"/>
              <a:pPr>
                <a:defRPr/>
              </a:pPr>
              <a:t>10/23/2015</a:t>
            </a:fld>
            <a:endParaRPr lang="en-US"/>
          </a:p>
        </p:txBody>
      </p:sp>
      <p:sp>
        <p:nvSpPr>
          <p:cNvPr id="13" name="Rectangle 6"/>
          <p:cNvSpPr>
            <a:spLocks noGrp="1" noChangeArrowheads="1"/>
          </p:cNvSpPr>
          <p:nvPr>
            <p:ph type="ftr" sz="quarter" idx="11"/>
          </p:nvPr>
        </p:nvSpPr>
        <p:spPr/>
        <p:txBody>
          <a:bodyPr/>
          <a:lstStyle>
            <a:lvl1pPr>
              <a:defRPr/>
            </a:lvl1pPr>
          </a:lstStyle>
          <a:p>
            <a:pPr>
              <a:defRPr/>
            </a:pPr>
            <a:r>
              <a:rPr lang="en-US"/>
              <a:t>Copyright - Next Level Results, Inc.</a:t>
            </a:r>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fld id="{EB5D7385-1724-48D5-B1FC-155F3790C96F}" type="slidenum">
              <a:rPr lang="en-US" altLang="en-US"/>
              <a:pPr/>
              <a:t>‹#›</a:t>
            </a:fld>
            <a:endParaRPr lang="en-US" altLang="en-US"/>
          </a:p>
        </p:txBody>
      </p:sp>
    </p:spTree>
    <p:extLst>
      <p:ext uri="{BB962C8B-B14F-4D97-AF65-F5344CB8AC3E}">
        <p14:creationId xmlns:p14="http://schemas.microsoft.com/office/powerpoint/2010/main" val="2382959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F29C31E-8919-4FFB-9062-17C027148BD3}" type="datetime1">
              <a:rPr lang="en-US"/>
              <a:pPr>
                <a:defRPr/>
              </a:pPr>
              <a:t>10/23/2015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6" name="Rectangle 6"/>
          <p:cNvSpPr>
            <a:spLocks noGrp="1" noChangeArrowheads="1"/>
          </p:cNvSpPr>
          <p:nvPr>
            <p:ph type="sldNum" sz="quarter" idx="12"/>
          </p:nvPr>
        </p:nvSpPr>
        <p:spPr>
          <a:ln/>
        </p:spPr>
        <p:txBody>
          <a:bodyPr/>
          <a:lstStyle>
            <a:lvl1pPr>
              <a:defRPr/>
            </a:lvl1pPr>
          </a:lstStyle>
          <a:p>
            <a:fld id="{4346E863-2603-4EA2-A460-BBCE4D2A2DD6}" type="slidenum">
              <a:rPr lang="en-US" altLang="en-US"/>
              <a:pPr/>
              <a:t>‹#›</a:t>
            </a:fld>
            <a:endParaRPr lang="en-US" altLang="en-US"/>
          </a:p>
        </p:txBody>
      </p:sp>
    </p:spTree>
    <p:extLst>
      <p:ext uri="{BB962C8B-B14F-4D97-AF65-F5344CB8AC3E}">
        <p14:creationId xmlns:p14="http://schemas.microsoft.com/office/powerpoint/2010/main" val="2259273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2CE8AB5-6DE5-48A8-8112-CDF0895B206F}" type="datetime1">
              <a:rPr lang="en-US"/>
              <a:pPr>
                <a:defRPr/>
              </a:pPr>
              <a:t>10/23/2015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6" name="Rectangle 6"/>
          <p:cNvSpPr>
            <a:spLocks noGrp="1" noChangeArrowheads="1"/>
          </p:cNvSpPr>
          <p:nvPr>
            <p:ph type="sldNum" sz="quarter" idx="12"/>
          </p:nvPr>
        </p:nvSpPr>
        <p:spPr>
          <a:ln/>
        </p:spPr>
        <p:txBody>
          <a:bodyPr/>
          <a:lstStyle>
            <a:lvl1pPr>
              <a:defRPr/>
            </a:lvl1pPr>
          </a:lstStyle>
          <a:p>
            <a:fld id="{1EAA1383-A95D-416D-B5B2-F10A35797B1D}" type="slidenum">
              <a:rPr lang="en-US" altLang="en-US"/>
              <a:pPr/>
              <a:t>‹#›</a:t>
            </a:fld>
            <a:endParaRPr lang="en-US" altLang="en-US"/>
          </a:p>
        </p:txBody>
      </p:sp>
    </p:spTree>
    <p:extLst>
      <p:ext uri="{BB962C8B-B14F-4D97-AF65-F5344CB8AC3E}">
        <p14:creationId xmlns:p14="http://schemas.microsoft.com/office/powerpoint/2010/main" val="101940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3B17263-EDC4-4379-9EED-9958D3FD19AC}" type="datetime1">
              <a:rPr lang="en-US"/>
              <a:pPr>
                <a:defRPr/>
              </a:pPr>
              <a:t>10/23/2015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7" name="Rectangle 6"/>
          <p:cNvSpPr>
            <a:spLocks noGrp="1" noChangeArrowheads="1"/>
          </p:cNvSpPr>
          <p:nvPr>
            <p:ph type="sldNum" sz="quarter" idx="12"/>
          </p:nvPr>
        </p:nvSpPr>
        <p:spPr>
          <a:ln/>
        </p:spPr>
        <p:txBody>
          <a:bodyPr/>
          <a:lstStyle>
            <a:lvl1pPr>
              <a:defRPr/>
            </a:lvl1pPr>
          </a:lstStyle>
          <a:p>
            <a:fld id="{6E8BD3D8-76FD-444E-85FB-F8253BB90E24}" type="slidenum">
              <a:rPr lang="en-US" altLang="en-US"/>
              <a:pPr/>
              <a:t>‹#›</a:t>
            </a:fld>
            <a:endParaRPr lang="en-US" altLang="en-US"/>
          </a:p>
        </p:txBody>
      </p:sp>
    </p:spTree>
    <p:extLst>
      <p:ext uri="{BB962C8B-B14F-4D97-AF65-F5344CB8AC3E}">
        <p14:creationId xmlns:p14="http://schemas.microsoft.com/office/powerpoint/2010/main" val="3356505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18CD623-1634-4587-95AD-8FCD37C7A902}" type="datetime1">
              <a:rPr lang="en-US"/>
              <a:pPr>
                <a:defRPr/>
              </a:pPr>
              <a:t>10/23/2015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9" name="Rectangle 6"/>
          <p:cNvSpPr>
            <a:spLocks noGrp="1" noChangeArrowheads="1"/>
          </p:cNvSpPr>
          <p:nvPr>
            <p:ph type="sldNum" sz="quarter" idx="12"/>
          </p:nvPr>
        </p:nvSpPr>
        <p:spPr>
          <a:ln/>
        </p:spPr>
        <p:txBody>
          <a:bodyPr/>
          <a:lstStyle>
            <a:lvl1pPr>
              <a:defRPr/>
            </a:lvl1pPr>
          </a:lstStyle>
          <a:p>
            <a:fld id="{29E2FF27-6949-4FD9-AD32-7B2DF9F318FB}" type="slidenum">
              <a:rPr lang="en-US" altLang="en-US"/>
              <a:pPr/>
              <a:t>‹#›</a:t>
            </a:fld>
            <a:endParaRPr lang="en-US" altLang="en-US"/>
          </a:p>
        </p:txBody>
      </p:sp>
    </p:spTree>
    <p:extLst>
      <p:ext uri="{BB962C8B-B14F-4D97-AF65-F5344CB8AC3E}">
        <p14:creationId xmlns:p14="http://schemas.microsoft.com/office/powerpoint/2010/main" val="24079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A9A01BA-C097-4E35-AED8-71C71CDBBE90}" type="datetime1">
              <a:rPr lang="en-US"/>
              <a:pPr>
                <a:defRPr/>
              </a:pPr>
              <a:t>10/23/2015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5" name="Rectangle 6"/>
          <p:cNvSpPr>
            <a:spLocks noGrp="1" noChangeArrowheads="1"/>
          </p:cNvSpPr>
          <p:nvPr>
            <p:ph type="sldNum" sz="quarter" idx="12"/>
          </p:nvPr>
        </p:nvSpPr>
        <p:spPr>
          <a:ln/>
        </p:spPr>
        <p:txBody>
          <a:bodyPr/>
          <a:lstStyle>
            <a:lvl1pPr>
              <a:defRPr/>
            </a:lvl1pPr>
          </a:lstStyle>
          <a:p>
            <a:fld id="{61EB9698-DD44-4CD2-90B2-17779815157A}" type="slidenum">
              <a:rPr lang="en-US" altLang="en-US"/>
              <a:pPr/>
              <a:t>‹#›</a:t>
            </a:fld>
            <a:endParaRPr lang="en-US" altLang="en-US"/>
          </a:p>
        </p:txBody>
      </p:sp>
    </p:spTree>
    <p:extLst>
      <p:ext uri="{BB962C8B-B14F-4D97-AF65-F5344CB8AC3E}">
        <p14:creationId xmlns:p14="http://schemas.microsoft.com/office/powerpoint/2010/main" val="3953369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589B4A4-1C3E-4211-BA27-1768841B105F}" type="datetime1">
              <a:rPr lang="en-US"/>
              <a:pPr>
                <a:defRPr/>
              </a:pPr>
              <a:t>10/23/2015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4" name="Rectangle 6"/>
          <p:cNvSpPr>
            <a:spLocks noGrp="1" noChangeArrowheads="1"/>
          </p:cNvSpPr>
          <p:nvPr>
            <p:ph type="sldNum" sz="quarter" idx="12"/>
          </p:nvPr>
        </p:nvSpPr>
        <p:spPr>
          <a:ln/>
        </p:spPr>
        <p:txBody>
          <a:bodyPr/>
          <a:lstStyle>
            <a:lvl1pPr>
              <a:defRPr/>
            </a:lvl1pPr>
          </a:lstStyle>
          <a:p>
            <a:fld id="{680D012B-B6CD-4A4F-8561-604D7BF37DD5}" type="slidenum">
              <a:rPr lang="en-US" altLang="en-US"/>
              <a:pPr/>
              <a:t>‹#›</a:t>
            </a:fld>
            <a:endParaRPr lang="en-US" altLang="en-US"/>
          </a:p>
        </p:txBody>
      </p:sp>
    </p:spTree>
    <p:extLst>
      <p:ext uri="{BB962C8B-B14F-4D97-AF65-F5344CB8AC3E}">
        <p14:creationId xmlns:p14="http://schemas.microsoft.com/office/powerpoint/2010/main" val="241738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21FF121-03EC-4317-9BB9-0A8BBD31F44B}" type="datetime1">
              <a:rPr lang="en-US"/>
              <a:pPr>
                <a:defRPr/>
              </a:pPr>
              <a:t>10/23/2015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7" name="Rectangle 6"/>
          <p:cNvSpPr>
            <a:spLocks noGrp="1" noChangeArrowheads="1"/>
          </p:cNvSpPr>
          <p:nvPr>
            <p:ph type="sldNum" sz="quarter" idx="12"/>
          </p:nvPr>
        </p:nvSpPr>
        <p:spPr>
          <a:ln/>
        </p:spPr>
        <p:txBody>
          <a:bodyPr/>
          <a:lstStyle>
            <a:lvl1pPr>
              <a:defRPr/>
            </a:lvl1pPr>
          </a:lstStyle>
          <a:p>
            <a:fld id="{EF5BCD54-D190-45A0-833A-75ECBABC2B85}" type="slidenum">
              <a:rPr lang="en-US" altLang="en-US"/>
              <a:pPr/>
              <a:t>‹#›</a:t>
            </a:fld>
            <a:endParaRPr lang="en-US" altLang="en-US"/>
          </a:p>
        </p:txBody>
      </p:sp>
    </p:spTree>
    <p:extLst>
      <p:ext uri="{BB962C8B-B14F-4D97-AF65-F5344CB8AC3E}">
        <p14:creationId xmlns:p14="http://schemas.microsoft.com/office/powerpoint/2010/main" val="251989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FC1B1EC-5FC5-400C-A028-FD0D598F04C4}" type="datetime1">
              <a:rPr lang="en-US"/>
              <a:pPr>
                <a:defRPr/>
              </a:pPr>
              <a:t>10/23/2015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6" name="Rectangle 6"/>
          <p:cNvSpPr>
            <a:spLocks noGrp="1" noChangeArrowheads="1"/>
          </p:cNvSpPr>
          <p:nvPr>
            <p:ph type="sldNum" sz="quarter" idx="12"/>
          </p:nvPr>
        </p:nvSpPr>
        <p:spPr>
          <a:ln/>
        </p:spPr>
        <p:txBody>
          <a:bodyPr/>
          <a:lstStyle>
            <a:lvl1pPr>
              <a:defRPr/>
            </a:lvl1pPr>
          </a:lstStyle>
          <a:p>
            <a:fld id="{EFBC9657-AF24-4DF0-AC6E-16FBB235BF99}" type="slidenum">
              <a:rPr lang="en-US" altLang="en-US"/>
              <a:pPr/>
              <a:t>‹#›</a:t>
            </a:fld>
            <a:endParaRPr lang="en-US" altLang="en-US"/>
          </a:p>
        </p:txBody>
      </p:sp>
    </p:spTree>
    <p:extLst>
      <p:ext uri="{BB962C8B-B14F-4D97-AF65-F5344CB8AC3E}">
        <p14:creationId xmlns:p14="http://schemas.microsoft.com/office/powerpoint/2010/main" val="630463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287A5C-75E9-47DF-9134-65CAC919643D}" type="datetime1">
              <a:rPr lang="en-US"/>
              <a:pPr>
                <a:defRPr/>
              </a:pPr>
              <a:t>10/23/2015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7" name="Rectangle 6"/>
          <p:cNvSpPr>
            <a:spLocks noGrp="1" noChangeArrowheads="1"/>
          </p:cNvSpPr>
          <p:nvPr>
            <p:ph type="sldNum" sz="quarter" idx="12"/>
          </p:nvPr>
        </p:nvSpPr>
        <p:spPr>
          <a:ln/>
        </p:spPr>
        <p:txBody>
          <a:bodyPr/>
          <a:lstStyle>
            <a:lvl1pPr>
              <a:defRPr/>
            </a:lvl1pPr>
          </a:lstStyle>
          <a:p>
            <a:fld id="{77E815FE-6CAA-4C4D-95DB-71AE7B0369AD}" type="slidenum">
              <a:rPr lang="en-US" altLang="en-US"/>
              <a:pPr/>
              <a:t>‹#›</a:t>
            </a:fld>
            <a:endParaRPr lang="en-US" altLang="en-US"/>
          </a:p>
        </p:txBody>
      </p:sp>
    </p:spTree>
    <p:extLst>
      <p:ext uri="{BB962C8B-B14F-4D97-AF65-F5344CB8AC3E}">
        <p14:creationId xmlns:p14="http://schemas.microsoft.com/office/powerpoint/2010/main" val="404268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7526254-7CCE-4C22-A6C0-2EA597C9BF69}" type="datetime1">
              <a:rPr lang="en-US"/>
              <a:pPr>
                <a:defRPr/>
              </a:pPr>
              <a:t>10/23/2015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6" name="Rectangle 6"/>
          <p:cNvSpPr>
            <a:spLocks noGrp="1" noChangeArrowheads="1"/>
          </p:cNvSpPr>
          <p:nvPr>
            <p:ph type="sldNum" sz="quarter" idx="12"/>
          </p:nvPr>
        </p:nvSpPr>
        <p:spPr>
          <a:ln/>
        </p:spPr>
        <p:txBody>
          <a:bodyPr/>
          <a:lstStyle>
            <a:lvl1pPr>
              <a:defRPr/>
            </a:lvl1pPr>
          </a:lstStyle>
          <a:p>
            <a:fld id="{C7508A46-D889-4ED8-8DA6-D213234B42C1}" type="slidenum">
              <a:rPr lang="en-US" altLang="en-US"/>
              <a:pPr/>
              <a:t>‹#›</a:t>
            </a:fld>
            <a:endParaRPr lang="en-US" altLang="en-US"/>
          </a:p>
        </p:txBody>
      </p:sp>
    </p:spTree>
    <p:extLst>
      <p:ext uri="{BB962C8B-B14F-4D97-AF65-F5344CB8AC3E}">
        <p14:creationId xmlns:p14="http://schemas.microsoft.com/office/powerpoint/2010/main" val="3139998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EAEABA-C5D8-4DB3-B4BB-0177E239C197}" type="datetime1">
              <a:rPr lang="en-US"/>
              <a:pPr>
                <a:defRPr/>
              </a:pPr>
              <a:t>10/23/2015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6" name="Rectangle 6"/>
          <p:cNvSpPr>
            <a:spLocks noGrp="1" noChangeArrowheads="1"/>
          </p:cNvSpPr>
          <p:nvPr>
            <p:ph type="sldNum" sz="quarter" idx="12"/>
          </p:nvPr>
        </p:nvSpPr>
        <p:spPr>
          <a:ln/>
        </p:spPr>
        <p:txBody>
          <a:bodyPr/>
          <a:lstStyle>
            <a:lvl1pPr>
              <a:defRPr/>
            </a:lvl1pPr>
          </a:lstStyle>
          <a:p>
            <a:fld id="{EBFCFFA7-CC4D-410A-9C2C-342D27CD2B5F}" type="slidenum">
              <a:rPr lang="en-US" altLang="en-US"/>
              <a:pPr/>
              <a:t>‹#›</a:t>
            </a:fld>
            <a:endParaRPr lang="en-US" altLang="en-US"/>
          </a:p>
        </p:txBody>
      </p:sp>
    </p:spTree>
    <p:extLst>
      <p:ext uri="{BB962C8B-B14F-4D97-AF65-F5344CB8AC3E}">
        <p14:creationId xmlns:p14="http://schemas.microsoft.com/office/powerpoint/2010/main" val="2599542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2145" y="604008"/>
            <a:ext cx="6952376" cy="929224"/>
          </a:xfrm>
        </p:spPr>
        <p:txBody>
          <a:bodyPr/>
          <a:lstStyle>
            <a:lvl1pPr algn="ctr">
              <a:defRPr>
                <a:latin typeface="Gill Sans MT" panose="020B05020201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42145" y="1702966"/>
            <a:ext cx="6952376" cy="4353886"/>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7405688" y="6411913"/>
            <a:ext cx="698500" cy="365125"/>
          </a:xfrm>
        </p:spPr>
        <p:txBody>
          <a:bodyPr/>
          <a:lstStyle>
            <a:lvl1pPr algn="ctr">
              <a:defRPr>
                <a:solidFill>
                  <a:srgbClr val="595959"/>
                </a:solidFill>
                <a:latin typeface="Times New Roman" panose="02020603050405020304" pitchFamily="18" charset="0"/>
              </a:defRPr>
            </a:lvl1pPr>
          </a:lstStyle>
          <a:p>
            <a:fld id="{12BC4FB9-CF32-4F49-BBDC-E55AC36FBD1F}" type="slidenum">
              <a:rPr lang="en-US" altLang="en-US"/>
              <a:pPr/>
              <a:t>‹#›</a:t>
            </a:fld>
            <a:endParaRPr lang="en-US" altLang="en-US"/>
          </a:p>
        </p:txBody>
      </p:sp>
      <p:sp>
        <p:nvSpPr>
          <p:cNvPr id="5" name="Footer Placeholder 4"/>
          <p:cNvSpPr>
            <a:spLocks noGrp="1"/>
          </p:cNvSpPr>
          <p:nvPr>
            <p:ph type="ftr" sz="quarter" idx="11"/>
          </p:nvPr>
        </p:nvSpPr>
        <p:spPr>
          <a:xfrm>
            <a:off x="3322638" y="6411913"/>
            <a:ext cx="3516312" cy="365125"/>
          </a:xfrm>
        </p:spPr>
        <p:txBody>
          <a:bodyPr/>
          <a:lstStyle>
            <a:lvl1pPr>
              <a:defRPr>
                <a:solidFill>
                  <a:srgbClr val="595959"/>
                </a:solidFill>
              </a:defRPr>
            </a:lvl1pPr>
          </a:lstStyle>
          <a:p>
            <a:endParaRPr lang="en-US" altLang="en-US"/>
          </a:p>
        </p:txBody>
      </p:sp>
    </p:spTree>
    <p:extLst>
      <p:ext uri="{BB962C8B-B14F-4D97-AF65-F5344CB8AC3E}">
        <p14:creationId xmlns:p14="http://schemas.microsoft.com/office/powerpoint/2010/main" val="4159554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4728" y="595618"/>
            <a:ext cx="6860622" cy="1011180"/>
          </a:xfrm>
        </p:spPr>
        <p:txBody>
          <a:bodyPr/>
          <a:lstStyle>
            <a:lvl1pPr algn="ctr">
              <a:defRPr>
                <a:latin typeface="Gill Sans MT" panose="020B0502020104020203"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1654729" y="1691401"/>
            <a:ext cx="3114413"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45979" y="1691401"/>
            <a:ext cx="3469371"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7405688" y="6411913"/>
            <a:ext cx="698500" cy="365125"/>
          </a:xfrm>
        </p:spPr>
        <p:txBody>
          <a:bodyPr/>
          <a:lstStyle>
            <a:lvl1pPr algn="ctr">
              <a:defRPr>
                <a:solidFill>
                  <a:srgbClr val="595959"/>
                </a:solidFill>
                <a:latin typeface="Times New Roman" panose="02020603050405020304" pitchFamily="18" charset="0"/>
              </a:defRPr>
            </a:lvl1pPr>
          </a:lstStyle>
          <a:p>
            <a:fld id="{322482FF-E7E7-4CDC-8C8F-E2B919116EBF}" type="slidenum">
              <a:rPr lang="en-US" altLang="en-US"/>
              <a:pPr/>
              <a:t>‹#›</a:t>
            </a:fld>
            <a:endParaRPr lang="en-US" altLang="en-US"/>
          </a:p>
        </p:txBody>
      </p:sp>
      <p:sp>
        <p:nvSpPr>
          <p:cNvPr id="6" name="Footer Placeholder 4"/>
          <p:cNvSpPr>
            <a:spLocks noGrp="1"/>
          </p:cNvSpPr>
          <p:nvPr>
            <p:ph type="ftr" sz="quarter" idx="11"/>
          </p:nvPr>
        </p:nvSpPr>
        <p:spPr>
          <a:xfrm>
            <a:off x="3322638" y="6411913"/>
            <a:ext cx="3516312" cy="365125"/>
          </a:xfrm>
        </p:spPr>
        <p:txBody>
          <a:bodyPr/>
          <a:lstStyle>
            <a:lvl1pPr>
              <a:defRPr>
                <a:solidFill>
                  <a:srgbClr val="595959"/>
                </a:solidFill>
              </a:defRPr>
            </a:lvl1pPr>
          </a:lstStyle>
          <a:p>
            <a:endParaRPr lang="en-US" altLang="en-US"/>
          </a:p>
        </p:txBody>
      </p:sp>
    </p:spTree>
    <p:extLst>
      <p:ext uri="{BB962C8B-B14F-4D97-AF65-F5344CB8AC3E}">
        <p14:creationId xmlns:p14="http://schemas.microsoft.com/office/powerpoint/2010/main" val="2838289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6120" y="616795"/>
            <a:ext cx="6986971" cy="895440"/>
          </a:xfrm>
        </p:spPr>
        <p:txBody>
          <a:bodyPr/>
          <a:lstStyle>
            <a:lvl1pPr algn="ctr">
              <a:defRPr>
                <a:latin typeface="Gill Sans MT" panose="020B0502020104020203" pitchFamily="34" charset="0"/>
              </a:defRPr>
            </a:lvl1pPr>
          </a:lstStyle>
          <a:p>
            <a:r>
              <a:rPr lang="en-US" smtClean="0"/>
              <a:t>Click to edit Master title style</a:t>
            </a:r>
            <a:endParaRPr lang="en-US"/>
          </a:p>
        </p:txBody>
      </p:sp>
      <p:sp>
        <p:nvSpPr>
          <p:cNvPr id="3" name="Slide Number Placeholder 5"/>
          <p:cNvSpPr>
            <a:spLocks noGrp="1"/>
          </p:cNvSpPr>
          <p:nvPr>
            <p:ph type="sldNum" sz="quarter" idx="10"/>
          </p:nvPr>
        </p:nvSpPr>
        <p:spPr>
          <a:xfrm>
            <a:off x="7405688" y="6411913"/>
            <a:ext cx="698500" cy="365125"/>
          </a:xfrm>
        </p:spPr>
        <p:txBody>
          <a:bodyPr/>
          <a:lstStyle>
            <a:lvl1pPr algn="ctr">
              <a:defRPr>
                <a:solidFill>
                  <a:srgbClr val="595959"/>
                </a:solidFill>
                <a:latin typeface="Times New Roman" panose="02020603050405020304" pitchFamily="18" charset="0"/>
              </a:defRPr>
            </a:lvl1pPr>
          </a:lstStyle>
          <a:p>
            <a:fld id="{380955C8-4DD4-40DB-9875-FAD4D12EFCB7}" type="slidenum">
              <a:rPr lang="en-US" altLang="en-US"/>
              <a:pPr/>
              <a:t>‹#›</a:t>
            </a:fld>
            <a:endParaRPr lang="en-US" altLang="en-US"/>
          </a:p>
        </p:txBody>
      </p:sp>
      <p:sp>
        <p:nvSpPr>
          <p:cNvPr id="4" name="Footer Placeholder 4"/>
          <p:cNvSpPr>
            <a:spLocks noGrp="1"/>
          </p:cNvSpPr>
          <p:nvPr>
            <p:ph type="ftr" sz="quarter" idx="11"/>
          </p:nvPr>
        </p:nvSpPr>
        <p:spPr>
          <a:xfrm>
            <a:off x="3322638" y="6411913"/>
            <a:ext cx="3516312" cy="365125"/>
          </a:xfrm>
        </p:spPr>
        <p:txBody>
          <a:bodyPr/>
          <a:lstStyle>
            <a:lvl1pPr>
              <a:defRPr>
                <a:solidFill>
                  <a:srgbClr val="595959"/>
                </a:solidFill>
              </a:defRPr>
            </a:lvl1pPr>
          </a:lstStyle>
          <a:p>
            <a:endParaRPr lang="en-US" altLang="en-US"/>
          </a:p>
        </p:txBody>
      </p:sp>
    </p:spTree>
    <p:extLst>
      <p:ext uri="{BB962C8B-B14F-4D97-AF65-F5344CB8AC3E}">
        <p14:creationId xmlns:p14="http://schemas.microsoft.com/office/powerpoint/2010/main" val="1612726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56064" y="1055398"/>
            <a:ext cx="6673399" cy="2852737"/>
          </a:xfrm>
        </p:spPr>
        <p:txBody>
          <a:bodyPr anchor="b"/>
          <a:lstStyle>
            <a:lvl1pPr algn="ctr">
              <a:defRPr sz="6000">
                <a:latin typeface="Gill Sans MT" panose="020B05020201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856064" y="3949323"/>
            <a:ext cx="6673399" cy="991794"/>
          </a:xfrm>
        </p:spPr>
        <p:txBody>
          <a:bodyPr/>
          <a:lstStyle>
            <a:lvl1pPr marL="0" indent="0" algn="ctr">
              <a:buNone/>
              <a:defRPr sz="2400">
                <a:solidFill>
                  <a:schemeClr val="tx1">
                    <a:lumMod val="65000"/>
                    <a:lumOff val="35000"/>
                  </a:schemeClr>
                </a:solidFill>
                <a:latin typeface="Gill Sans MT" panose="020B05020201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7405688" y="6411913"/>
            <a:ext cx="698500" cy="365125"/>
          </a:xfrm>
        </p:spPr>
        <p:txBody>
          <a:bodyPr/>
          <a:lstStyle>
            <a:lvl1pPr algn="ctr">
              <a:defRPr>
                <a:solidFill>
                  <a:srgbClr val="595959"/>
                </a:solidFill>
                <a:latin typeface="Times New Roman" panose="02020603050405020304" pitchFamily="18" charset="0"/>
              </a:defRPr>
            </a:lvl1pPr>
          </a:lstStyle>
          <a:p>
            <a:fld id="{144980A7-B644-4E61-826B-9026536CE41A}" type="slidenum">
              <a:rPr lang="en-US" altLang="en-US"/>
              <a:pPr/>
              <a:t>‹#›</a:t>
            </a:fld>
            <a:endParaRPr lang="en-US" altLang="en-US"/>
          </a:p>
        </p:txBody>
      </p:sp>
      <p:sp>
        <p:nvSpPr>
          <p:cNvPr id="5" name="Footer Placeholder 4"/>
          <p:cNvSpPr>
            <a:spLocks noGrp="1"/>
          </p:cNvSpPr>
          <p:nvPr>
            <p:ph type="ftr" sz="quarter" idx="11"/>
          </p:nvPr>
        </p:nvSpPr>
        <p:spPr>
          <a:xfrm>
            <a:off x="3322638" y="6411913"/>
            <a:ext cx="3516312" cy="365125"/>
          </a:xfrm>
        </p:spPr>
        <p:txBody>
          <a:bodyPr/>
          <a:lstStyle>
            <a:lvl1pPr>
              <a:defRPr>
                <a:solidFill>
                  <a:srgbClr val="595959"/>
                </a:solidFill>
              </a:defRPr>
            </a:lvl1pPr>
          </a:lstStyle>
          <a:p>
            <a:endParaRPr lang="en-US" altLang="en-US"/>
          </a:p>
        </p:txBody>
      </p:sp>
    </p:spTree>
    <p:extLst>
      <p:ext uri="{BB962C8B-B14F-4D97-AF65-F5344CB8AC3E}">
        <p14:creationId xmlns:p14="http://schemas.microsoft.com/office/powerpoint/2010/main" val="356810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A1CD2D9-1967-426B-A3B9-99E3AD180F62}" type="datetime1">
              <a:rPr lang="en-US"/>
              <a:pPr>
                <a:defRPr/>
              </a:pPr>
              <a:t>10/23/2015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6" name="Rectangle 6"/>
          <p:cNvSpPr>
            <a:spLocks noGrp="1" noChangeArrowheads="1"/>
          </p:cNvSpPr>
          <p:nvPr>
            <p:ph type="sldNum" sz="quarter" idx="12"/>
          </p:nvPr>
        </p:nvSpPr>
        <p:spPr>
          <a:ln/>
        </p:spPr>
        <p:txBody>
          <a:bodyPr/>
          <a:lstStyle>
            <a:lvl1pPr>
              <a:defRPr/>
            </a:lvl1pPr>
          </a:lstStyle>
          <a:p>
            <a:fld id="{F680CF25-47FB-420D-99DF-25714DDC20C9}" type="slidenum">
              <a:rPr lang="en-US" altLang="en-US"/>
              <a:pPr/>
              <a:t>‹#›</a:t>
            </a:fld>
            <a:endParaRPr lang="en-US" altLang="en-US"/>
          </a:p>
        </p:txBody>
      </p:sp>
    </p:spTree>
    <p:extLst>
      <p:ext uri="{BB962C8B-B14F-4D97-AF65-F5344CB8AC3E}">
        <p14:creationId xmlns:p14="http://schemas.microsoft.com/office/powerpoint/2010/main" val="70314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072BEAF-DD64-4BD1-A662-B93F54B5A0D4}" type="datetime1">
              <a:rPr lang="en-US"/>
              <a:pPr>
                <a:defRPr/>
              </a:pPr>
              <a:t>10/23/2015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7" name="Rectangle 6"/>
          <p:cNvSpPr>
            <a:spLocks noGrp="1" noChangeArrowheads="1"/>
          </p:cNvSpPr>
          <p:nvPr>
            <p:ph type="sldNum" sz="quarter" idx="12"/>
          </p:nvPr>
        </p:nvSpPr>
        <p:spPr>
          <a:ln/>
        </p:spPr>
        <p:txBody>
          <a:bodyPr/>
          <a:lstStyle>
            <a:lvl1pPr>
              <a:defRPr/>
            </a:lvl1pPr>
          </a:lstStyle>
          <a:p>
            <a:fld id="{EF03C0E2-D45E-4346-9647-496875DD64B3}" type="slidenum">
              <a:rPr lang="en-US" altLang="en-US"/>
              <a:pPr/>
              <a:t>‹#›</a:t>
            </a:fld>
            <a:endParaRPr lang="en-US" altLang="en-US"/>
          </a:p>
        </p:txBody>
      </p:sp>
    </p:spTree>
    <p:extLst>
      <p:ext uri="{BB962C8B-B14F-4D97-AF65-F5344CB8AC3E}">
        <p14:creationId xmlns:p14="http://schemas.microsoft.com/office/powerpoint/2010/main" val="197954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E732932-68F7-49BA-B4EB-B47B4AFA3228}" type="datetime1">
              <a:rPr lang="en-US"/>
              <a:pPr>
                <a:defRPr/>
              </a:pPr>
              <a:t>10/23/2015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9" name="Rectangle 6"/>
          <p:cNvSpPr>
            <a:spLocks noGrp="1" noChangeArrowheads="1"/>
          </p:cNvSpPr>
          <p:nvPr>
            <p:ph type="sldNum" sz="quarter" idx="12"/>
          </p:nvPr>
        </p:nvSpPr>
        <p:spPr>
          <a:ln/>
        </p:spPr>
        <p:txBody>
          <a:bodyPr/>
          <a:lstStyle>
            <a:lvl1pPr>
              <a:defRPr/>
            </a:lvl1pPr>
          </a:lstStyle>
          <a:p>
            <a:fld id="{EDA15C0F-3336-41CC-9D1A-5B6414F06412}" type="slidenum">
              <a:rPr lang="en-US" altLang="en-US"/>
              <a:pPr/>
              <a:t>‹#›</a:t>
            </a:fld>
            <a:endParaRPr lang="en-US" altLang="en-US"/>
          </a:p>
        </p:txBody>
      </p:sp>
    </p:spTree>
    <p:extLst>
      <p:ext uri="{BB962C8B-B14F-4D97-AF65-F5344CB8AC3E}">
        <p14:creationId xmlns:p14="http://schemas.microsoft.com/office/powerpoint/2010/main" val="149235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29C6C45-3DB5-41D4-8E27-7E3156BD34B9}" type="datetime1">
              <a:rPr lang="en-US"/>
              <a:pPr>
                <a:defRPr/>
              </a:pPr>
              <a:t>10/23/2015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5" name="Rectangle 6"/>
          <p:cNvSpPr>
            <a:spLocks noGrp="1" noChangeArrowheads="1"/>
          </p:cNvSpPr>
          <p:nvPr>
            <p:ph type="sldNum" sz="quarter" idx="12"/>
          </p:nvPr>
        </p:nvSpPr>
        <p:spPr>
          <a:ln/>
        </p:spPr>
        <p:txBody>
          <a:bodyPr/>
          <a:lstStyle>
            <a:lvl1pPr>
              <a:defRPr/>
            </a:lvl1pPr>
          </a:lstStyle>
          <a:p>
            <a:fld id="{BC7BA2D6-39E6-47B6-917F-99A21810C6C0}" type="slidenum">
              <a:rPr lang="en-US" altLang="en-US"/>
              <a:pPr/>
              <a:t>‹#›</a:t>
            </a:fld>
            <a:endParaRPr lang="en-US" altLang="en-US"/>
          </a:p>
        </p:txBody>
      </p:sp>
    </p:spTree>
    <p:extLst>
      <p:ext uri="{BB962C8B-B14F-4D97-AF65-F5344CB8AC3E}">
        <p14:creationId xmlns:p14="http://schemas.microsoft.com/office/powerpoint/2010/main" val="22720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043EA50-1418-4B3C-AD86-5F36CA13B69C}" type="datetime1">
              <a:rPr lang="en-US"/>
              <a:pPr>
                <a:defRPr/>
              </a:pPr>
              <a:t>10/23/2015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4" name="Rectangle 6"/>
          <p:cNvSpPr>
            <a:spLocks noGrp="1" noChangeArrowheads="1"/>
          </p:cNvSpPr>
          <p:nvPr>
            <p:ph type="sldNum" sz="quarter" idx="12"/>
          </p:nvPr>
        </p:nvSpPr>
        <p:spPr>
          <a:ln/>
        </p:spPr>
        <p:txBody>
          <a:bodyPr/>
          <a:lstStyle>
            <a:lvl1pPr>
              <a:defRPr/>
            </a:lvl1pPr>
          </a:lstStyle>
          <a:p>
            <a:fld id="{3C2D8338-270E-4C4D-928E-CC9E0A1F8F7F}" type="slidenum">
              <a:rPr lang="en-US" altLang="en-US"/>
              <a:pPr/>
              <a:t>‹#›</a:t>
            </a:fld>
            <a:endParaRPr lang="en-US" altLang="en-US"/>
          </a:p>
        </p:txBody>
      </p:sp>
    </p:spTree>
    <p:extLst>
      <p:ext uri="{BB962C8B-B14F-4D97-AF65-F5344CB8AC3E}">
        <p14:creationId xmlns:p14="http://schemas.microsoft.com/office/powerpoint/2010/main" val="3068888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83D519-CC9B-4402-B93D-590AD318925D}" type="datetime1">
              <a:rPr lang="en-US"/>
              <a:pPr>
                <a:defRPr/>
              </a:pPr>
              <a:t>10/23/2015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7" name="Rectangle 6"/>
          <p:cNvSpPr>
            <a:spLocks noGrp="1" noChangeArrowheads="1"/>
          </p:cNvSpPr>
          <p:nvPr>
            <p:ph type="sldNum" sz="quarter" idx="12"/>
          </p:nvPr>
        </p:nvSpPr>
        <p:spPr>
          <a:ln/>
        </p:spPr>
        <p:txBody>
          <a:bodyPr/>
          <a:lstStyle>
            <a:lvl1pPr>
              <a:defRPr/>
            </a:lvl1pPr>
          </a:lstStyle>
          <a:p>
            <a:fld id="{52DCB2C6-B90E-4130-874F-7C2701A00CB7}" type="slidenum">
              <a:rPr lang="en-US" altLang="en-US"/>
              <a:pPr/>
              <a:t>‹#›</a:t>
            </a:fld>
            <a:endParaRPr lang="en-US" altLang="en-US"/>
          </a:p>
        </p:txBody>
      </p:sp>
    </p:spTree>
    <p:extLst>
      <p:ext uri="{BB962C8B-B14F-4D97-AF65-F5344CB8AC3E}">
        <p14:creationId xmlns:p14="http://schemas.microsoft.com/office/powerpoint/2010/main" val="32734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C7D2BE7-F481-45B4-965A-201ADDDD9FC6}" type="datetime1">
              <a:rPr lang="en-US"/>
              <a:pPr>
                <a:defRPr/>
              </a:pPr>
              <a:t>10/23/2015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 Next Level Results, Inc.</a:t>
            </a:r>
          </a:p>
        </p:txBody>
      </p:sp>
      <p:sp>
        <p:nvSpPr>
          <p:cNvPr id="7" name="Rectangle 6"/>
          <p:cNvSpPr>
            <a:spLocks noGrp="1" noChangeArrowheads="1"/>
          </p:cNvSpPr>
          <p:nvPr>
            <p:ph type="sldNum" sz="quarter" idx="12"/>
          </p:nvPr>
        </p:nvSpPr>
        <p:spPr>
          <a:ln/>
        </p:spPr>
        <p:txBody>
          <a:bodyPr/>
          <a:lstStyle>
            <a:lvl1pPr>
              <a:defRPr/>
            </a:lvl1pPr>
          </a:lstStyle>
          <a:p>
            <a:fld id="{57CD3332-B167-4559-85F5-EAEF6109A186}" type="slidenum">
              <a:rPr lang="en-US" altLang="en-US"/>
              <a:pPr/>
              <a:t>‹#›</a:t>
            </a:fld>
            <a:endParaRPr lang="en-US" altLang="en-US"/>
          </a:p>
        </p:txBody>
      </p:sp>
    </p:spTree>
    <p:extLst>
      <p:ext uri="{BB962C8B-B14F-4D97-AF65-F5344CB8AC3E}">
        <p14:creationId xmlns:p14="http://schemas.microsoft.com/office/powerpoint/2010/main" val="127337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jpeg"/><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theme" Target="../theme/theme3.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012"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fld id="{1D13DF44-6922-4566-8545-955C9F3275F2}" type="datetime1">
              <a:rPr lang="en-US"/>
              <a:pPr>
                <a:defRPr/>
              </a:pPr>
              <a:t>10/23/2015</a:t>
            </a:fld>
            <a:endParaRPr lang="en-US"/>
          </a:p>
        </p:txBody>
      </p:sp>
      <p:sp>
        <p:nvSpPr>
          <p:cNvPr id="43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r>
              <a:rPr lang="en-US"/>
              <a:t>Copyright - Next Level Results, Inc.</a:t>
            </a:r>
          </a:p>
        </p:txBody>
      </p:sp>
      <p:sp>
        <p:nvSpPr>
          <p:cNvPr id="43014"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defRPr>
            </a:lvl1pPr>
          </a:lstStyle>
          <a:p>
            <a:fld id="{3AB44A6E-3412-4ABB-BE7C-2EA5BD7A0FF7}" type="slidenum">
              <a:rPr lang="en-US" altLang="en-US"/>
              <a:pPr/>
              <a:t>‹#›</a:t>
            </a:fld>
            <a:endParaRPr lang="en-US" altLang="en-US"/>
          </a:p>
        </p:txBody>
      </p:sp>
      <p:grpSp>
        <p:nvGrpSpPr>
          <p:cNvPr id="1031" name="Group 7"/>
          <p:cNvGrpSpPr>
            <a:grpSpLocks/>
          </p:cNvGrpSpPr>
          <p:nvPr/>
        </p:nvGrpSpPr>
        <p:grpSpPr bwMode="auto">
          <a:xfrm>
            <a:off x="279400" y="152400"/>
            <a:ext cx="8686800" cy="1600200"/>
            <a:chOff x="176" y="96"/>
            <a:chExt cx="5472" cy="1008"/>
          </a:xfrm>
        </p:grpSpPr>
        <p:sp>
          <p:nvSpPr>
            <p:cNvPr id="1032" name="Line 8"/>
            <p:cNvSpPr>
              <a:spLocks noChangeShapeType="1"/>
            </p:cNvSpPr>
            <p:nvPr/>
          </p:nvSpPr>
          <p:spPr bwMode="auto">
            <a:xfrm flipH="1">
              <a:off x="288" y="1104"/>
              <a:ext cx="5232" cy="0"/>
            </a:xfrm>
            <a:prstGeom prst="line">
              <a:avLst/>
            </a:prstGeom>
            <a:noFill/>
            <a:ln w="12700">
              <a:solidFill>
                <a:schemeClr val="tx1"/>
              </a:solidFill>
              <a:round/>
              <a:headEnd/>
              <a:tailEnd/>
            </a:ln>
          </p:spPr>
          <p:txBody>
            <a:bodyPr/>
            <a:lstStyle/>
            <a:p>
              <a:pPr>
                <a:defRPr/>
              </a:pPr>
              <a:endParaRPr lang="en-US"/>
            </a:p>
          </p:txBody>
        </p:sp>
        <p:sp>
          <p:nvSpPr>
            <p:cNvPr id="1033"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p>
          </p:txBody>
        </p:sp>
        <p:sp>
          <p:nvSpPr>
            <p:cNvPr id="1034"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p>
          </p:txBody>
        </p:sp>
        <p:sp>
          <p:nvSpPr>
            <p:cNvPr id="1035"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p>
          </p:txBody>
        </p:sp>
        <p:sp>
          <p:nvSpPr>
            <p:cNvPr id="1036"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p>
          </p:txBody>
        </p:sp>
      </p:grpSp>
    </p:spTree>
  </p:cSld>
  <p:clrMap bg1="lt1" tx1="dk1" bg2="lt2" tx2="dk2" accent1="accent1" accent2="accent2" accent3="accent3" accent4="accent4" accent5="accent5" accent6="accent6" hlink="hlink" folHlink="folHlink"/>
  <p:sldLayoutIdLst>
    <p:sldLayoutId id="2147484703" r:id="rId1"/>
    <p:sldLayoutId id="2147484683" r:id="rId2"/>
    <p:sldLayoutId id="2147484684" r:id="rId3"/>
    <p:sldLayoutId id="2147484685" r:id="rId4"/>
    <p:sldLayoutId id="2147484686" r:id="rId5"/>
    <p:sldLayoutId id="2147484687" r:id="rId6"/>
    <p:sldLayoutId id="2147484688" r:id="rId7"/>
    <p:sldLayoutId id="2147484689" r:id="rId8"/>
    <p:sldLayoutId id="2147484690" r:id="rId9"/>
    <p:sldLayoutId id="2147484691" r:id="rId10"/>
    <p:sldLayoutId id="2147484692" r:id="rId11"/>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anose="05000000000000000000"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anose="05000000000000000000"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anose="05000000000000000000"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012"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charset="0"/>
              </a:defRPr>
            </a:lvl1pPr>
          </a:lstStyle>
          <a:p>
            <a:pPr>
              <a:defRPr/>
            </a:pPr>
            <a:fld id="{6573BB35-CE6E-4004-B352-439E224109A6}" type="datetime1">
              <a:rPr lang="en-US"/>
              <a:pPr>
                <a:defRPr/>
              </a:pPr>
              <a:t>10/23/2015</a:t>
            </a:fld>
            <a:endParaRPr lang="en-US"/>
          </a:p>
        </p:txBody>
      </p:sp>
      <p:sp>
        <p:nvSpPr>
          <p:cNvPr id="43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charset="0"/>
              </a:defRPr>
            </a:lvl1pPr>
          </a:lstStyle>
          <a:p>
            <a:pPr>
              <a:defRPr/>
            </a:pPr>
            <a:r>
              <a:rPr lang="en-US"/>
              <a:t>Copyright - Next Level Results, Inc.</a:t>
            </a:r>
          </a:p>
        </p:txBody>
      </p:sp>
      <p:sp>
        <p:nvSpPr>
          <p:cNvPr id="43014"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panose="020B0604020202020204" pitchFamily="34" charset="0"/>
              </a:defRPr>
            </a:lvl1pPr>
          </a:lstStyle>
          <a:p>
            <a:fld id="{04F16883-BAB7-44D8-869E-E58B4D9895F7}" type="slidenum">
              <a:rPr lang="en-US" altLang="en-US"/>
              <a:pPr/>
              <a:t>‹#›</a:t>
            </a:fld>
            <a:endParaRPr lang="en-US" altLang="en-US"/>
          </a:p>
        </p:txBody>
      </p:sp>
      <p:grpSp>
        <p:nvGrpSpPr>
          <p:cNvPr id="2055" name="Group 7"/>
          <p:cNvGrpSpPr>
            <a:grpSpLocks/>
          </p:cNvGrpSpPr>
          <p:nvPr/>
        </p:nvGrpSpPr>
        <p:grpSpPr bwMode="auto">
          <a:xfrm>
            <a:off x="279400" y="152400"/>
            <a:ext cx="8686800" cy="1600200"/>
            <a:chOff x="176" y="96"/>
            <a:chExt cx="5472" cy="1008"/>
          </a:xfrm>
        </p:grpSpPr>
        <p:sp>
          <p:nvSpPr>
            <p:cNvPr id="2056" name="Line 8"/>
            <p:cNvSpPr>
              <a:spLocks noChangeShapeType="1"/>
            </p:cNvSpPr>
            <p:nvPr/>
          </p:nvSpPr>
          <p:spPr bwMode="auto">
            <a:xfrm flipH="1">
              <a:off x="288" y="1104"/>
              <a:ext cx="5232" cy="0"/>
            </a:xfrm>
            <a:prstGeom prst="line">
              <a:avLst/>
            </a:prstGeom>
            <a:noFill/>
            <a:ln w="12700">
              <a:solidFill>
                <a:schemeClr val="tx1"/>
              </a:solidFill>
              <a:round/>
              <a:headEnd/>
              <a:tailEnd/>
            </a:ln>
          </p:spPr>
          <p:txBody>
            <a:bodyPr/>
            <a:lstStyle/>
            <a:p>
              <a:pPr>
                <a:defRPr/>
              </a:pPr>
              <a:endParaRPr lang="en-US"/>
            </a:p>
          </p:txBody>
        </p:sp>
        <p:sp>
          <p:nvSpPr>
            <p:cNvPr id="1033"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solidFill>
                  <a:srgbClr val="000000"/>
                </a:solidFill>
              </a:endParaRPr>
            </a:p>
          </p:txBody>
        </p:sp>
        <p:sp>
          <p:nvSpPr>
            <p:cNvPr id="1034"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solidFill>
                  <a:srgbClr val="000000"/>
                </a:solidFill>
              </a:endParaRPr>
            </a:p>
          </p:txBody>
        </p:sp>
        <p:sp>
          <p:nvSpPr>
            <p:cNvPr id="1035"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solidFill>
                  <a:srgbClr val="000000"/>
                </a:solidFill>
              </a:endParaRPr>
            </a:p>
          </p:txBody>
        </p:sp>
        <p:sp>
          <p:nvSpPr>
            <p:cNvPr id="1036"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04"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anose="05000000000000000000"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anose="05000000000000000000"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anose="05000000000000000000"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anose="020B0604020202020204" pitchFamily="34" charset="0"/>
                <a:ea typeface="ＭＳ Ｐゴシック" panose="020B0600070205080204" pitchFamily="34" charset="-128"/>
              </a:defRPr>
            </a:lvl1pPr>
          </a:lstStyle>
          <a:p>
            <a:fld id="{262F6F1E-F16C-4A30-9672-E558DAD53E46}" type="datetime1">
              <a:rPr lang="en-US" altLang="en-US"/>
              <a:pPr/>
              <a:t>10/23/2015</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anose="020B0604020202020204" pitchFamily="34" charset="0"/>
                <a:ea typeface="ＭＳ Ｐゴシック" panose="020B0600070205080204" pitchFamily="34" charset="-128"/>
              </a:defRPr>
            </a:lvl1pPr>
          </a:lstStyle>
          <a:p>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anose="020B0604020202020204" pitchFamily="34" charset="0"/>
                <a:ea typeface="ＭＳ Ｐゴシック" panose="020B0600070205080204" pitchFamily="34" charset="-128"/>
              </a:defRPr>
            </a:lvl1pPr>
          </a:lstStyle>
          <a:p>
            <a:fld id="{F5A6E1AA-843A-4CA0-8DA8-500B4D36C375}" type="slidenum">
              <a:rPr lang="en-US" altLang="en-US"/>
              <a:pPr/>
              <a:t>‹#›</a:t>
            </a:fld>
            <a:endParaRPr lang="en-US" altLang="en-US"/>
          </a:p>
        </p:txBody>
      </p:sp>
      <p:pic>
        <p:nvPicPr>
          <p:cNvPr id="307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311900"/>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293813" y="392113"/>
            <a:ext cx="7564437" cy="5840412"/>
          </a:xfrm>
          <a:prstGeom prst="rect">
            <a:avLst/>
          </a:prstGeom>
          <a:solidFill>
            <a:srgbClr val="F2F2F2">
              <a:alpha val="6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082"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65275" y="6418263"/>
            <a:ext cx="1458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237538" y="6324600"/>
            <a:ext cx="3524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89963" y="6232525"/>
            <a:ext cx="5365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50" y="669925"/>
            <a:ext cx="1825625"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anose="020B0604020202020204" pitchFamily="34" charset="0"/>
                <a:ea typeface="ＭＳ Ｐゴシック" panose="020B0600070205080204" pitchFamily="34" charset="-128"/>
              </a:defRPr>
            </a:lvl1pPr>
          </a:lstStyle>
          <a:p>
            <a:fld id="{BD2B785A-07C7-4737-9FC6-972081314FF8}" type="datetime1">
              <a:rPr lang="en-US" altLang="en-US"/>
              <a:pPr/>
              <a:t>10/23/2015</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anose="020B0604020202020204" pitchFamily="34" charset="0"/>
                <a:ea typeface="ＭＳ Ｐゴシック" panose="020B0600070205080204" pitchFamily="34" charset="-128"/>
              </a:defRPr>
            </a:lvl1pPr>
          </a:lstStyle>
          <a:p>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anose="020B0604020202020204" pitchFamily="34" charset="0"/>
                <a:ea typeface="ＭＳ Ｐゴシック" panose="020B0600070205080204" pitchFamily="34" charset="-128"/>
              </a:defRPr>
            </a:lvl1pPr>
          </a:lstStyle>
          <a:p>
            <a:fld id="{BA922FD9-C335-4B1D-95E1-FEDD90419777}" type="slidenum">
              <a:rPr lang="en-US" altLang="en-US"/>
              <a:pPr/>
              <a:t>‹#›</a:t>
            </a:fld>
            <a:endParaRPr lang="en-US" altLang="en-US"/>
          </a:p>
        </p:txBody>
      </p:sp>
      <p:pic>
        <p:nvPicPr>
          <p:cNvPr id="410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311900"/>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293813" y="392113"/>
            <a:ext cx="7564437" cy="5840412"/>
          </a:xfrm>
          <a:prstGeom prst="rect">
            <a:avLst/>
          </a:prstGeom>
          <a:solidFill>
            <a:srgbClr val="F2F2F2">
              <a:alpha val="6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4106"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65275" y="6418263"/>
            <a:ext cx="1458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37538" y="6324600"/>
            <a:ext cx="3524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89963" y="6232525"/>
            <a:ext cx="5365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50" y="669925"/>
            <a:ext cx="1825625"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08"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www.fidelity.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www.immediateannuties.com/" TargetMode="External"/><Relationship Id="rId4" Type="http://schemas.openxmlformats.org/officeDocument/2006/relationships/hyperlink" Target="http://www.kiplinger.com/tools/budget"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aarp.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www.free-online-calculator-use.com/calculate-retirement-savings.html" TargetMode="External"/><Relationship Id="rId4" Type="http://schemas.openxmlformats.org/officeDocument/2006/relationships/hyperlink" Target="http://www.fidelity.co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rmaarp.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morningstar.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iii.org/individuals/annuitie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vse.marketwatch.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money.cnn.com/pf/retirement/index.html"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finra.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adviserinfo.sec.gov/"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www.cfp.ne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etf.wi.gov/empower/" TargetMode="External"/><Relationship Id="rId7"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twitter.com/WI_ET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975" y="603250"/>
            <a:ext cx="7718425" cy="1039813"/>
          </a:xfrm>
        </p:spPr>
        <p:txBody>
          <a:bodyPr rtlCol="0">
            <a:normAutofit fontScale="90000"/>
          </a:bodyPr>
          <a:lstStyle/>
          <a:p>
            <a:pPr eaLnBrk="1" fontAlgn="auto" hangingPunct="1">
              <a:spcAft>
                <a:spcPts val="0"/>
              </a:spcAft>
              <a:defRPr/>
            </a:pPr>
            <a:r>
              <a:rPr lang="en-US" b="1" dirty="0" smtClean="0"/>
              <a:t>Investing for Retirement</a:t>
            </a:r>
            <a:br>
              <a:rPr lang="en-US" b="1" dirty="0" smtClean="0"/>
            </a:br>
            <a:r>
              <a:rPr lang="en-US" sz="3600" b="1" dirty="0" smtClean="0"/>
              <a:t>“Living to 95….and Not Running </a:t>
            </a:r>
            <a:br>
              <a:rPr lang="en-US" sz="3600" b="1" dirty="0" smtClean="0"/>
            </a:br>
            <a:r>
              <a:rPr lang="en-US" sz="3600" b="1" dirty="0" smtClean="0"/>
              <a:t>Out of Money”</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41475" y="2014538"/>
            <a:ext cx="6953250" cy="4041775"/>
          </a:xfrm>
        </p:spPr>
        <p:txBody>
          <a:bodyPr rtlCol="0">
            <a:normAutofit/>
          </a:bodyPr>
          <a:lstStyle/>
          <a:p>
            <a:pPr eaLnBrk="1" fontAlgn="auto" hangingPunct="1">
              <a:spcAft>
                <a:spcPts val="0"/>
              </a:spcAft>
              <a:defRPr/>
            </a:pPr>
            <a:endParaRPr lang="en-US" dirty="0" smtClean="0"/>
          </a:p>
          <a:p>
            <a:pPr eaLnBrk="1" fontAlgn="auto" hangingPunct="1">
              <a:spcAft>
                <a:spcPts val="0"/>
              </a:spcAft>
              <a:defRPr/>
            </a:pPr>
            <a:endParaRPr lang="en-US" dirty="0"/>
          </a:p>
          <a:p>
            <a:pPr eaLnBrk="1" fontAlgn="auto" hangingPunct="1">
              <a:spcAft>
                <a:spcPts val="0"/>
              </a:spcAft>
              <a:defRPr/>
            </a:pPr>
            <a:endParaRPr lang="en-US" dirty="0" smtClean="0"/>
          </a:p>
          <a:p>
            <a:pPr eaLnBrk="1" fontAlgn="auto" hangingPunct="1">
              <a:spcAft>
                <a:spcPts val="0"/>
              </a:spcAft>
              <a:defRPr/>
            </a:pPr>
            <a:endParaRPr lang="en-US" dirty="0"/>
          </a:p>
          <a:p>
            <a:pPr eaLnBrk="1" fontAlgn="auto" hangingPunct="1">
              <a:spcAft>
                <a:spcPts val="0"/>
              </a:spcAft>
              <a:defRPr/>
            </a:pPr>
            <a:endParaRPr lang="en-US" dirty="0" smtClean="0"/>
          </a:p>
          <a:p>
            <a:pPr eaLnBrk="1" fontAlgn="auto" hangingPunct="1">
              <a:spcAft>
                <a:spcPts val="0"/>
              </a:spcAft>
              <a:defRPr/>
            </a:pPr>
            <a:endParaRPr lang="en-US" dirty="0"/>
          </a:p>
          <a:p>
            <a:pPr marL="0" indent="0" algn="ctr" eaLnBrk="1" fontAlgn="auto" hangingPunct="1">
              <a:spcAft>
                <a:spcPts val="0"/>
              </a:spcAft>
              <a:buFont typeface="Arial" panose="020B0604020202020204" pitchFamily="34" charset="0"/>
              <a:buNone/>
              <a:defRPr/>
            </a:pPr>
            <a:r>
              <a:rPr lang="en-US" sz="2400" dirty="0" smtClean="0"/>
              <a:t>November 5, 2015</a:t>
            </a:r>
            <a:endParaRPr lang="en-US" sz="2400" dirty="0"/>
          </a:p>
        </p:txBody>
      </p:sp>
      <p:pic>
        <p:nvPicPr>
          <p:cNvPr id="1126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573338" y="1882775"/>
            <a:ext cx="4965700" cy="2236788"/>
          </a:xfrm>
        </p:spPr>
      </p:pic>
      <p:sp>
        <p:nvSpPr>
          <p:cNvPr id="11269" name="Subtitle 2"/>
          <p:cNvSpPr txBox="1">
            <a:spLocks/>
          </p:cNvSpPr>
          <p:nvPr/>
        </p:nvSpPr>
        <p:spPr bwMode="auto">
          <a:xfrm>
            <a:off x="1371600" y="4360863"/>
            <a:ext cx="741362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ts val="1000"/>
              </a:spcBef>
              <a:buFont typeface="Arial" panose="020B0604020202020204" pitchFamily="34" charset="0"/>
              <a:buNone/>
            </a:pPr>
            <a:r>
              <a:rPr lang="en-US" altLang="en-US" sz="2800">
                <a:solidFill>
                  <a:srgbClr val="000000"/>
                </a:solidFill>
                <a:latin typeface="Arial" panose="020B0604020202020204" pitchFamily="34" charset="0"/>
                <a:ea typeface="ＭＳ Ｐゴシック" panose="020B0600070205080204" pitchFamily="34" charset="-128"/>
                <a:cs typeface="Arial" panose="020B0604020202020204" pitchFamily="34" charset="0"/>
              </a:rPr>
              <a:t>Bob Schulz, “The Retirement Guy”</a:t>
            </a:r>
          </a:p>
          <a:p>
            <a:pPr algn="ctr" eaLnBrk="1" hangingPunct="1">
              <a:lnSpc>
                <a:spcPct val="90000"/>
              </a:lnSpc>
              <a:spcBef>
                <a:spcPts val="1000"/>
              </a:spcBef>
              <a:buFont typeface="Arial" panose="020B0604020202020204" pitchFamily="34" charset="0"/>
              <a:buNone/>
            </a:pPr>
            <a:r>
              <a:rPr lang="en-US" altLang="en-US" sz="2800">
                <a:solidFill>
                  <a:srgbClr val="000000"/>
                </a:solidFill>
                <a:latin typeface="Arial" panose="020B0604020202020204" pitchFamily="34" charset="0"/>
                <a:ea typeface="ＭＳ Ｐゴシック" panose="020B0600070205080204" pitchFamily="34" charset="-128"/>
                <a:cs typeface="Arial" panose="020B0604020202020204" pitchFamily="34" charset="0"/>
              </a:rPr>
              <a:t>Department of Employee Trust Funds</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11267" name="Content Placeholder 2"/>
          <p:cNvSpPr>
            <a:spLocks noGrp="1"/>
          </p:cNvSpPr>
          <p:nvPr>
            <p:ph idx="1"/>
          </p:nvPr>
        </p:nvSpPr>
        <p:spPr>
          <a:xfrm>
            <a:off x="457200" y="1752600"/>
            <a:ext cx="8229600" cy="4378325"/>
          </a:xfrm>
        </p:spPr>
        <p:txBody>
          <a:bodyPr/>
          <a:lstStyle/>
          <a:p>
            <a:pPr lvl="1">
              <a:defRPr/>
            </a:pPr>
            <a:endParaRPr lang="en-US" altLang="en-US" sz="2000" b="1" dirty="0" smtClean="0">
              <a:solidFill>
                <a:srgbClr val="996633"/>
              </a:solidFill>
            </a:endParaRPr>
          </a:p>
          <a:p>
            <a:pPr lvl="1">
              <a:defRPr/>
            </a:pPr>
            <a:endParaRPr lang="en-US" altLang="en-US" sz="2000" b="1" dirty="0">
              <a:solidFill>
                <a:srgbClr val="996633"/>
              </a:solidFill>
            </a:endParaRPr>
          </a:p>
          <a:p>
            <a:pPr lvl="1">
              <a:defRPr/>
            </a:pPr>
            <a:r>
              <a:rPr lang="en-US" altLang="en-US" sz="2400" b="1" dirty="0" smtClean="0">
                <a:solidFill>
                  <a:srgbClr val="996633"/>
                </a:solidFill>
              </a:rPr>
              <a:t>Rule # 3</a:t>
            </a:r>
            <a:r>
              <a:rPr lang="en-US" altLang="en-US" sz="2400" dirty="0" smtClean="0">
                <a:solidFill>
                  <a:srgbClr val="996633"/>
                </a:solidFill>
              </a:rPr>
              <a:t>: Start Saving Early – Time is money.</a:t>
            </a:r>
          </a:p>
          <a:p>
            <a:pPr>
              <a:buFont typeface="Wingdings" panose="05000000000000000000" pitchFamily="2" charset="2"/>
              <a:buNone/>
              <a:defRPr/>
            </a:pPr>
            <a:endParaRPr lang="en-US" altLang="en-US" sz="2400" dirty="0" smtClean="0">
              <a:solidFill>
                <a:srgbClr val="996633"/>
              </a:solidFill>
            </a:endParaRPr>
          </a:p>
          <a:p>
            <a:pPr algn="ctr">
              <a:buFont typeface="Wingdings" panose="05000000000000000000" pitchFamily="2" charset="2"/>
              <a:buNone/>
              <a:defRPr/>
            </a:pPr>
            <a:r>
              <a:rPr lang="en-US" altLang="en-US" sz="2400" b="1" dirty="0" smtClean="0">
                <a:solidFill>
                  <a:srgbClr val="996633"/>
                </a:solidFill>
              </a:rPr>
              <a:t>	</a:t>
            </a:r>
            <a:r>
              <a:rPr lang="en-US" altLang="en-US" sz="2400" dirty="0" smtClean="0">
                <a:solidFill>
                  <a:srgbClr val="996633"/>
                </a:solidFill>
              </a:rPr>
              <a:t>“The secret of getting rich slowly, but surely, is the miracle of</a:t>
            </a:r>
          </a:p>
          <a:p>
            <a:pPr>
              <a:buFont typeface="Wingdings" panose="05000000000000000000" pitchFamily="2" charset="2"/>
              <a:buNone/>
              <a:defRPr/>
            </a:pPr>
            <a:r>
              <a:rPr lang="en-US" altLang="en-US" sz="2400" dirty="0" smtClean="0">
                <a:solidFill>
                  <a:srgbClr val="996633"/>
                </a:solidFill>
              </a:rPr>
              <a:t> 	compound interest.”</a:t>
            </a:r>
            <a:endParaRPr lang="en-US" altLang="en-US" sz="1200" dirty="0" smtClean="0">
              <a:solidFill>
                <a:srgbClr val="996633"/>
              </a:solidFill>
            </a:endParaRPr>
          </a:p>
          <a:p>
            <a:pPr marL="471487" lvl="1" indent="0">
              <a:buFont typeface="Wingdings" panose="05000000000000000000" pitchFamily="2" charset="2"/>
              <a:buNone/>
              <a:defRPr/>
            </a:pPr>
            <a:endParaRPr lang="en-US" altLang="en-US" dirty="0" smtClean="0">
              <a:solidFill>
                <a:srgbClr val="996633"/>
              </a:solidFill>
            </a:endParaRPr>
          </a:p>
          <a:p>
            <a:pPr lvl="1">
              <a:defRPr/>
            </a:pPr>
            <a:endParaRPr lang="en-US" altLang="en-US" dirty="0" smtClean="0">
              <a:solidFill>
                <a:srgbClr val="996633"/>
              </a:solidFill>
            </a:endParaRPr>
          </a:p>
          <a:p>
            <a:pPr lvl="1">
              <a:defRPr/>
            </a:pPr>
            <a:endParaRPr lang="en-US" altLang="en-US" dirty="0" smtClean="0">
              <a:solidFill>
                <a:srgbClr val="996633"/>
              </a:solidFill>
            </a:endParaRPr>
          </a:p>
          <a:p>
            <a:pPr lvl="1">
              <a:defRPr/>
            </a:pPr>
            <a:endParaRPr lang="en-US" altLang="en-US" dirty="0" smtClean="0">
              <a:solidFill>
                <a:srgbClr val="996633"/>
              </a:solidFill>
            </a:endParaRPr>
          </a:p>
          <a:p>
            <a:pPr lvl="1">
              <a:defRPr/>
            </a:pPr>
            <a:endParaRPr lang="en-US" altLang="en-US" dirty="0" smtClean="0">
              <a:solidFill>
                <a:srgbClr val="996633"/>
              </a:solidFill>
            </a:endParaRPr>
          </a:p>
          <a:p>
            <a:pPr lvl="1">
              <a:defRPr/>
            </a:pPr>
            <a:endParaRPr lang="en-US" altLang="en-US" dirty="0" smtClean="0">
              <a:solidFill>
                <a:srgbClr val="996633"/>
              </a:solidFill>
            </a:endParaRPr>
          </a:p>
          <a:p>
            <a:pPr lvl="1">
              <a:defRPr/>
            </a:pPr>
            <a:endParaRPr lang="en-US" altLang="en-US" dirty="0" smtClean="0">
              <a:solidFill>
                <a:srgbClr val="996633"/>
              </a:solidFill>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9E3264B-908F-47F4-81E0-39A59B6F18EE}"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204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3663FC5-E2D2-4F36-8964-8AA3900778C9}" type="slidenum">
              <a:rPr lang="en-US" altLang="en-US">
                <a:latin typeface="Arial" panose="020B0604020202020204" pitchFamily="34" charset="0"/>
              </a:rPr>
              <a:pPr eaLnBrk="1" hangingPunct="1"/>
              <a:t>10</a:t>
            </a:fld>
            <a:endParaRPr lang="en-US" altLang="en-US">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3" name="Content Placeholder 2"/>
          <p:cNvSpPr>
            <a:spLocks noGrp="1"/>
          </p:cNvSpPr>
          <p:nvPr>
            <p:ph idx="1"/>
          </p:nvPr>
        </p:nvSpPr>
        <p:spPr>
          <a:xfrm>
            <a:off x="457200" y="1752600"/>
            <a:ext cx="8229600" cy="4378325"/>
          </a:xfrm>
        </p:spPr>
        <p:txBody>
          <a:bodyPr/>
          <a:lstStyle/>
          <a:p>
            <a:pPr marL="0" indent="0">
              <a:buFont typeface="Wingdings" panose="05000000000000000000" pitchFamily="2" charset="2"/>
              <a:buNone/>
              <a:defRPr/>
            </a:pPr>
            <a:r>
              <a:rPr lang="en-US" sz="2800" b="1" dirty="0" smtClean="0">
                <a:solidFill>
                  <a:srgbClr val="996633"/>
                </a:solidFill>
              </a:rPr>
              <a:t>Rules for Investing Your Money.</a:t>
            </a:r>
          </a:p>
          <a:p>
            <a:pPr marL="0" indent="0">
              <a:buFont typeface="Wingdings" panose="05000000000000000000" pitchFamily="2" charset="2"/>
              <a:buNone/>
              <a:defRPr/>
            </a:pPr>
            <a:endParaRPr lang="en-US" sz="1200" b="1" u="sng" dirty="0">
              <a:solidFill>
                <a:srgbClr val="996633"/>
              </a:solidFill>
            </a:endParaRPr>
          </a:p>
          <a:p>
            <a:pPr marL="438150" lvl="1" indent="0">
              <a:buFont typeface="Wingdings" panose="05000000000000000000" pitchFamily="2" charset="2"/>
              <a:buNone/>
              <a:defRPr/>
            </a:pPr>
            <a:r>
              <a:rPr lang="en-US" b="1" dirty="0" smtClean="0">
                <a:solidFill>
                  <a:srgbClr val="996633"/>
                </a:solidFill>
              </a:rPr>
              <a:t>Rule # 1:  Buy </a:t>
            </a:r>
            <a:r>
              <a:rPr lang="en-US" b="1" u="sng" dirty="0" smtClean="0">
                <a:solidFill>
                  <a:srgbClr val="996633"/>
                </a:solidFill>
              </a:rPr>
              <a:t>Index</a:t>
            </a:r>
            <a:r>
              <a:rPr lang="en-US" b="1" dirty="0" smtClean="0">
                <a:solidFill>
                  <a:srgbClr val="996633"/>
                </a:solidFill>
              </a:rPr>
              <a:t> Funds </a:t>
            </a:r>
            <a:r>
              <a:rPr lang="en-US" sz="2000" dirty="0" smtClean="0">
                <a:solidFill>
                  <a:srgbClr val="996633"/>
                </a:solidFill>
              </a:rPr>
              <a:t>(Low cost &amp;</a:t>
            </a:r>
          </a:p>
          <a:p>
            <a:pPr marL="471487" lvl="1" indent="0">
              <a:buFont typeface="Wingdings" panose="05000000000000000000" pitchFamily="2" charset="2"/>
              <a:buNone/>
              <a:defRPr/>
            </a:pPr>
            <a:r>
              <a:rPr lang="en-US" sz="2400" dirty="0">
                <a:solidFill>
                  <a:srgbClr val="996633"/>
                </a:solidFill>
              </a:rPr>
              <a:t> </a:t>
            </a:r>
            <a:r>
              <a:rPr lang="en-US" sz="2400" dirty="0" smtClean="0">
                <a:solidFill>
                  <a:srgbClr val="996633"/>
                </a:solidFill>
              </a:rPr>
              <a:t>                   diversification)</a:t>
            </a:r>
          </a:p>
          <a:p>
            <a:pPr marL="0" indent="0">
              <a:buFont typeface="Wingdings" panose="05000000000000000000" pitchFamily="2" charset="2"/>
              <a:buNone/>
              <a:defRPr/>
            </a:pPr>
            <a:endParaRPr lang="en-US" sz="1200" dirty="0">
              <a:solidFill>
                <a:srgbClr val="996633"/>
              </a:solidFill>
            </a:endParaRPr>
          </a:p>
          <a:p>
            <a:pPr marL="438150" lvl="1" indent="0">
              <a:buFont typeface="Wingdings" panose="05000000000000000000" pitchFamily="2" charset="2"/>
              <a:buNone/>
              <a:defRPr/>
            </a:pPr>
            <a:r>
              <a:rPr lang="en-US" sz="2400" dirty="0" smtClean="0">
                <a:solidFill>
                  <a:srgbClr val="996633"/>
                </a:solidFill>
              </a:rPr>
              <a:t>  “This simple strategy – </a:t>
            </a:r>
            <a:r>
              <a:rPr lang="en-US" sz="2400" u="sng" dirty="0" smtClean="0">
                <a:solidFill>
                  <a:srgbClr val="996633"/>
                </a:solidFill>
              </a:rPr>
              <a:t>indexing</a:t>
            </a:r>
            <a:r>
              <a:rPr lang="en-US" sz="2400" dirty="0" smtClean="0">
                <a:solidFill>
                  <a:srgbClr val="996633"/>
                </a:solidFill>
              </a:rPr>
              <a:t> – has outperformed all but</a:t>
            </a:r>
          </a:p>
          <a:p>
            <a:pPr marL="438150" lvl="1" indent="0">
              <a:buFont typeface="Wingdings" panose="05000000000000000000" pitchFamily="2" charset="2"/>
              <a:buNone/>
              <a:defRPr/>
            </a:pPr>
            <a:r>
              <a:rPr lang="en-US" sz="2400" dirty="0">
                <a:solidFill>
                  <a:srgbClr val="996633"/>
                </a:solidFill>
              </a:rPr>
              <a:t> </a:t>
            </a:r>
            <a:r>
              <a:rPr lang="en-US" sz="2400" dirty="0" smtClean="0">
                <a:solidFill>
                  <a:srgbClr val="996633"/>
                </a:solidFill>
              </a:rPr>
              <a:t> a handful of the thousands of equity and bond funds that are</a:t>
            </a:r>
          </a:p>
          <a:p>
            <a:pPr marL="438150" lvl="1" indent="0">
              <a:buFont typeface="Wingdings" panose="05000000000000000000" pitchFamily="2" charset="2"/>
              <a:buNone/>
              <a:defRPr/>
            </a:pPr>
            <a:r>
              <a:rPr lang="en-US" sz="2400" dirty="0" smtClean="0">
                <a:solidFill>
                  <a:srgbClr val="996633"/>
                </a:solidFill>
              </a:rPr>
              <a:t>  sold to the public.”</a:t>
            </a:r>
          </a:p>
          <a:p>
            <a:pPr>
              <a:buFont typeface="Wingdings" panose="05000000000000000000" pitchFamily="2" charset="2"/>
              <a:buNone/>
              <a:defRPr/>
            </a:pPr>
            <a:r>
              <a:rPr lang="en-US" sz="2800" dirty="0" smtClean="0">
                <a:solidFill>
                  <a:srgbClr val="996633"/>
                </a:solidFill>
              </a:rPr>
              <a:t>					</a:t>
            </a:r>
            <a:r>
              <a:rPr lang="en-US" sz="2400" i="1" dirty="0" smtClean="0">
                <a:solidFill>
                  <a:srgbClr val="996633"/>
                </a:solidFill>
              </a:rPr>
              <a:t>The Elements of Investing</a:t>
            </a:r>
            <a:endParaRPr lang="en-US" sz="2400" i="1" dirty="0">
              <a:solidFill>
                <a:srgbClr val="996633"/>
              </a:solidFill>
            </a:endParaRPr>
          </a:p>
        </p:txBody>
      </p:sp>
      <p:sp>
        <p:nvSpPr>
          <p:cNvPr id="215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FB6F7FE-8E48-4C8F-8E85-3D508F612A69}"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215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603C938-978E-4768-9B29-67E453C89D92}"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19459" name="Content Placeholder 2"/>
          <p:cNvSpPr>
            <a:spLocks noGrp="1"/>
          </p:cNvSpPr>
          <p:nvPr>
            <p:ph idx="1"/>
          </p:nvPr>
        </p:nvSpPr>
        <p:spPr>
          <a:xfrm>
            <a:off x="457200" y="1752600"/>
            <a:ext cx="8229600" cy="4378325"/>
          </a:xfrm>
        </p:spPr>
        <p:txBody>
          <a:bodyPr/>
          <a:lstStyle/>
          <a:p>
            <a:pPr lvl="1">
              <a:defRPr/>
            </a:pPr>
            <a:endParaRPr lang="en-US" altLang="en-US" sz="2400" dirty="0" smtClean="0">
              <a:solidFill>
                <a:srgbClr val="996633"/>
              </a:solidFill>
            </a:endParaRPr>
          </a:p>
          <a:p>
            <a:pPr lvl="1">
              <a:defRPr/>
            </a:pPr>
            <a:r>
              <a:rPr lang="en-US" altLang="en-US" sz="2400" dirty="0" smtClean="0">
                <a:solidFill>
                  <a:srgbClr val="996633"/>
                </a:solidFill>
              </a:rPr>
              <a:t>But why do professionals as a group do </a:t>
            </a:r>
            <a:r>
              <a:rPr lang="en-US" altLang="en-US" sz="2400" b="1" dirty="0" smtClean="0">
                <a:solidFill>
                  <a:srgbClr val="996633"/>
                </a:solidFill>
              </a:rPr>
              <a:t>worse</a:t>
            </a:r>
            <a:r>
              <a:rPr lang="en-US" altLang="en-US" sz="2400" dirty="0" smtClean="0">
                <a:solidFill>
                  <a:srgbClr val="996633"/>
                </a:solidFill>
              </a:rPr>
              <a:t> than the market?</a:t>
            </a:r>
          </a:p>
          <a:p>
            <a:pPr marL="33337" indent="0">
              <a:buFont typeface="Wingdings" panose="05000000000000000000" pitchFamily="2" charset="2"/>
              <a:buNone/>
              <a:defRPr/>
            </a:pPr>
            <a:endParaRPr lang="en-US" altLang="en-US" sz="1400" dirty="0" smtClean="0">
              <a:solidFill>
                <a:srgbClr val="996633"/>
              </a:solidFill>
            </a:endParaRPr>
          </a:p>
          <a:p>
            <a:pPr lvl="1">
              <a:defRPr/>
            </a:pPr>
            <a:r>
              <a:rPr lang="en-US" altLang="en-US" sz="2400" dirty="0" smtClean="0">
                <a:solidFill>
                  <a:srgbClr val="996633"/>
                </a:solidFill>
              </a:rPr>
              <a:t>In fact, they do earn the market return – </a:t>
            </a:r>
            <a:r>
              <a:rPr lang="en-US" altLang="en-US" sz="2400" b="1" dirty="0" smtClean="0">
                <a:solidFill>
                  <a:srgbClr val="996633"/>
                </a:solidFill>
              </a:rPr>
              <a:t>before expenses</a:t>
            </a:r>
            <a:r>
              <a:rPr lang="en-US" altLang="en-US" sz="2400" dirty="0" smtClean="0">
                <a:solidFill>
                  <a:srgbClr val="996633"/>
                </a:solidFill>
              </a:rPr>
              <a:t>.</a:t>
            </a:r>
          </a:p>
          <a:p>
            <a:pPr>
              <a:buFont typeface="Wingdings" panose="05000000000000000000" pitchFamily="2" charset="2"/>
              <a:buNone/>
              <a:defRPr/>
            </a:pPr>
            <a:endParaRPr lang="en-US" altLang="en-US" sz="1200" dirty="0" smtClean="0">
              <a:solidFill>
                <a:srgbClr val="996633"/>
              </a:solidFill>
            </a:endParaRPr>
          </a:p>
          <a:p>
            <a:pPr lvl="1">
              <a:buFont typeface="Wingdings" panose="05000000000000000000" pitchFamily="2" charset="2"/>
              <a:buNone/>
              <a:defRPr/>
            </a:pPr>
            <a:r>
              <a:rPr lang="en-US" altLang="en-US" sz="2400" dirty="0" smtClean="0">
                <a:solidFill>
                  <a:srgbClr val="996633"/>
                </a:solidFill>
              </a:rPr>
              <a:t>“Professional managers underperform the market as a whole</a:t>
            </a:r>
          </a:p>
          <a:p>
            <a:pPr lvl="1">
              <a:buFont typeface="Wingdings" panose="05000000000000000000" pitchFamily="2" charset="2"/>
              <a:buNone/>
              <a:defRPr/>
            </a:pPr>
            <a:r>
              <a:rPr lang="en-US" altLang="en-US" sz="2400" dirty="0" smtClean="0">
                <a:solidFill>
                  <a:srgbClr val="996633"/>
                </a:solidFill>
              </a:rPr>
              <a:t> by the amount of their management expenses and transaction</a:t>
            </a:r>
          </a:p>
          <a:p>
            <a:pPr lvl="1">
              <a:buFont typeface="Wingdings" panose="05000000000000000000" pitchFamily="2" charset="2"/>
              <a:buNone/>
              <a:defRPr/>
            </a:pPr>
            <a:r>
              <a:rPr lang="en-US" altLang="en-US" sz="2400" dirty="0" smtClean="0">
                <a:solidFill>
                  <a:srgbClr val="996633"/>
                </a:solidFill>
              </a:rPr>
              <a:t> costs.”</a:t>
            </a:r>
          </a:p>
          <a:p>
            <a:pPr>
              <a:buFont typeface="Wingdings" panose="05000000000000000000" pitchFamily="2" charset="2"/>
              <a:buNone/>
              <a:defRPr/>
            </a:pPr>
            <a:r>
              <a:rPr lang="en-US" altLang="en-US" sz="2400" dirty="0" smtClean="0">
                <a:solidFill>
                  <a:srgbClr val="996633"/>
                </a:solidFill>
              </a:rPr>
              <a:t>					</a:t>
            </a:r>
            <a:r>
              <a:rPr lang="en-US" altLang="en-US" sz="2400" i="1" dirty="0" smtClean="0">
                <a:solidFill>
                  <a:srgbClr val="996633"/>
                </a:solidFill>
              </a:rPr>
              <a:t>The Elements of Investing</a:t>
            </a:r>
          </a:p>
        </p:txBody>
      </p:sp>
      <p:sp>
        <p:nvSpPr>
          <p:cNvPr id="225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6F5FA28-EA17-487B-B31B-2EEA89A6C5CA}"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225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225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CDE1A20-17A6-4E3D-A003-7717DDD0DA0E}" type="slidenum">
              <a:rPr lang="en-US" altLang="en-US">
                <a:latin typeface="Arial" panose="020B0604020202020204" pitchFamily="34" charset="0"/>
              </a:rPr>
              <a:pPr eaLnBrk="1" hangingPunct="1"/>
              <a:t>12</a:t>
            </a:fld>
            <a:endParaRPr lang="en-US" altLang="en-US">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23555" name="Content Placeholder 2"/>
          <p:cNvSpPr>
            <a:spLocks noGrp="1"/>
          </p:cNvSpPr>
          <p:nvPr>
            <p:ph idx="1"/>
          </p:nvPr>
        </p:nvSpPr>
        <p:spPr>
          <a:xfrm>
            <a:off x="457200" y="1752600"/>
            <a:ext cx="8229600" cy="4378325"/>
          </a:xfrm>
        </p:spPr>
        <p:txBody>
          <a:bodyPr/>
          <a:lstStyle/>
          <a:p>
            <a:pPr lvl="1"/>
            <a:endParaRPr lang="en-US" altLang="en-US" sz="2000" smtClean="0">
              <a:solidFill>
                <a:srgbClr val="996633"/>
              </a:solidFill>
            </a:endParaRPr>
          </a:p>
          <a:p>
            <a:pPr lvl="1"/>
            <a:r>
              <a:rPr lang="en-US" altLang="en-US" sz="2400" smtClean="0">
                <a:solidFill>
                  <a:srgbClr val="996633"/>
                </a:solidFill>
              </a:rPr>
              <a:t>How does one choose among different types of broad-based index funds?</a:t>
            </a:r>
          </a:p>
          <a:p>
            <a:pPr>
              <a:buFont typeface="Wingdings" panose="05000000000000000000" pitchFamily="2" charset="2"/>
              <a:buNone/>
            </a:pPr>
            <a:endParaRPr lang="en-US" altLang="en-US" sz="1200" smtClean="0">
              <a:solidFill>
                <a:srgbClr val="996633"/>
              </a:solidFill>
            </a:endParaRPr>
          </a:p>
          <a:p>
            <a:pPr lvl="2"/>
            <a:r>
              <a:rPr lang="en-US" altLang="en-US" smtClean="0">
                <a:solidFill>
                  <a:srgbClr val="996633"/>
                </a:solidFill>
              </a:rPr>
              <a:t>Preference should be given to broader indexes that include more smaller-company stocks, such as the </a:t>
            </a:r>
            <a:r>
              <a:rPr lang="en-US" altLang="en-US" u="sng" smtClean="0">
                <a:solidFill>
                  <a:srgbClr val="996633"/>
                </a:solidFill>
              </a:rPr>
              <a:t>Russell 3000 </a:t>
            </a:r>
            <a:r>
              <a:rPr lang="en-US" altLang="en-US" smtClean="0">
                <a:solidFill>
                  <a:srgbClr val="996633"/>
                </a:solidFill>
              </a:rPr>
              <a:t>or the </a:t>
            </a:r>
            <a:r>
              <a:rPr lang="en-US" altLang="en-US" u="sng" smtClean="0">
                <a:solidFill>
                  <a:srgbClr val="996633"/>
                </a:solidFill>
              </a:rPr>
              <a:t>Dow-Wilshire 5000</a:t>
            </a:r>
            <a:r>
              <a:rPr lang="en-US" altLang="en-US" smtClean="0">
                <a:solidFill>
                  <a:srgbClr val="996633"/>
                </a:solidFill>
              </a:rPr>
              <a:t>.</a:t>
            </a:r>
          </a:p>
          <a:p>
            <a:pPr>
              <a:buFont typeface="Wingdings" panose="05000000000000000000" pitchFamily="2" charset="2"/>
              <a:buNone/>
            </a:pPr>
            <a:endParaRPr lang="en-US" altLang="en-US" sz="1200" smtClean="0">
              <a:solidFill>
                <a:srgbClr val="996633"/>
              </a:solidFill>
            </a:endParaRPr>
          </a:p>
          <a:p>
            <a:pPr lvl="2"/>
            <a:r>
              <a:rPr lang="en-US" altLang="en-US" u="sng" smtClean="0">
                <a:solidFill>
                  <a:srgbClr val="996633"/>
                </a:solidFill>
              </a:rPr>
              <a:t>Total stock market index funds </a:t>
            </a:r>
            <a:r>
              <a:rPr lang="en-US" altLang="en-US" smtClean="0">
                <a:solidFill>
                  <a:srgbClr val="996633"/>
                </a:solidFill>
              </a:rPr>
              <a:t>(domestic and international) are the better way for investors to benefit from long-term growth.</a:t>
            </a:r>
          </a:p>
        </p:txBody>
      </p:sp>
      <p:sp>
        <p:nvSpPr>
          <p:cNvPr id="235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0C6045F-FBE5-473A-947A-BA09F0D2272A}"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235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99DAC09-6DE1-4BE2-8717-1EBA5D61B55D}" type="slidenum">
              <a:rPr lang="en-US" altLang="en-US">
                <a:latin typeface="Arial" panose="020B0604020202020204" pitchFamily="34" charset="0"/>
              </a:rPr>
              <a:pPr eaLnBrk="1" hangingPunct="1"/>
              <a:t>13</a:t>
            </a:fld>
            <a:endParaRPr lang="en-US" altLang="en-US">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23555" name="Content Placeholder 2"/>
          <p:cNvSpPr>
            <a:spLocks noGrp="1"/>
          </p:cNvSpPr>
          <p:nvPr>
            <p:ph idx="1"/>
          </p:nvPr>
        </p:nvSpPr>
        <p:spPr>
          <a:xfrm>
            <a:off x="457200" y="1752600"/>
            <a:ext cx="8229600" cy="4378325"/>
          </a:xfrm>
        </p:spPr>
        <p:txBody>
          <a:bodyPr/>
          <a:lstStyle/>
          <a:p>
            <a:pPr marL="471487" lvl="1" indent="0">
              <a:buFont typeface="Wingdings" panose="05000000000000000000" pitchFamily="2" charset="2"/>
              <a:buNone/>
              <a:defRPr/>
            </a:pPr>
            <a:r>
              <a:rPr lang="en-US" altLang="en-US" b="1" dirty="0" smtClean="0">
                <a:solidFill>
                  <a:srgbClr val="996633"/>
                </a:solidFill>
              </a:rPr>
              <a:t>Rule # 2</a:t>
            </a:r>
            <a:r>
              <a:rPr lang="en-US" altLang="en-US" dirty="0" smtClean="0">
                <a:solidFill>
                  <a:srgbClr val="996633"/>
                </a:solidFill>
              </a:rPr>
              <a:t>:  </a:t>
            </a:r>
            <a:r>
              <a:rPr lang="en-US" altLang="en-US" b="1" dirty="0" smtClean="0">
                <a:solidFill>
                  <a:srgbClr val="996633"/>
                </a:solidFill>
              </a:rPr>
              <a:t>Diversify </a:t>
            </a:r>
            <a:r>
              <a:rPr lang="en-US" altLang="en-US" sz="2400" dirty="0" smtClean="0">
                <a:solidFill>
                  <a:srgbClr val="996633"/>
                </a:solidFill>
              </a:rPr>
              <a:t>(Asset Allocation - not having all 		   your eggs in one basket)</a:t>
            </a:r>
            <a:endParaRPr lang="en-US" altLang="en-US" sz="2400" b="1" dirty="0" smtClean="0">
              <a:solidFill>
                <a:srgbClr val="996633"/>
              </a:solidFill>
            </a:endParaRPr>
          </a:p>
          <a:p>
            <a:pPr marL="0" indent="0">
              <a:buFont typeface="Wingdings" panose="05000000000000000000" pitchFamily="2" charset="2"/>
              <a:buNone/>
              <a:defRPr/>
            </a:pPr>
            <a:endParaRPr lang="en-US" altLang="en-US" sz="1200" dirty="0" smtClean="0">
              <a:solidFill>
                <a:srgbClr val="996633"/>
              </a:solidFill>
            </a:endParaRPr>
          </a:p>
          <a:p>
            <a:pPr lvl="1">
              <a:defRPr/>
            </a:pPr>
            <a:r>
              <a:rPr lang="en-US" altLang="en-US" sz="2400" b="1" u="sng" dirty="0" smtClean="0">
                <a:solidFill>
                  <a:srgbClr val="996633"/>
                </a:solidFill>
              </a:rPr>
              <a:t>Securities</a:t>
            </a:r>
            <a:r>
              <a:rPr lang="en-US" altLang="en-US" sz="2400" dirty="0" smtClean="0">
                <a:solidFill>
                  <a:srgbClr val="996633"/>
                </a:solidFill>
              </a:rPr>
              <a:t> – By holding a large number of individual stocks in different industries to moderate your investment risk.  (Broad Index funds do this automatically)</a:t>
            </a:r>
          </a:p>
          <a:p>
            <a:pPr lvl="1">
              <a:defRPr/>
            </a:pPr>
            <a:endParaRPr lang="en-US" altLang="en-US" sz="2400" dirty="0" smtClean="0">
              <a:solidFill>
                <a:srgbClr val="996633"/>
              </a:solidFill>
            </a:endParaRPr>
          </a:p>
          <a:p>
            <a:pPr lvl="1">
              <a:defRPr/>
            </a:pPr>
            <a:r>
              <a:rPr lang="en-US" altLang="en-US" sz="2400" b="1" u="sng" dirty="0" smtClean="0">
                <a:solidFill>
                  <a:srgbClr val="996633"/>
                </a:solidFill>
              </a:rPr>
              <a:t>Asset Classes</a:t>
            </a:r>
            <a:r>
              <a:rPr lang="en-US" altLang="en-US" sz="2400" dirty="0" smtClean="0">
                <a:solidFill>
                  <a:srgbClr val="996633"/>
                </a:solidFill>
              </a:rPr>
              <a:t> – Stocks, bonds, real estate and commodities are examples of different asset classes.  Often called “Asset Allocation.”</a:t>
            </a:r>
            <a:endParaRPr lang="en-US" altLang="en-US" sz="2400" b="1" u="sng" dirty="0" smtClean="0">
              <a:solidFill>
                <a:srgbClr val="996633"/>
              </a:solidFill>
            </a:endParaRPr>
          </a:p>
        </p:txBody>
      </p:sp>
      <p:sp>
        <p:nvSpPr>
          <p:cNvPr id="245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02F7366-79EA-4415-9E1B-E78BB864F467}"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245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245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5957076-9988-42C2-8A3B-065579038EF5}"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25603" name="Content Placeholder 2"/>
          <p:cNvSpPr>
            <a:spLocks noGrp="1"/>
          </p:cNvSpPr>
          <p:nvPr>
            <p:ph idx="1"/>
          </p:nvPr>
        </p:nvSpPr>
        <p:spPr>
          <a:xfrm>
            <a:off x="457200" y="1752600"/>
            <a:ext cx="8229600" cy="4378325"/>
          </a:xfrm>
        </p:spPr>
        <p:txBody>
          <a:bodyPr/>
          <a:lstStyle/>
          <a:p>
            <a:pPr lvl="1"/>
            <a:endParaRPr lang="en-US" altLang="en-US" sz="2400" b="1" u="sng" smtClean="0">
              <a:solidFill>
                <a:srgbClr val="996633"/>
              </a:solidFill>
            </a:endParaRPr>
          </a:p>
          <a:p>
            <a:pPr lvl="1"/>
            <a:r>
              <a:rPr lang="en-US" altLang="en-US" sz="2400" b="1" u="sng" smtClean="0">
                <a:solidFill>
                  <a:srgbClr val="996633"/>
                </a:solidFill>
              </a:rPr>
              <a:t>Markets</a:t>
            </a:r>
            <a:r>
              <a:rPr lang="en-US" altLang="en-US" sz="2400" smtClean="0">
                <a:solidFill>
                  <a:srgbClr val="996633"/>
                </a:solidFill>
              </a:rPr>
              <a:t> – International and emerging markets are examples of market diversification.</a:t>
            </a:r>
          </a:p>
          <a:p>
            <a:pPr lvl="1">
              <a:buFont typeface="Wingdings" panose="05000000000000000000" pitchFamily="2" charset="2"/>
              <a:buNone/>
            </a:pPr>
            <a:endParaRPr lang="en-US" altLang="en-US" sz="2400" b="1" u="sng" smtClean="0">
              <a:solidFill>
                <a:srgbClr val="996633"/>
              </a:solidFill>
            </a:endParaRPr>
          </a:p>
          <a:p>
            <a:pPr lvl="1"/>
            <a:r>
              <a:rPr lang="en-US" altLang="en-US" sz="2400" b="1" u="sng" smtClean="0">
                <a:solidFill>
                  <a:srgbClr val="996633"/>
                </a:solidFill>
              </a:rPr>
              <a:t>Time</a:t>
            </a:r>
            <a:r>
              <a:rPr lang="en-US" altLang="en-US" sz="2400" smtClean="0">
                <a:solidFill>
                  <a:srgbClr val="996633"/>
                </a:solidFill>
              </a:rPr>
              <a:t> – You can reduce risk by building up your investments slowly with regular, periodic investments over time.  Investment advisors call this technique “dollar cost averaging.”</a:t>
            </a:r>
            <a:endParaRPr lang="en-US" altLang="en-US" sz="2400" b="1" u="sng" smtClean="0">
              <a:solidFill>
                <a:srgbClr val="996633"/>
              </a:solidFill>
            </a:endParaRPr>
          </a:p>
          <a:p>
            <a:pPr>
              <a:buFont typeface="Wingdings" panose="05000000000000000000" pitchFamily="2" charset="2"/>
              <a:buNone/>
            </a:pPr>
            <a:endParaRPr lang="en-US" altLang="en-US" smtClean="0"/>
          </a:p>
        </p:txBody>
      </p:sp>
      <p:sp>
        <p:nvSpPr>
          <p:cNvPr id="256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3E54D7D-94FC-4551-B23C-38D17601BE9E}"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256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256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C8558AF-DA2B-4E30-8E26-1D5408F1D232}" type="slidenum">
              <a:rPr lang="en-US" altLang="en-US">
                <a:latin typeface="Arial" panose="020B0604020202020204" pitchFamily="34" charset="0"/>
              </a:rPr>
              <a:pPr eaLnBrk="1" hangingPunct="1"/>
              <a:t>15</a:t>
            </a:fld>
            <a:endParaRPr lang="en-US" altLang="en-US">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57200"/>
            <a:ext cx="8229600" cy="990600"/>
          </a:xfrm>
        </p:spPr>
        <p:txBody>
          <a:bodyPr/>
          <a:lstStyle/>
          <a:p>
            <a:r>
              <a:rPr lang="en-US" altLang="en-US" sz="3600" b="1" smtClean="0">
                <a:solidFill>
                  <a:schemeClr val="bg2"/>
                </a:solidFill>
              </a:rPr>
              <a:t>Investing for Retirement</a:t>
            </a:r>
            <a:endParaRPr lang="en-US" altLang="en-US" sz="3600" smtClean="0"/>
          </a:p>
        </p:txBody>
      </p:sp>
      <p:sp>
        <p:nvSpPr>
          <p:cNvPr id="3" name="Content Placeholder 2"/>
          <p:cNvSpPr>
            <a:spLocks noGrp="1"/>
          </p:cNvSpPr>
          <p:nvPr>
            <p:ph idx="1"/>
          </p:nvPr>
        </p:nvSpPr>
        <p:spPr>
          <a:xfrm>
            <a:off x="457200" y="1752600"/>
            <a:ext cx="8229600" cy="4378325"/>
          </a:xfrm>
        </p:spPr>
        <p:txBody>
          <a:bodyPr/>
          <a:lstStyle/>
          <a:p>
            <a:pPr marL="0" indent="0">
              <a:buFont typeface="Wingdings" panose="05000000000000000000" pitchFamily="2" charset="2"/>
              <a:buNone/>
              <a:defRPr/>
            </a:pPr>
            <a:r>
              <a:rPr lang="en-US" sz="2800" b="1" dirty="0" smtClean="0">
                <a:solidFill>
                  <a:srgbClr val="996633"/>
                </a:solidFill>
              </a:rPr>
              <a:t>     Some things to consider about asset allocation:</a:t>
            </a:r>
          </a:p>
          <a:p>
            <a:pPr marL="952500" lvl="1" indent="-514350">
              <a:buFont typeface="+mj-lt"/>
              <a:buAutoNum type="arabicPeriod"/>
              <a:defRPr/>
            </a:pPr>
            <a:endParaRPr lang="en-US" sz="900" dirty="0" smtClean="0">
              <a:solidFill>
                <a:srgbClr val="996633"/>
              </a:solidFill>
            </a:endParaRPr>
          </a:p>
          <a:p>
            <a:pPr marL="438150" lvl="1" indent="0">
              <a:buFont typeface="Wingdings" panose="05000000000000000000" pitchFamily="2" charset="2"/>
              <a:buNone/>
              <a:defRPr/>
            </a:pPr>
            <a:r>
              <a:rPr lang="en-US" b="1" dirty="0" smtClean="0">
                <a:solidFill>
                  <a:srgbClr val="996633"/>
                </a:solidFill>
              </a:rPr>
              <a:t>When you’ll truly need the money</a:t>
            </a:r>
          </a:p>
          <a:p>
            <a:pPr marL="438150" lvl="1" indent="0">
              <a:buFont typeface="Wingdings" panose="05000000000000000000" pitchFamily="2" charset="2"/>
              <a:buNone/>
              <a:defRPr/>
            </a:pPr>
            <a:endParaRPr lang="en-US" sz="1200" u="sng" dirty="0" smtClean="0">
              <a:solidFill>
                <a:srgbClr val="996633"/>
              </a:solidFill>
            </a:endParaRPr>
          </a:p>
          <a:p>
            <a:pPr marL="1422400" lvl="2" indent="-514350">
              <a:defRPr/>
            </a:pPr>
            <a:r>
              <a:rPr lang="en-US" dirty="0" smtClean="0">
                <a:solidFill>
                  <a:srgbClr val="996633"/>
                </a:solidFill>
              </a:rPr>
              <a:t>Retirement is a series of financial goals</a:t>
            </a:r>
          </a:p>
          <a:p>
            <a:pPr marL="1422400" lvl="2" indent="-514350">
              <a:defRPr/>
            </a:pPr>
            <a:r>
              <a:rPr lang="en-US" dirty="0" smtClean="0">
                <a:solidFill>
                  <a:srgbClr val="996633"/>
                </a:solidFill>
              </a:rPr>
              <a:t>Your money goals must meet two criteria</a:t>
            </a:r>
          </a:p>
          <a:p>
            <a:pPr marL="1871663" lvl="3" indent="-514350">
              <a:defRPr/>
            </a:pPr>
            <a:r>
              <a:rPr lang="en-US" dirty="0">
                <a:solidFill>
                  <a:srgbClr val="996633"/>
                </a:solidFill>
              </a:rPr>
              <a:t>N</a:t>
            </a:r>
            <a:r>
              <a:rPr lang="en-US" dirty="0" smtClean="0">
                <a:solidFill>
                  <a:srgbClr val="996633"/>
                </a:solidFill>
              </a:rPr>
              <a:t>eeds to last as long as you do</a:t>
            </a:r>
          </a:p>
          <a:p>
            <a:pPr marL="1871663" lvl="3" indent="-514350">
              <a:defRPr/>
            </a:pPr>
            <a:r>
              <a:rPr lang="en-US" dirty="0" smtClean="0">
                <a:solidFill>
                  <a:srgbClr val="996633"/>
                </a:solidFill>
              </a:rPr>
              <a:t>Must provide income and keep up with inflation</a:t>
            </a:r>
          </a:p>
          <a:p>
            <a:pPr marL="1422400" lvl="2" indent="-514350">
              <a:defRPr/>
            </a:pPr>
            <a:r>
              <a:rPr lang="en-US" dirty="0" smtClean="0">
                <a:solidFill>
                  <a:srgbClr val="996633"/>
                </a:solidFill>
              </a:rPr>
              <a:t>Requires proper allocation between stocks and bonds</a:t>
            </a:r>
          </a:p>
          <a:p>
            <a:pPr marL="1871663" lvl="3" indent="-514350">
              <a:defRPr/>
            </a:pPr>
            <a:r>
              <a:rPr lang="en-US" dirty="0" smtClean="0">
                <a:solidFill>
                  <a:srgbClr val="996633"/>
                </a:solidFill>
              </a:rPr>
              <a:t>40-75% equities depending upon age and risk tolerance</a:t>
            </a:r>
          </a:p>
          <a:p>
            <a:pPr marL="1871663" lvl="3" indent="-514350">
              <a:defRPr/>
            </a:pPr>
            <a:endParaRPr lang="en-US" dirty="0" smtClean="0">
              <a:solidFill>
                <a:srgbClr val="996633"/>
              </a:solidFill>
            </a:endParaRPr>
          </a:p>
        </p:txBody>
      </p:sp>
      <p:sp>
        <p:nvSpPr>
          <p:cNvPr id="266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CB33DC9-6298-4548-B330-A07943923492}"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266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266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A303EE8-E809-4890-A1B3-751FD5F2035D}" type="slidenum">
              <a:rPr lang="en-US" altLang="en-US">
                <a:latin typeface="Arial" panose="020B0604020202020204" pitchFamily="34" charset="0"/>
              </a:rPr>
              <a:pPr eaLnBrk="1" hangingPunct="1"/>
              <a:t>16</a:t>
            </a:fld>
            <a:endParaRPr lang="en-US" altLang="en-US">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609600"/>
            <a:ext cx="8229600" cy="838200"/>
          </a:xfrm>
        </p:spPr>
        <p:txBody>
          <a:bodyPr/>
          <a:lstStyle/>
          <a:p>
            <a:r>
              <a:rPr lang="en-US" altLang="en-US" sz="3600" b="1" smtClean="0">
                <a:solidFill>
                  <a:schemeClr val="bg2"/>
                </a:solidFill>
              </a:rPr>
              <a:t>Investing for Retirement</a:t>
            </a:r>
            <a:endParaRPr lang="en-US" altLang="en-US" sz="3600" smtClean="0"/>
          </a:p>
        </p:txBody>
      </p:sp>
      <p:sp>
        <p:nvSpPr>
          <p:cNvPr id="3" name="Content Placeholder 2"/>
          <p:cNvSpPr>
            <a:spLocks noGrp="1"/>
          </p:cNvSpPr>
          <p:nvPr>
            <p:ph idx="1"/>
          </p:nvPr>
        </p:nvSpPr>
        <p:spPr>
          <a:xfrm>
            <a:off x="457200" y="1752600"/>
            <a:ext cx="8229600" cy="4378325"/>
          </a:xfrm>
        </p:spPr>
        <p:txBody>
          <a:bodyPr/>
          <a:lstStyle/>
          <a:p>
            <a:pPr marL="438150" lvl="1" indent="0">
              <a:buFont typeface="Wingdings" panose="05000000000000000000" pitchFamily="2" charset="2"/>
              <a:buNone/>
              <a:defRPr/>
            </a:pPr>
            <a:r>
              <a:rPr lang="en-US" b="1" dirty="0" smtClean="0">
                <a:solidFill>
                  <a:srgbClr val="996633"/>
                </a:solidFill>
              </a:rPr>
              <a:t>The Reality of Risk</a:t>
            </a:r>
          </a:p>
          <a:p>
            <a:pPr marL="438150" lvl="1" indent="0">
              <a:buFont typeface="Wingdings" panose="05000000000000000000" pitchFamily="2" charset="2"/>
              <a:buNone/>
              <a:defRPr/>
            </a:pPr>
            <a:endParaRPr lang="en-US" sz="1200" u="sng" dirty="0" smtClean="0">
              <a:solidFill>
                <a:srgbClr val="996633"/>
              </a:solidFill>
            </a:endParaRPr>
          </a:p>
          <a:p>
            <a:pPr marL="1365250" lvl="2" indent="-457200">
              <a:defRPr/>
            </a:pPr>
            <a:r>
              <a:rPr lang="en-US" dirty="0" smtClean="0">
                <a:solidFill>
                  <a:srgbClr val="996633"/>
                </a:solidFill>
              </a:rPr>
              <a:t>What is your risk tolerance?</a:t>
            </a:r>
          </a:p>
          <a:p>
            <a:pPr marL="1814513" lvl="3" indent="-457200">
              <a:defRPr/>
            </a:pPr>
            <a:r>
              <a:rPr lang="en-US" dirty="0" smtClean="0">
                <a:solidFill>
                  <a:srgbClr val="996633"/>
                </a:solidFill>
              </a:rPr>
              <a:t>You already know the answer to that question by knowing what you did when the market fell 50% from October 2007 until March 2009.  Did you sell, hold or buy more stocks?</a:t>
            </a:r>
          </a:p>
          <a:p>
            <a:pPr marL="1700213" lvl="3" indent="-342900">
              <a:defRPr/>
            </a:pPr>
            <a:r>
              <a:rPr lang="en-US" dirty="0" smtClean="0">
                <a:solidFill>
                  <a:srgbClr val="996633"/>
                </a:solidFill>
              </a:rPr>
              <a:t>  If you need a certain amount of money at a specific time,       	then you need to invest in less-volatile investments, such as  	cash or short-term bonds.</a:t>
            </a:r>
            <a:r>
              <a:rPr lang="en-US" dirty="0">
                <a:solidFill>
                  <a:srgbClr val="996633"/>
                </a:solidFill>
              </a:rPr>
              <a:t>	</a:t>
            </a:r>
            <a:endParaRPr lang="en-US" dirty="0" smtClean="0">
              <a:solidFill>
                <a:srgbClr val="996633"/>
              </a:solidFill>
            </a:endParaRPr>
          </a:p>
          <a:p>
            <a:pPr marL="1700213" lvl="3" indent="-342900">
              <a:defRPr/>
            </a:pPr>
            <a:r>
              <a:rPr lang="en-US" dirty="0" smtClean="0">
                <a:solidFill>
                  <a:srgbClr val="996633"/>
                </a:solidFill>
              </a:rPr>
              <a:t>	The more you invest in stocks, the more you broaden the 	range of possible future values of your portfolio, for </a:t>
            </a:r>
            <a:r>
              <a:rPr lang="en-US" u="sng" dirty="0" smtClean="0">
                <a:solidFill>
                  <a:srgbClr val="996633"/>
                </a:solidFill>
              </a:rPr>
              <a:t>better </a:t>
            </a:r>
            <a:r>
              <a:rPr lang="en-US" dirty="0" smtClean="0">
                <a:solidFill>
                  <a:srgbClr val="996633"/>
                </a:solidFill>
              </a:rPr>
              <a:t>	and for </a:t>
            </a:r>
            <a:r>
              <a:rPr lang="en-US" u="sng" dirty="0" smtClean="0">
                <a:solidFill>
                  <a:srgbClr val="996633"/>
                </a:solidFill>
              </a:rPr>
              <a:t>worse</a:t>
            </a:r>
            <a:r>
              <a:rPr lang="en-US" dirty="0" smtClean="0">
                <a:solidFill>
                  <a:srgbClr val="996633"/>
                </a:solidFill>
              </a:rPr>
              <a:t>.</a:t>
            </a:r>
            <a:endParaRPr lang="en-US" dirty="0">
              <a:solidFill>
                <a:srgbClr val="996633"/>
              </a:solidFill>
            </a:endParaRPr>
          </a:p>
        </p:txBody>
      </p:sp>
      <p:sp>
        <p:nvSpPr>
          <p:cNvPr id="27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6023590-7044-4D63-B442-EB597632E1CD}"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27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38B7BFB-D630-4763-8885-AF5B14788D28}" type="slidenum">
              <a:rPr lang="en-US" altLang="en-US">
                <a:latin typeface="Arial" panose="020B0604020202020204" pitchFamily="34" charset="0"/>
              </a:rPr>
              <a:pPr eaLnBrk="1" hangingPunct="1"/>
              <a:t>17</a:t>
            </a:fld>
            <a:endParaRPr lang="en-US" altLang="en-US">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22531" name="Content Placeholder 2"/>
          <p:cNvSpPr>
            <a:spLocks noGrp="1"/>
          </p:cNvSpPr>
          <p:nvPr>
            <p:ph idx="1"/>
          </p:nvPr>
        </p:nvSpPr>
        <p:spPr>
          <a:xfrm>
            <a:off x="457200" y="1752600"/>
            <a:ext cx="8229600" cy="4378325"/>
          </a:xfrm>
        </p:spPr>
        <p:txBody>
          <a:bodyPr/>
          <a:lstStyle/>
          <a:p>
            <a:pPr marL="0" indent="0">
              <a:buFont typeface="Wingdings" panose="05000000000000000000" pitchFamily="2" charset="2"/>
              <a:buNone/>
              <a:defRPr/>
            </a:pPr>
            <a:r>
              <a:rPr lang="en-US" dirty="0" smtClean="0"/>
              <a:t>     </a:t>
            </a:r>
            <a:r>
              <a:rPr lang="en-US" sz="2800" b="1" dirty="0" smtClean="0">
                <a:solidFill>
                  <a:srgbClr val="996633"/>
                </a:solidFill>
              </a:rPr>
              <a:t>Other Streams of Retirement Income</a:t>
            </a:r>
            <a:r>
              <a:rPr lang="en-US" sz="2800" b="1" dirty="0">
                <a:solidFill>
                  <a:srgbClr val="996633"/>
                </a:solidFill>
              </a:rPr>
              <a:t> </a:t>
            </a:r>
            <a:endParaRPr lang="en-US" sz="2800" b="1" dirty="0" smtClean="0">
              <a:solidFill>
                <a:srgbClr val="996633"/>
              </a:solidFill>
            </a:endParaRPr>
          </a:p>
          <a:p>
            <a:pPr marL="0" indent="0">
              <a:buFont typeface="Wingdings" panose="05000000000000000000" pitchFamily="2" charset="2"/>
              <a:buNone/>
              <a:defRPr/>
            </a:pPr>
            <a:endParaRPr lang="en-US" sz="1200" dirty="0" smtClean="0">
              <a:solidFill>
                <a:srgbClr val="996633"/>
              </a:solidFill>
            </a:endParaRPr>
          </a:p>
          <a:p>
            <a:pPr lvl="2">
              <a:defRPr/>
            </a:pPr>
            <a:r>
              <a:rPr lang="en-US" dirty="0" smtClean="0">
                <a:solidFill>
                  <a:srgbClr val="996633"/>
                </a:solidFill>
              </a:rPr>
              <a:t>Defined-benefit Pension</a:t>
            </a:r>
          </a:p>
          <a:p>
            <a:pPr marL="909637" lvl="2" indent="0">
              <a:buFont typeface="Wingdings" panose="05000000000000000000" pitchFamily="2" charset="2"/>
              <a:buNone/>
              <a:defRPr/>
            </a:pPr>
            <a:endParaRPr lang="en-US" sz="1200" dirty="0" smtClean="0">
              <a:solidFill>
                <a:srgbClr val="996633"/>
              </a:solidFill>
            </a:endParaRPr>
          </a:p>
          <a:p>
            <a:pPr lvl="2">
              <a:defRPr/>
            </a:pPr>
            <a:r>
              <a:rPr lang="en-US" dirty="0" smtClean="0">
                <a:solidFill>
                  <a:srgbClr val="996633"/>
                </a:solidFill>
              </a:rPr>
              <a:t>Do you know the value of your pension income stream?</a:t>
            </a:r>
          </a:p>
          <a:p>
            <a:pPr marL="909637" lvl="2" indent="0">
              <a:buFont typeface="Wingdings" panose="05000000000000000000" pitchFamily="2" charset="2"/>
              <a:buNone/>
              <a:defRPr/>
            </a:pPr>
            <a:endParaRPr lang="en-US" sz="1200" dirty="0" smtClean="0">
              <a:solidFill>
                <a:srgbClr val="996633"/>
              </a:solidFill>
            </a:endParaRPr>
          </a:p>
          <a:p>
            <a:pPr lvl="2">
              <a:defRPr/>
            </a:pPr>
            <a:r>
              <a:rPr lang="en-US" dirty="0" smtClean="0">
                <a:solidFill>
                  <a:srgbClr val="996633"/>
                </a:solidFill>
              </a:rPr>
              <a:t>For a 65 year-old woman, $2,500 a month would require $480,000 in an immediate fixed annuity.</a:t>
            </a:r>
          </a:p>
          <a:p>
            <a:pPr marL="0" indent="0">
              <a:buFont typeface="Wingdings" panose="05000000000000000000" pitchFamily="2" charset="2"/>
              <a:buNone/>
              <a:defRPr/>
            </a:pPr>
            <a:r>
              <a:rPr lang="en-US" sz="800" dirty="0" smtClean="0">
                <a:solidFill>
                  <a:srgbClr val="996633"/>
                </a:solidFill>
              </a:rPr>
              <a:t>		</a:t>
            </a:r>
          </a:p>
        </p:txBody>
      </p:sp>
      <p:sp>
        <p:nvSpPr>
          <p:cNvPr id="28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4973A1C-8E51-46D2-BEB9-6A5ED7DCCA46}"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62924C2-CA78-444A-9797-A9DF63A3492A}" type="slidenum">
              <a:rPr lang="en-US" altLang="en-US">
                <a:latin typeface="Arial" panose="020B0604020202020204" pitchFamily="34" charset="0"/>
              </a:rPr>
              <a:pPr eaLnBrk="1" hangingPunct="1"/>
              <a:t>18</a:t>
            </a:fld>
            <a:endParaRPr lang="en-US" altLang="en-US">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29699" name="Content Placeholder 2"/>
          <p:cNvSpPr>
            <a:spLocks noGrp="1"/>
          </p:cNvSpPr>
          <p:nvPr>
            <p:ph idx="1"/>
          </p:nvPr>
        </p:nvSpPr>
        <p:spPr>
          <a:xfrm>
            <a:off x="457200" y="1752600"/>
            <a:ext cx="8229600" cy="4378325"/>
          </a:xfrm>
        </p:spPr>
        <p:txBody>
          <a:bodyPr/>
          <a:lstStyle/>
          <a:p>
            <a:pPr marL="0" indent="0">
              <a:buFont typeface="Wingdings" panose="05000000000000000000" pitchFamily="2" charset="2"/>
              <a:buNone/>
            </a:pPr>
            <a:r>
              <a:rPr lang="en-US" altLang="en-US" smtClean="0">
                <a:solidFill>
                  <a:srgbClr val="996633"/>
                </a:solidFill>
              </a:rPr>
              <a:t>    </a:t>
            </a:r>
            <a:r>
              <a:rPr lang="en-US" altLang="en-US" sz="2800" b="1" smtClean="0">
                <a:solidFill>
                  <a:srgbClr val="996633"/>
                </a:solidFill>
              </a:rPr>
              <a:t>Home Sweet Loan?</a:t>
            </a:r>
          </a:p>
          <a:p>
            <a:pPr lvl="2"/>
            <a:r>
              <a:rPr lang="en-US" altLang="en-US" smtClean="0">
                <a:solidFill>
                  <a:srgbClr val="996633"/>
                </a:solidFill>
              </a:rPr>
              <a:t>Should you factor home equity into your asset allocation?  Only if you plan to use your home equity as a source of retirement income.</a:t>
            </a:r>
          </a:p>
          <a:p>
            <a:pPr lvl="3"/>
            <a:r>
              <a:rPr lang="en-US" altLang="en-US" smtClean="0">
                <a:solidFill>
                  <a:srgbClr val="996633"/>
                </a:solidFill>
              </a:rPr>
              <a:t>Home Equity Loan</a:t>
            </a:r>
          </a:p>
          <a:p>
            <a:pPr lvl="3"/>
            <a:r>
              <a:rPr lang="en-US" altLang="en-US" smtClean="0">
                <a:solidFill>
                  <a:srgbClr val="996633"/>
                </a:solidFill>
              </a:rPr>
              <a:t>Reverse Mortgage</a:t>
            </a:r>
          </a:p>
          <a:p>
            <a:pPr lvl="3"/>
            <a:r>
              <a:rPr lang="en-US" altLang="en-US" smtClean="0">
                <a:solidFill>
                  <a:srgbClr val="996633"/>
                </a:solidFill>
              </a:rPr>
              <a:t>Downsizing</a:t>
            </a:r>
          </a:p>
          <a:p>
            <a:pPr lvl="2"/>
            <a:r>
              <a:rPr lang="en-US" altLang="en-US" smtClean="0">
                <a:solidFill>
                  <a:srgbClr val="996633"/>
                </a:solidFill>
              </a:rPr>
              <a:t>If your home is mortgage free, should you invest in real estate investment trusts (REITs)?  Probably, because they invest in other forms of real estate and pay dividends.</a:t>
            </a:r>
          </a:p>
          <a:p>
            <a:pPr lvl="1"/>
            <a:endParaRPr lang="en-US" altLang="en-US" smtClean="0">
              <a:solidFill>
                <a:srgbClr val="996633"/>
              </a:solidFill>
            </a:endParaRPr>
          </a:p>
        </p:txBody>
      </p:sp>
      <p:sp>
        <p:nvSpPr>
          <p:cNvPr id="297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C4283B8-721C-46F4-A935-C0CF939384D1}"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297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297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843EFA0-AF61-4BC3-B8A7-893143EDDB3C}" type="slidenum">
              <a:rPr lang="en-US" altLang="en-US">
                <a:latin typeface="Arial" panose="020B0604020202020204" pitchFamily="34" charset="0"/>
              </a:rPr>
              <a:pPr eaLnBrk="1" hangingPunct="1"/>
              <a:t>19</a:t>
            </a:fld>
            <a:endParaRPr lang="en-US" altLang="en-US">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654175" y="485775"/>
            <a:ext cx="6861175" cy="1749425"/>
          </a:xfrm>
        </p:spPr>
        <p:txBody>
          <a:bodyPr/>
          <a:lstStyle/>
          <a:p>
            <a:pPr eaLnBrk="1" hangingPunct="1"/>
            <a:r>
              <a:rPr lang="en-US" altLang="en-US" b="1" smtClean="0">
                <a:latin typeface="Arial" panose="020B0604020202020204" pitchFamily="34" charset="0"/>
                <a:cs typeface="Arial" panose="020B0604020202020204" pitchFamily="34" charset="0"/>
              </a:rPr>
              <a:t>Why Focus on Women?</a:t>
            </a:r>
          </a:p>
        </p:txBody>
      </p:sp>
      <p:sp>
        <p:nvSpPr>
          <p:cNvPr id="3" name="Content Placeholder 2"/>
          <p:cNvSpPr>
            <a:spLocks noGrp="1"/>
          </p:cNvSpPr>
          <p:nvPr>
            <p:ph sz="half" idx="1"/>
          </p:nvPr>
        </p:nvSpPr>
        <p:spPr>
          <a:xfrm>
            <a:off x="1654175" y="2547938"/>
            <a:ext cx="3962400" cy="2652712"/>
          </a:xfrm>
        </p:spPr>
        <p:txBody>
          <a:bodyPr rtlCol="0">
            <a:normAutofit/>
          </a:bodyPr>
          <a:lstStyle/>
          <a:p>
            <a:pPr eaLnBrk="1" fontAlgn="auto" hangingPunct="1">
              <a:spcAft>
                <a:spcPts val="0"/>
              </a:spcAft>
              <a:buFont typeface="Arial" panose="020B0604020202020204" pitchFamily="34" charset="0"/>
              <a:buNone/>
              <a:defRPr/>
            </a:pPr>
            <a:r>
              <a:rPr lang="en-US" dirty="0"/>
              <a:t> </a:t>
            </a:r>
            <a:r>
              <a:rPr lang="en-US" sz="2700" dirty="0">
                <a:solidFill>
                  <a:schemeClr val="tx1">
                    <a:lumMod val="65000"/>
                    <a:lumOff val="35000"/>
                  </a:schemeClr>
                </a:solidFill>
              </a:rPr>
              <a:t>“The largest growing segment of our population is poor, elderly women.”</a:t>
            </a:r>
          </a:p>
          <a:p>
            <a:pPr eaLnBrk="1" fontAlgn="auto" hangingPunct="1">
              <a:spcAft>
                <a:spcPts val="0"/>
              </a:spcAft>
              <a:buFont typeface="Arial" panose="020B0604020202020204" pitchFamily="34" charset="0"/>
              <a:buNone/>
              <a:defRPr/>
            </a:pPr>
            <a:r>
              <a:rPr lang="en-US" dirty="0">
                <a:solidFill>
                  <a:schemeClr val="tx1">
                    <a:lumMod val="65000"/>
                    <a:lumOff val="35000"/>
                  </a:schemeClr>
                </a:solidFill>
              </a:rPr>
              <a:t>    --Teresa Heinz Kerry</a:t>
            </a:r>
          </a:p>
          <a:p>
            <a:pPr eaLnBrk="1" fontAlgn="auto" hangingPunct="1">
              <a:spcAft>
                <a:spcPts val="0"/>
              </a:spcAft>
              <a:defRPr/>
            </a:pPr>
            <a:endParaRPr lang="en-US" dirty="0"/>
          </a:p>
        </p:txBody>
      </p:sp>
      <p:pic>
        <p:nvPicPr>
          <p:cNvPr id="5" name="Content Placeholder 6" descr="Elderly_Woman_,_B&amp;W.jpg"/>
          <p:cNvPicPr>
            <a:picLocks noGrp="1" noChangeAspect="1"/>
          </p:cNvPicPr>
          <p:nvPr>
            <p:ph sz="half" idx="2"/>
          </p:nvPr>
        </p:nvPicPr>
        <p:blipFill>
          <a:blip r:embed="rId4" cstate="print"/>
          <a:srcRect l="29090" b="28888"/>
          <a:stretch>
            <a:fillRect/>
          </a:stretch>
        </p:blipFill>
        <p:spPr>
          <a:xfrm>
            <a:off x="5810234" y="2125266"/>
            <a:ext cx="2593895" cy="3263503"/>
          </a:xfrm>
          <a:effectLst>
            <a:softEdge rad="317500"/>
          </a:effectLst>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3" name="Content Placeholder 2"/>
          <p:cNvSpPr>
            <a:spLocks noGrp="1"/>
          </p:cNvSpPr>
          <p:nvPr>
            <p:ph idx="1"/>
          </p:nvPr>
        </p:nvSpPr>
        <p:spPr>
          <a:xfrm>
            <a:off x="457200" y="1752600"/>
            <a:ext cx="8229600" cy="4378325"/>
          </a:xfrm>
        </p:spPr>
        <p:txBody>
          <a:bodyPr/>
          <a:lstStyle/>
          <a:p>
            <a:pPr marL="0" indent="0">
              <a:buFont typeface="Wingdings" panose="05000000000000000000" pitchFamily="2" charset="2"/>
              <a:buNone/>
              <a:defRPr/>
            </a:pPr>
            <a:r>
              <a:rPr lang="en-US" sz="2800" dirty="0" smtClean="0">
                <a:solidFill>
                  <a:srgbClr val="996633"/>
                </a:solidFill>
              </a:rPr>
              <a:t>     </a:t>
            </a:r>
            <a:r>
              <a:rPr lang="en-US" sz="2800" b="1" dirty="0" smtClean="0">
                <a:solidFill>
                  <a:srgbClr val="996633"/>
                </a:solidFill>
              </a:rPr>
              <a:t>Your Human Capital</a:t>
            </a:r>
          </a:p>
          <a:p>
            <a:pPr marL="0" indent="0">
              <a:buFont typeface="Wingdings" panose="05000000000000000000" pitchFamily="2" charset="2"/>
              <a:buNone/>
              <a:defRPr/>
            </a:pPr>
            <a:endParaRPr lang="en-US" sz="1200" b="1" dirty="0" smtClean="0">
              <a:solidFill>
                <a:srgbClr val="996633"/>
              </a:solidFill>
            </a:endParaRPr>
          </a:p>
          <a:p>
            <a:pPr lvl="1">
              <a:defRPr/>
            </a:pPr>
            <a:r>
              <a:rPr lang="en-US" dirty="0" smtClean="0">
                <a:solidFill>
                  <a:srgbClr val="996633"/>
                </a:solidFill>
              </a:rPr>
              <a:t>Are you a stock or a bond?</a:t>
            </a:r>
          </a:p>
          <a:p>
            <a:pPr lvl="2">
              <a:defRPr/>
            </a:pPr>
            <a:r>
              <a:rPr lang="en-US" dirty="0" smtClean="0">
                <a:solidFill>
                  <a:srgbClr val="996633"/>
                </a:solidFill>
              </a:rPr>
              <a:t>If your job is safe and your income steady and reliable, you’re more like a bond and can take more risks with your investment assets.</a:t>
            </a:r>
          </a:p>
          <a:p>
            <a:pPr marL="909637" lvl="2" indent="0">
              <a:buFont typeface="Wingdings" panose="05000000000000000000" pitchFamily="2" charset="2"/>
              <a:buNone/>
              <a:defRPr/>
            </a:pPr>
            <a:endParaRPr lang="en-US" sz="1200" dirty="0" smtClean="0">
              <a:solidFill>
                <a:srgbClr val="996633"/>
              </a:solidFill>
            </a:endParaRPr>
          </a:p>
          <a:p>
            <a:pPr lvl="2">
              <a:defRPr/>
            </a:pPr>
            <a:r>
              <a:rPr lang="en-US" dirty="0" smtClean="0">
                <a:solidFill>
                  <a:srgbClr val="996633"/>
                </a:solidFill>
              </a:rPr>
              <a:t>If your job and compensation are very sensitive to the economy, you  might want to play your investments safer to mitigate the risk that your paycheck and portfolio are down significantly at the same time.</a:t>
            </a:r>
            <a:endParaRPr lang="en-US" dirty="0">
              <a:solidFill>
                <a:srgbClr val="996633"/>
              </a:solidFill>
            </a:endParaRPr>
          </a:p>
        </p:txBody>
      </p:sp>
      <p:sp>
        <p:nvSpPr>
          <p:cNvPr id="30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62CDF00-BA70-4C88-A370-0EC378276BAA}"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30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30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8102917-49D5-4F9D-83B8-AD5318064E4E}" type="slidenum">
              <a:rPr lang="en-US" altLang="en-US">
                <a:latin typeface="Arial" panose="020B0604020202020204" pitchFamily="34" charset="0"/>
              </a:rPr>
              <a:pPr eaLnBrk="1" hangingPunct="1"/>
              <a:t>20</a:t>
            </a:fld>
            <a:endParaRPr lang="en-US" altLang="en-US">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31747" name="Content Placeholder 2"/>
          <p:cNvSpPr>
            <a:spLocks noGrp="1"/>
          </p:cNvSpPr>
          <p:nvPr>
            <p:ph idx="1"/>
          </p:nvPr>
        </p:nvSpPr>
        <p:spPr>
          <a:xfrm>
            <a:off x="457200" y="1752600"/>
            <a:ext cx="8229600" cy="4530725"/>
          </a:xfrm>
        </p:spPr>
        <p:txBody>
          <a:bodyPr/>
          <a:lstStyle/>
          <a:p>
            <a:pPr marL="0" indent="0">
              <a:buFont typeface="Wingdings" panose="05000000000000000000" pitchFamily="2" charset="2"/>
              <a:buNone/>
            </a:pPr>
            <a:r>
              <a:rPr lang="en-US" altLang="en-US" sz="2800" smtClean="0">
                <a:solidFill>
                  <a:srgbClr val="996633"/>
                </a:solidFill>
              </a:rPr>
              <a:t>     </a:t>
            </a:r>
            <a:r>
              <a:rPr lang="en-US" altLang="en-US" sz="2800" b="1" smtClean="0">
                <a:solidFill>
                  <a:srgbClr val="996633"/>
                </a:solidFill>
              </a:rPr>
              <a:t>Your Human Capital (continued) </a:t>
            </a:r>
          </a:p>
          <a:p>
            <a:pPr marL="0" indent="0">
              <a:buFont typeface="Wingdings" panose="05000000000000000000" pitchFamily="2" charset="2"/>
              <a:buNone/>
            </a:pPr>
            <a:r>
              <a:rPr lang="en-US" altLang="en-US" b="1" smtClean="0">
                <a:solidFill>
                  <a:srgbClr val="996633"/>
                </a:solidFill>
              </a:rPr>
              <a:t> </a:t>
            </a:r>
          </a:p>
          <a:p>
            <a:pPr lvl="1"/>
            <a:r>
              <a:rPr lang="en-US" altLang="en-US" sz="2400" smtClean="0">
                <a:solidFill>
                  <a:srgbClr val="996633"/>
                </a:solidFill>
              </a:rPr>
              <a:t>Don’t put more than 5% of your portfolio in the stock of the company that also puts food on your table, e.g., the company you work for.  You don’t want your pay-check and a large portion of your portfolio to disappear if your company becomes the next Circuit City, Enron, Lehman Brothers, or Blockbuster Video.</a:t>
            </a:r>
            <a:endParaRPr lang="en-US" altLang="en-US" sz="2400" b="1" smtClean="0">
              <a:solidFill>
                <a:srgbClr val="996633"/>
              </a:solidFill>
            </a:endParaRPr>
          </a:p>
          <a:p>
            <a:pPr lvl="1"/>
            <a:endParaRPr lang="en-US" altLang="en-US" b="1" smtClean="0">
              <a:solidFill>
                <a:srgbClr val="996633"/>
              </a:solidFill>
            </a:endParaRPr>
          </a:p>
        </p:txBody>
      </p:sp>
      <p:sp>
        <p:nvSpPr>
          <p:cNvPr id="31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106197B-7ED5-4656-B404-50337847F09A}"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31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31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14F0E49-4B3B-4C66-BE26-BF071AFC6B04}" type="slidenum">
              <a:rPr lang="en-US" altLang="en-US">
                <a:latin typeface="Arial" panose="020B0604020202020204" pitchFamily="34" charset="0"/>
              </a:rPr>
              <a:pPr eaLnBrk="1" hangingPunct="1"/>
              <a:t>21</a:t>
            </a:fld>
            <a:endParaRPr lang="en-US" altLang="en-US">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32771" name="Content Placeholder 2"/>
          <p:cNvSpPr>
            <a:spLocks noGrp="1"/>
          </p:cNvSpPr>
          <p:nvPr>
            <p:ph idx="1"/>
          </p:nvPr>
        </p:nvSpPr>
        <p:spPr>
          <a:xfrm>
            <a:off x="457200" y="1752600"/>
            <a:ext cx="8229600" cy="4378325"/>
          </a:xfrm>
        </p:spPr>
        <p:txBody>
          <a:bodyPr/>
          <a:lstStyle/>
          <a:p>
            <a:pPr marL="0" indent="0">
              <a:buFont typeface="Wingdings" panose="05000000000000000000" pitchFamily="2" charset="2"/>
              <a:buNone/>
            </a:pPr>
            <a:r>
              <a:rPr lang="en-US" altLang="en-US" sz="2800" smtClean="0">
                <a:solidFill>
                  <a:srgbClr val="996633"/>
                </a:solidFill>
              </a:rPr>
              <a:t>     </a:t>
            </a:r>
            <a:r>
              <a:rPr lang="en-US" altLang="en-US" sz="2800" b="1" smtClean="0">
                <a:solidFill>
                  <a:srgbClr val="996633"/>
                </a:solidFill>
              </a:rPr>
              <a:t>Your Health</a:t>
            </a:r>
          </a:p>
          <a:p>
            <a:pPr lvl="1"/>
            <a:r>
              <a:rPr lang="en-US" altLang="en-US" sz="2400" smtClean="0">
                <a:solidFill>
                  <a:srgbClr val="996633"/>
                </a:solidFill>
              </a:rPr>
              <a:t>We all want to live long and happy lives.  But the truth is, the longer we live, the longer our retirements will be – and the more money we’ll need.</a:t>
            </a:r>
          </a:p>
          <a:p>
            <a:pPr lvl="1"/>
            <a:r>
              <a:rPr lang="en-US" altLang="en-US" sz="2400" smtClean="0">
                <a:solidFill>
                  <a:srgbClr val="996633"/>
                </a:solidFill>
              </a:rPr>
              <a:t>If you think you’ll have an </a:t>
            </a:r>
            <a:r>
              <a:rPr lang="en-US" altLang="en-US" sz="2400" b="1" smtClean="0">
                <a:solidFill>
                  <a:srgbClr val="996633"/>
                </a:solidFill>
              </a:rPr>
              <a:t>above-average</a:t>
            </a:r>
            <a:r>
              <a:rPr lang="en-US" altLang="en-US" sz="2400" smtClean="0">
                <a:solidFill>
                  <a:srgbClr val="996633"/>
                </a:solidFill>
              </a:rPr>
              <a:t> lifespan, here are two things to consider:</a:t>
            </a:r>
          </a:p>
          <a:p>
            <a:pPr lvl="2"/>
            <a:r>
              <a:rPr lang="en-US" altLang="en-US" sz="2000" smtClean="0">
                <a:solidFill>
                  <a:srgbClr val="996633"/>
                </a:solidFill>
              </a:rPr>
              <a:t>You can buy an annuity that pays an annual income that the owner can’t outlive (as long as the company is still in business).</a:t>
            </a:r>
          </a:p>
          <a:p>
            <a:pPr lvl="2"/>
            <a:r>
              <a:rPr lang="en-US" altLang="en-US" sz="2000" smtClean="0">
                <a:solidFill>
                  <a:srgbClr val="996633"/>
                </a:solidFill>
              </a:rPr>
              <a:t>The research shows that historically the ideal stock allocation for someone planning a 30 year retirement is 50% - 60%.  However, for a 40-year retirement, the best allocation was 60% - 65%.</a:t>
            </a:r>
          </a:p>
        </p:txBody>
      </p:sp>
      <p:sp>
        <p:nvSpPr>
          <p:cNvPr id="32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E36F2AA-F38E-4827-BB32-94DC88D95BB2}"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32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32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4C09917-D535-4998-933D-69E1346738E3}" type="slidenum">
              <a:rPr lang="en-US" altLang="en-US">
                <a:latin typeface="Arial" panose="020B0604020202020204" pitchFamily="34" charset="0"/>
              </a:rPr>
              <a:pPr eaLnBrk="1" hangingPunct="1"/>
              <a:t>22</a:t>
            </a:fld>
            <a:endParaRPr lang="en-US" altLang="en-US">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533400"/>
            <a:ext cx="8229600" cy="914400"/>
          </a:xfrm>
        </p:spPr>
        <p:txBody>
          <a:bodyPr/>
          <a:lstStyle/>
          <a:p>
            <a:r>
              <a:rPr lang="en-US" altLang="en-US" sz="3600" b="1" smtClean="0"/>
              <a:t>Investing for Retirement</a:t>
            </a:r>
          </a:p>
        </p:txBody>
      </p:sp>
      <p:sp>
        <p:nvSpPr>
          <p:cNvPr id="33795" name="Content Placeholder 2"/>
          <p:cNvSpPr>
            <a:spLocks noGrp="1"/>
          </p:cNvSpPr>
          <p:nvPr>
            <p:ph idx="1"/>
          </p:nvPr>
        </p:nvSpPr>
        <p:spPr>
          <a:xfrm>
            <a:off x="457200" y="1752600"/>
            <a:ext cx="8229600" cy="4495800"/>
          </a:xfrm>
        </p:spPr>
        <p:txBody>
          <a:bodyPr/>
          <a:lstStyle/>
          <a:p>
            <a:pPr marL="0" indent="0">
              <a:buFont typeface="Wingdings" panose="05000000000000000000" pitchFamily="2" charset="2"/>
              <a:buNone/>
            </a:pPr>
            <a:r>
              <a:rPr lang="en-US" altLang="en-US" sz="2800" smtClean="0"/>
              <a:t>     </a:t>
            </a:r>
            <a:r>
              <a:rPr lang="en-US" altLang="en-US" sz="2800" b="1" smtClean="0">
                <a:solidFill>
                  <a:srgbClr val="996633"/>
                </a:solidFill>
              </a:rPr>
              <a:t>Your Financial Advisor </a:t>
            </a:r>
            <a:r>
              <a:rPr lang="en-US" altLang="en-US" sz="2800" smtClean="0">
                <a:solidFill>
                  <a:srgbClr val="996633"/>
                </a:solidFill>
              </a:rPr>
              <a:t>(everyone’s fallible)</a:t>
            </a:r>
            <a:endParaRPr lang="en-US" altLang="en-US" sz="2800" b="1" smtClean="0">
              <a:solidFill>
                <a:srgbClr val="996633"/>
              </a:solidFill>
            </a:endParaRPr>
          </a:p>
          <a:p>
            <a:pPr lvl="1"/>
            <a:r>
              <a:rPr lang="en-US" altLang="en-US" sz="2400" smtClean="0">
                <a:solidFill>
                  <a:srgbClr val="996633"/>
                </a:solidFill>
              </a:rPr>
              <a:t>Invest in a variety (3 or more) index funds.</a:t>
            </a:r>
          </a:p>
          <a:p>
            <a:pPr lvl="1"/>
            <a:r>
              <a:rPr lang="en-US" altLang="en-US" sz="2400" smtClean="0">
                <a:solidFill>
                  <a:srgbClr val="996633"/>
                </a:solidFill>
              </a:rPr>
              <a:t>If you feel led to invest in ‘managed’ mutual funds, don’t invest more than 10%  in a single fund.</a:t>
            </a:r>
          </a:p>
          <a:p>
            <a:pPr lvl="1"/>
            <a:r>
              <a:rPr lang="en-US" altLang="en-US" sz="2400" smtClean="0">
                <a:solidFill>
                  <a:srgbClr val="996633"/>
                </a:solidFill>
              </a:rPr>
              <a:t>Consider hiring a financial advisor to manage a portion of your portfolio.</a:t>
            </a:r>
          </a:p>
          <a:p>
            <a:pPr lvl="2"/>
            <a:r>
              <a:rPr lang="en-US" altLang="en-US" smtClean="0">
                <a:solidFill>
                  <a:srgbClr val="996633"/>
                </a:solidFill>
              </a:rPr>
              <a:t>The equity portion or purchasing ‘immediate’ or ‘deferred’ annuities.</a:t>
            </a:r>
          </a:p>
          <a:p>
            <a:pPr lvl="2"/>
            <a:r>
              <a:rPr lang="en-US" altLang="en-US" smtClean="0">
                <a:solidFill>
                  <a:srgbClr val="996633"/>
                </a:solidFill>
              </a:rPr>
              <a:t>To help control your worst investment habits, e.g., too much trading, chasing performance or panicking.</a:t>
            </a:r>
          </a:p>
          <a:p>
            <a:pPr lvl="1"/>
            <a:endParaRPr lang="en-US" altLang="en-US" sz="2400" u="sng" smtClean="0"/>
          </a:p>
          <a:p>
            <a:pPr lvl="1"/>
            <a:endParaRPr lang="en-US" altLang="en-US" sz="2400" smtClean="0"/>
          </a:p>
        </p:txBody>
      </p:sp>
      <p:sp>
        <p:nvSpPr>
          <p:cNvPr id="337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50AA632-8233-43C5-A3B4-A3FC724399C4}"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33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33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0F1EB64-FB76-449B-9784-868CCEC9D4F6}" type="slidenum">
              <a:rPr lang="en-US" altLang="en-US">
                <a:latin typeface="Arial" panose="020B0604020202020204" pitchFamily="34" charset="0"/>
              </a:rPr>
              <a:pPr eaLnBrk="1" hangingPunct="1"/>
              <a:t>23</a:t>
            </a:fld>
            <a:endParaRPr lang="en-US" altLang="en-US">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34819" name="Content Placeholder 2"/>
          <p:cNvSpPr>
            <a:spLocks noGrp="1"/>
          </p:cNvSpPr>
          <p:nvPr>
            <p:ph idx="1"/>
          </p:nvPr>
        </p:nvSpPr>
        <p:spPr>
          <a:xfrm>
            <a:off x="457200" y="1752600"/>
            <a:ext cx="8229600" cy="4378325"/>
          </a:xfrm>
        </p:spPr>
        <p:txBody>
          <a:bodyPr/>
          <a:lstStyle/>
          <a:p>
            <a:pPr marL="0" indent="0">
              <a:buFont typeface="Wingdings" panose="05000000000000000000" pitchFamily="2" charset="2"/>
              <a:buNone/>
            </a:pPr>
            <a:r>
              <a:rPr lang="en-US" altLang="en-US" sz="2800" smtClean="0">
                <a:solidFill>
                  <a:srgbClr val="996633"/>
                </a:solidFill>
              </a:rPr>
              <a:t>     </a:t>
            </a:r>
            <a:r>
              <a:rPr lang="en-US" altLang="en-US" sz="2800" b="1" smtClean="0">
                <a:solidFill>
                  <a:srgbClr val="996633"/>
                </a:solidFill>
              </a:rPr>
              <a:t>Your Taxes</a:t>
            </a:r>
          </a:p>
          <a:p>
            <a:pPr lvl="1"/>
            <a:r>
              <a:rPr lang="en-US" altLang="en-US" sz="2400" smtClean="0">
                <a:solidFill>
                  <a:srgbClr val="996633"/>
                </a:solidFill>
              </a:rPr>
              <a:t>Some experts believe that the tax treatments of your accounts should be accounted for in your asset allocation.</a:t>
            </a:r>
          </a:p>
          <a:p>
            <a:pPr marL="908050" lvl="2" indent="0">
              <a:buFont typeface="Wingdings" panose="05000000000000000000" pitchFamily="2" charset="2"/>
              <a:buNone/>
            </a:pPr>
            <a:r>
              <a:rPr lang="en-US" altLang="en-US" sz="2000" smtClean="0">
                <a:solidFill>
                  <a:srgbClr val="996633"/>
                </a:solidFill>
              </a:rPr>
              <a:t>	    </a:t>
            </a:r>
            <a:r>
              <a:rPr lang="en-US" altLang="en-US" sz="2000" b="1" smtClean="0">
                <a:solidFill>
                  <a:srgbClr val="996633"/>
                </a:solidFill>
              </a:rPr>
              <a:t>For example:</a:t>
            </a:r>
          </a:p>
          <a:p>
            <a:pPr marL="908050" lvl="2" indent="0">
              <a:buFont typeface="Wingdings" panose="05000000000000000000" pitchFamily="2" charset="2"/>
              <a:buNone/>
            </a:pPr>
            <a:r>
              <a:rPr lang="en-US" altLang="en-US" sz="2000" smtClean="0">
                <a:solidFill>
                  <a:srgbClr val="996633"/>
                </a:solidFill>
              </a:rPr>
              <a:t>           If you have $100,000 invested in bonds in a traditional IRA or 	          401(k),  and $100,000 invested in stocks in a Roth IRA, you          	          have an asset allocation equally split between stocks and bonds.</a:t>
            </a:r>
          </a:p>
          <a:p>
            <a:pPr marL="908050" lvl="2" indent="0">
              <a:buFont typeface="Wingdings" panose="05000000000000000000" pitchFamily="2" charset="2"/>
              <a:buNone/>
            </a:pPr>
            <a:endParaRPr lang="en-US" altLang="en-US" sz="2000" smtClean="0">
              <a:solidFill>
                <a:srgbClr val="996633"/>
              </a:solidFill>
            </a:endParaRPr>
          </a:p>
          <a:p>
            <a:pPr marL="908050" lvl="2" indent="0">
              <a:buFont typeface="Wingdings" panose="05000000000000000000" pitchFamily="2" charset="2"/>
              <a:buNone/>
            </a:pPr>
            <a:r>
              <a:rPr lang="en-US" altLang="en-US" sz="2000" smtClean="0">
                <a:solidFill>
                  <a:srgbClr val="996633"/>
                </a:solidFill>
              </a:rPr>
              <a:t>	          However, because the IRS will claim 25% of the money in the 	          money in your traditional IRA, you only have $75,000 in   	          bonds so, you really own just $75,000 in bonds, so your 	        	          portfolio is really 43% bonds and 57% stocks.</a:t>
            </a:r>
          </a:p>
          <a:p>
            <a:pPr marL="908050" lvl="2" indent="0">
              <a:buFont typeface="Wingdings" panose="05000000000000000000" pitchFamily="2" charset="2"/>
              <a:buNone/>
            </a:pPr>
            <a:endParaRPr lang="en-US" altLang="en-US" sz="2000" smtClean="0">
              <a:solidFill>
                <a:srgbClr val="996633"/>
              </a:solidFill>
            </a:endParaRPr>
          </a:p>
        </p:txBody>
      </p:sp>
      <p:sp>
        <p:nvSpPr>
          <p:cNvPr id="348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3381FB0-93C6-4B8E-AC00-43FCD93493C0}"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348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348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AD78E7E-3A66-49FC-9162-9AE6CAFCF989}" type="slidenum">
              <a:rPr lang="en-US" altLang="en-US">
                <a:latin typeface="Arial" panose="020B0604020202020204" pitchFamily="34" charset="0"/>
              </a:rPr>
              <a:pPr eaLnBrk="1" hangingPunct="1"/>
              <a:t>24</a:t>
            </a:fld>
            <a:endParaRPr lang="en-US" altLang="en-US">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533400"/>
            <a:ext cx="8229600" cy="914400"/>
          </a:xfrm>
        </p:spPr>
        <p:txBody>
          <a:bodyPr/>
          <a:lstStyle/>
          <a:p>
            <a:r>
              <a:rPr lang="en-US" altLang="en-US" sz="3600" b="1" smtClean="0"/>
              <a:t>Investing for Retirement</a:t>
            </a:r>
          </a:p>
        </p:txBody>
      </p:sp>
      <p:sp>
        <p:nvSpPr>
          <p:cNvPr id="3" name="Content Placeholder 2"/>
          <p:cNvSpPr>
            <a:spLocks noGrp="1"/>
          </p:cNvSpPr>
          <p:nvPr>
            <p:ph idx="1"/>
          </p:nvPr>
        </p:nvSpPr>
        <p:spPr>
          <a:xfrm>
            <a:off x="457200" y="1752600"/>
            <a:ext cx="8229600" cy="4378325"/>
          </a:xfrm>
        </p:spPr>
        <p:txBody>
          <a:bodyPr/>
          <a:lstStyle/>
          <a:p>
            <a:pPr marL="0" indent="0">
              <a:buFont typeface="Wingdings" panose="05000000000000000000" pitchFamily="2" charset="2"/>
              <a:buNone/>
              <a:defRPr/>
            </a:pPr>
            <a:r>
              <a:rPr lang="en-US" sz="2800" dirty="0" smtClean="0">
                <a:solidFill>
                  <a:srgbClr val="996633"/>
                </a:solidFill>
              </a:rPr>
              <a:t>     </a:t>
            </a:r>
            <a:r>
              <a:rPr lang="en-US" sz="2800" b="1" dirty="0" smtClean="0">
                <a:solidFill>
                  <a:srgbClr val="996633"/>
                </a:solidFill>
              </a:rPr>
              <a:t>Your Taxes (continued)</a:t>
            </a:r>
          </a:p>
          <a:p>
            <a:pPr lvl="1">
              <a:defRPr/>
            </a:pPr>
            <a:r>
              <a:rPr lang="en-US" sz="2400" dirty="0" smtClean="0">
                <a:solidFill>
                  <a:srgbClr val="996633"/>
                </a:solidFill>
              </a:rPr>
              <a:t>Once you have filled up your tax-advantaged retirement accounts, reduce Uncle Sam’s co-ownership of the investments in your taxable brokerage accounts by choosing investments that allow you to keep more of the return.  For example:</a:t>
            </a:r>
          </a:p>
          <a:p>
            <a:pPr marL="471487" lvl="1" indent="0">
              <a:buFont typeface="Wingdings" panose="05000000000000000000" pitchFamily="2" charset="2"/>
              <a:buNone/>
              <a:defRPr/>
            </a:pPr>
            <a:endParaRPr lang="en-US" sz="1200" dirty="0" smtClean="0">
              <a:solidFill>
                <a:srgbClr val="996633"/>
              </a:solidFill>
            </a:endParaRPr>
          </a:p>
          <a:p>
            <a:pPr lvl="2">
              <a:defRPr/>
            </a:pPr>
            <a:r>
              <a:rPr lang="en-US" sz="2000" dirty="0" smtClean="0">
                <a:solidFill>
                  <a:srgbClr val="996633"/>
                </a:solidFill>
              </a:rPr>
              <a:t>A stock that doesn’t pay a dividend over one that does.</a:t>
            </a:r>
          </a:p>
          <a:p>
            <a:pPr marL="909637" lvl="2" indent="0">
              <a:buFont typeface="Wingdings" panose="05000000000000000000" pitchFamily="2" charset="2"/>
              <a:buNone/>
              <a:defRPr/>
            </a:pPr>
            <a:endParaRPr lang="en-US" sz="2000" dirty="0" smtClean="0">
              <a:solidFill>
                <a:srgbClr val="996633"/>
              </a:solidFill>
            </a:endParaRPr>
          </a:p>
          <a:p>
            <a:pPr lvl="2">
              <a:defRPr/>
            </a:pPr>
            <a:r>
              <a:rPr lang="en-US" sz="2000" dirty="0" smtClean="0">
                <a:solidFill>
                  <a:srgbClr val="996633"/>
                </a:solidFill>
              </a:rPr>
              <a:t>An index fund over an actively managed fund (because index funds tend to lead to lower tax bills).</a:t>
            </a:r>
          </a:p>
          <a:p>
            <a:pPr lvl="2">
              <a:defRPr/>
            </a:pPr>
            <a:endParaRPr lang="en-US" sz="2000" dirty="0">
              <a:solidFill>
                <a:srgbClr val="996633"/>
              </a:solidFill>
            </a:endParaRPr>
          </a:p>
        </p:txBody>
      </p:sp>
      <p:sp>
        <p:nvSpPr>
          <p:cNvPr id="358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536EE8D-1C82-4201-85CC-461E9D173E7E}"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358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35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FC33074-E459-4F5C-A292-BCFC79696E54}" type="slidenum">
              <a:rPr lang="en-US" altLang="en-US">
                <a:latin typeface="Arial" panose="020B0604020202020204" pitchFamily="34" charset="0"/>
              </a:rPr>
              <a:pPr eaLnBrk="1" hangingPunct="1"/>
              <a:t>25</a:t>
            </a:fld>
            <a:endParaRPr lang="en-US" altLang="en-US">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533400"/>
            <a:ext cx="8229600" cy="838200"/>
          </a:xfrm>
        </p:spPr>
        <p:txBody>
          <a:bodyPr/>
          <a:lstStyle/>
          <a:p>
            <a:r>
              <a:rPr lang="en-US" altLang="en-US" sz="3600" b="1" smtClean="0">
                <a:solidFill>
                  <a:schemeClr val="bg2"/>
                </a:solidFill>
              </a:rPr>
              <a:t>Investing for Retirement</a:t>
            </a:r>
            <a:endParaRPr lang="en-US" altLang="en-US" sz="3600" smtClean="0"/>
          </a:p>
        </p:txBody>
      </p:sp>
      <p:sp>
        <p:nvSpPr>
          <p:cNvPr id="18435" name="Content Placeholder 2"/>
          <p:cNvSpPr>
            <a:spLocks noGrp="1"/>
          </p:cNvSpPr>
          <p:nvPr>
            <p:ph idx="1"/>
          </p:nvPr>
        </p:nvSpPr>
        <p:spPr>
          <a:xfrm>
            <a:off x="457200" y="1752600"/>
            <a:ext cx="8229600" cy="4378325"/>
          </a:xfrm>
        </p:spPr>
        <p:txBody>
          <a:bodyPr/>
          <a:lstStyle/>
          <a:p>
            <a:pPr marL="0" indent="0">
              <a:buFont typeface="Wingdings" panose="05000000000000000000" pitchFamily="2" charset="2"/>
              <a:buNone/>
              <a:defRPr/>
            </a:pPr>
            <a:r>
              <a:rPr lang="en-US" altLang="en-US" sz="2800" b="1" dirty="0" smtClean="0">
                <a:solidFill>
                  <a:srgbClr val="996633"/>
                </a:solidFill>
              </a:rPr>
              <a:t>     Rule # 3: Rebalance</a:t>
            </a:r>
          </a:p>
          <a:p>
            <a:pPr lvl="1">
              <a:defRPr/>
            </a:pPr>
            <a:r>
              <a:rPr lang="en-US" altLang="en-US" sz="2400" dirty="0" smtClean="0">
                <a:solidFill>
                  <a:srgbClr val="996633"/>
                </a:solidFill>
              </a:rPr>
              <a:t>Rebalancing simply involves periodically checking the allocation of the different types of investments in your portfolio and bringing them back to your desired percentages if they get out of line.</a:t>
            </a:r>
          </a:p>
          <a:p>
            <a:pPr marL="471487" lvl="1" indent="0">
              <a:buFont typeface="Wingdings" panose="05000000000000000000" pitchFamily="2" charset="2"/>
              <a:buNone/>
              <a:defRPr/>
            </a:pPr>
            <a:endParaRPr lang="en-US" altLang="en-US" sz="1200" dirty="0" smtClean="0">
              <a:solidFill>
                <a:srgbClr val="996633"/>
              </a:solidFill>
            </a:endParaRPr>
          </a:p>
          <a:p>
            <a:pPr lvl="1">
              <a:defRPr/>
            </a:pPr>
            <a:r>
              <a:rPr lang="en-US" altLang="en-US" sz="2400" dirty="0" smtClean="0">
                <a:solidFill>
                  <a:srgbClr val="996633"/>
                </a:solidFill>
              </a:rPr>
              <a:t>As you age, consider rebalancing to change your portfolio’s asset mix.</a:t>
            </a:r>
          </a:p>
          <a:p>
            <a:pPr marL="471487" lvl="1" indent="0">
              <a:buFont typeface="Wingdings" panose="05000000000000000000" pitchFamily="2" charset="2"/>
              <a:buNone/>
              <a:defRPr/>
            </a:pPr>
            <a:endParaRPr lang="en-US" altLang="en-US" sz="1200" dirty="0" smtClean="0">
              <a:solidFill>
                <a:srgbClr val="996633"/>
              </a:solidFill>
            </a:endParaRPr>
          </a:p>
          <a:p>
            <a:pPr lvl="1">
              <a:defRPr/>
            </a:pPr>
            <a:r>
              <a:rPr lang="en-US" altLang="en-US" sz="2400" dirty="0" smtClean="0">
                <a:solidFill>
                  <a:srgbClr val="996633"/>
                </a:solidFill>
              </a:rPr>
              <a:t>Rebalancing will not always increase returns, but it will always reduce the riskiness of the portfolio.</a:t>
            </a:r>
          </a:p>
          <a:p>
            <a:pPr lvl="1">
              <a:defRPr/>
            </a:pPr>
            <a:endParaRPr lang="en-US" altLang="en-US" sz="2400" dirty="0" smtClean="0">
              <a:solidFill>
                <a:srgbClr val="996633"/>
              </a:solidFill>
            </a:endParaRPr>
          </a:p>
        </p:txBody>
      </p:sp>
      <p:sp>
        <p:nvSpPr>
          <p:cNvPr id="368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BE38484-E71D-48FF-A799-8EDF16CBE5E2}"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368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368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E0F0869-F289-45AC-8B8A-8EC5E1E60CEC}" type="slidenum">
              <a:rPr lang="en-US" altLang="en-US">
                <a:latin typeface="Arial" panose="020B0604020202020204" pitchFamily="34" charset="0"/>
              </a:rPr>
              <a:pPr eaLnBrk="1" hangingPunct="1"/>
              <a:t>26</a:t>
            </a:fld>
            <a:endParaRPr lang="en-US" altLang="en-US">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37891" name="Content Placeholder 2"/>
          <p:cNvSpPr>
            <a:spLocks noGrp="1"/>
          </p:cNvSpPr>
          <p:nvPr>
            <p:ph idx="1"/>
          </p:nvPr>
        </p:nvSpPr>
        <p:spPr>
          <a:xfrm>
            <a:off x="457200" y="1752600"/>
            <a:ext cx="8229600" cy="4378325"/>
          </a:xfrm>
        </p:spPr>
        <p:txBody>
          <a:bodyPr/>
          <a:lstStyle/>
          <a:p>
            <a:pPr>
              <a:buFont typeface="Wingdings" panose="05000000000000000000" pitchFamily="2" charset="2"/>
              <a:buNone/>
            </a:pPr>
            <a:r>
              <a:rPr lang="en-US" altLang="en-US" sz="2800" b="1" smtClean="0">
                <a:solidFill>
                  <a:srgbClr val="996633"/>
                </a:solidFill>
              </a:rPr>
              <a:t>7 Mistakes to Avoid When Saving for Retirement</a:t>
            </a:r>
          </a:p>
          <a:p>
            <a:pPr>
              <a:buFont typeface="Wingdings" panose="05000000000000000000" pitchFamily="2" charset="2"/>
              <a:buNone/>
            </a:pPr>
            <a:endParaRPr lang="en-US" altLang="en-US" sz="1200" b="1" u="sng" smtClean="0">
              <a:solidFill>
                <a:srgbClr val="996633"/>
              </a:solidFill>
            </a:endParaRPr>
          </a:p>
          <a:p>
            <a:pPr marL="438150" lvl="1" indent="0">
              <a:buFont typeface="Wingdings" panose="05000000000000000000" pitchFamily="2" charset="2"/>
              <a:buNone/>
            </a:pPr>
            <a:r>
              <a:rPr lang="en-US" altLang="en-US" sz="2400" b="1" smtClean="0">
                <a:solidFill>
                  <a:srgbClr val="996633"/>
                </a:solidFill>
              </a:rPr>
              <a:t>1.   Forgetting about the Effects of Inflation</a:t>
            </a:r>
          </a:p>
          <a:p>
            <a:pPr marL="438150" lvl="1" indent="0">
              <a:buFont typeface="Wingdings" panose="05000000000000000000" pitchFamily="2" charset="2"/>
              <a:buNone/>
            </a:pPr>
            <a:endParaRPr lang="en-US" altLang="en-US" sz="1200" b="1" u="sng" smtClean="0">
              <a:solidFill>
                <a:srgbClr val="996633"/>
              </a:solidFill>
            </a:endParaRPr>
          </a:p>
          <a:p>
            <a:pPr marL="1422400" lvl="2" indent="-514350">
              <a:buFont typeface="Wingdings" panose="05000000000000000000" pitchFamily="2" charset="2"/>
              <a:buNone/>
            </a:pPr>
            <a:r>
              <a:rPr lang="en-US" altLang="en-US" smtClean="0">
                <a:solidFill>
                  <a:srgbClr val="996633"/>
                </a:solidFill>
              </a:rPr>
              <a:t>If prices rise 4% annually then:</a:t>
            </a:r>
          </a:p>
          <a:p>
            <a:pPr marL="1422400" lvl="2" indent="-514350">
              <a:buFont typeface="Wingdings" panose="05000000000000000000" pitchFamily="2" charset="2"/>
              <a:buNone/>
            </a:pPr>
            <a:endParaRPr lang="en-US" altLang="en-US" smtClean="0">
              <a:solidFill>
                <a:srgbClr val="996633"/>
              </a:solidFill>
            </a:endParaRPr>
          </a:p>
          <a:p>
            <a:pPr marL="1422400" lvl="2" indent="-514350">
              <a:buFont typeface="Wingdings" panose="05000000000000000000" pitchFamily="2" charset="2"/>
              <a:buNone/>
            </a:pPr>
            <a:r>
              <a:rPr lang="en-US" altLang="en-US" smtClean="0">
                <a:solidFill>
                  <a:srgbClr val="996633"/>
                </a:solidFill>
              </a:rPr>
              <a:t>One Dollar Today 	=       	$1.00</a:t>
            </a:r>
          </a:p>
          <a:p>
            <a:pPr marL="1422400" lvl="2" indent="-514350">
              <a:buFont typeface="Wingdings" panose="05000000000000000000" pitchFamily="2" charset="2"/>
              <a:buNone/>
            </a:pPr>
            <a:r>
              <a:rPr lang="en-US" altLang="en-US" smtClean="0">
                <a:solidFill>
                  <a:srgbClr val="996633"/>
                </a:solidFill>
              </a:rPr>
              <a:t>5 years from now 	=	    .82</a:t>
            </a:r>
          </a:p>
          <a:p>
            <a:pPr marL="1422400" lvl="2" indent="-514350">
              <a:buFont typeface="Wingdings" panose="05000000000000000000" pitchFamily="2" charset="2"/>
              <a:buNone/>
            </a:pPr>
            <a:r>
              <a:rPr lang="en-US" altLang="en-US" smtClean="0">
                <a:solidFill>
                  <a:srgbClr val="996633"/>
                </a:solidFill>
              </a:rPr>
              <a:t>10 years from now	= 	    .66</a:t>
            </a:r>
          </a:p>
          <a:p>
            <a:pPr marL="1422400" lvl="2" indent="-514350">
              <a:buFont typeface="Wingdings" panose="05000000000000000000" pitchFamily="2" charset="2"/>
              <a:buNone/>
            </a:pPr>
            <a:r>
              <a:rPr lang="en-US" altLang="en-US" smtClean="0">
                <a:solidFill>
                  <a:srgbClr val="996633"/>
                </a:solidFill>
              </a:rPr>
              <a:t>20 years from now	=	    .44</a:t>
            </a:r>
          </a:p>
          <a:p>
            <a:pPr marL="1422400" lvl="2" indent="-514350">
              <a:buFont typeface="Wingdings" panose="05000000000000000000" pitchFamily="2" charset="2"/>
              <a:buNone/>
            </a:pPr>
            <a:r>
              <a:rPr lang="en-US" altLang="en-US" sz="2000" smtClean="0">
                <a:solidFill>
                  <a:srgbClr val="996633"/>
                </a:solidFill>
              </a:rPr>
              <a:t>	</a:t>
            </a:r>
          </a:p>
        </p:txBody>
      </p:sp>
      <p:sp>
        <p:nvSpPr>
          <p:cNvPr id="378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BF9F6D5-8FD2-4C07-8921-A2CD2E1692B3}"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378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378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83C6C0A-FA10-4A08-A020-6B2717A03708}" type="slidenum">
              <a:rPr lang="en-US" altLang="en-US">
                <a:latin typeface="Arial" panose="020B0604020202020204" pitchFamily="34" charset="0"/>
              </a:rPr>
              <a:pPr eaLnBrk="1" hangingPunct="1"/>
              <a:t>27</a:t>
            </a:fld>
            <a:endParaRPr lang="en-US" altLang="en-US">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38915" name="Content Placeholder 2"/>
          <p:cNvSpPr>
            <a:spLocks noGrp="1"/>
          </p:cNvSpPr>
          <p:nvPr>
            <p:ph idx="1"/>
          </p:nvPr>
        </p:nvSpPr>
        <p:spPr>
          <a:xfrm>
            <a:off x="457200" y="1752600"/>
            <a:ext cx="8229600" cy="4302125"/>
          </a:xfrm>
        </p:spPr>
        <p:txBody>
          <a:bodyPr/>
          <a:lstStyle/>
          <a:p>
            <a:pPr marL="952500" lvl="1" indent="-514350">
              <a:buFont typeface="Wingdings" panose="05000000000000000000" pitchFamily="2" charset="2"/>
              <a:buNone/>
            </a:pPr>
            <a:endParaRPr lang="en-US" altLang="en-US" sz="2400" b="1" smtClean="0">
              <a:solidFill>
                <a:srgbClr val="996633"/>
              </a:solidFill>
            </a:endParaRPr>
          </a:p>
          <a:p>
            <a:pPr marL="952500" lvl="1" indent="-514350">
              <a:buFont typeface="Wingdings" panose="05000000000000000000" pitchFamily="2" charset="2"/>
              <a:buNone/>
            </a:pPr>
            <a:r>
              <a:rPr lang="en-US" altLang="en-US" sz="2400" b="1" smtClean="0">
                <a:solidFill>
                  <a:srgbClr val="996633"/>
                </a:solidFill>
              </a:rPr>
              <a:t>2.  Not Having a Proper Asset Allocation</a:t>
            </a:r>
          </a:p>
          <a:p>
            <a:pPr marL="952500" lvl="1" indent="-514350"/>
            <a:endParaRPr lang="en-US" altLang="en-US" sz="2400" smtClean="0">
              <a:solidFill>
                <a:srgbClr val="996633"/>
              </a:solidFill>
            </a:endParaRPr>
          </a:p>
          <a:p>
            <a:pPr marL="1422400" lvl="2" indent="-514350"/>
            <a:r>
              <a:rPr lang="en-US" altLang="en-US" smtClean="0">
                <a:solidFill>
                  <a:srgbClr val="996633"/>
                </a:solidFill>
              </a:rPr>
              <a:t>Is the combination of assets in a portfolio and their proportion to one another.</a:t>
            </a:r>
          </a:p>
          <a:p>
            <a:pPr marL="1422400" lvl="2" indent="-514350">
              <a:buFont typeface="Wingdings" panose="05000000000000000000" pitchFamily="2" charset="2"/>
              <a:buNone/>
            </a:pPr>
            <a:endParaRPr lang="en-US" altLang="en-US" smtClean="0">
              <a:solidFill>
                <a:srgbClr val="996633"/>
              </a:solidFill>
            </a:endParaRPr>
          </a:p>
          <a:p>
            <a:pPr marL="1422400" lvl="2" indent="-514350"/>
            <a:r>
              <a:rPr lang="en-US" altLang="en-US" smtClean="0">
                <a:solidFill>
                  <a:srgbClr val="996633"/>
                </a:solidFill>
              </a:rPr>
              <a:t>Builds a balanced portfolio with appropriate diversification across asset classes.</a:t>
            </a:r>
          </a:p>
          <a:p>
            <a:pPr marL="1422400" lvl="2" indent="-514350">
              <a:buFont typeface="Wingdings" panose="05000000000000000000" pitchFamily="2" charset="2"/>
              <a:buNone/>
            </a:pPr>
            <a:endParaRPr lang="en-US" altLang="en-US" smtClean="0">
              <a:solidFill>
                <a:srgbClr val="996633"/>
              </a:solidFill>
            </a:endParaRPr>
          </a:p>
          <a:p>
            <a:pPr marL="1422400" lvl="2" indent="-514350"/>
            <a:r>
              <a:rPr lang="en-US" altLang="en-US" smtClean="0">
                <a:solidFill>
                  <a:srgbClr val="996633"/>
                </a:solidFill>
              </a:rPr>
              <a:t>Helps reduce volatility</a:t>
            </a:r>
          </a:p>
          <a:p>
            <a:endParaRPr lang="en-US" altLang="en-US" smtClean="0"/>
          </a:p>
        </p:txBody>
      </p:sp>
      <p:sp>
        <p:nvSpPr>
          <p:cNvPr id="389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D6B5685-E650-4064-AE9D-3343F980EC00}"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389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389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E37CA5A-FDC9-43AA-A544-9E54927FE672}" type="slidenum">
              <a:rPr lang="en-US" altLang="en-US">
                <a:latin typeface="Arial" panose="020B0604020202020204" pitchFamily="34" charset="0"/>
              </a:rPr>
              <a:pPr eaLnBrk="1" hangingPunct="1"/>
              <a:t>28</a:t>
            </a:fld>
            <a:endParaRPr lang="en-US" altLang="en-US">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33795" name="Content Placeholder 2"/>
          <p:cNvSpPr>
            <a:spLocks noGrp="1"/>
          </p:cNvSpPr>
          <p:nvPr>
            <p:ph idx="1"/>
          </p:nvPr>
        </p:nvSpPr>
        <p:spPr>
          <a:xfrm>
            <a:off x="533400" y="1752600"/>
            <a:ext cx="8229600" cy="4378325"/>
          </a:xfrm>
        </p:spPr>
        <p:txBody>
          <a:bodyPr/>
          <a:lstStyle/>
          <a:p>
            <a:pPr marL="471487" lvl="1" indent="0">
              <a:buFont typeface="Wingdings" panose="05000000000000000000" pitchFamily="2" charset="2"/>
              <a:buNone/>
              <a:defRPr/>
            </a:pPr>
            <a:r>
              <a:rPr lang="en-US" altLang="en-US" sz="2400" b="1" dirty="0">
                <a:solidFill>
                  <a:srgbClr val="996633"/>
                </a:solidFill>
              </a:rPr>
              <a:t>3</a:t>
            </a:r>
            <a:r>
              <a:rPr lang="en-US" altLang="en-US" sz="2400" b="1" dirty="0" smtClean="0">
                <a:solidFill>
                  <a:srgbClr val="996633"/>
                </a:solidFill>
              </a:rPr>
              <a:t>.  Risk Longevity</a:t>
            </a:r>
            <a:r>
              <a:rPr lang="en-US" altLang="en-US" sz="2400" dirty="0" smtClean="0">
                <a:solidFill>
                  <a:srgbClr val="996633"/>
                </a:solidFill>
              </a:rPr>
              <a:t> – Outliving your Retirement Assets</a:t>
            </a:r>
          </a:p>
          <a:p>
            <a:pPr marL="33337" indent="0">
              <a:buFont typeface="Wingdings" panose="05000000000000000000" pitchFamily="2" charset="2"/>
              <a:buNone/>
              <a:defRPr/>
            </a:pPr>
            <a:endParaRPr lang="en-US" altLang="en-US" sz="1200" dirty="0" smtClean="0">
              <a:solidFill>
                <a:srgbClr val="996633"/>
              </a:solidFill>
            </a:endParaRPr>
          </a:p>
          <a:p>
            <a:pPr lvl="2">
              <a:buFont typeface="Wingdings" panose="05000000000000000000" pitchFamily="2" charset="2"/>
              <a:buNone/>
              <a:defRPr/>
            </a:pPr>
            <a:r>
              <a:rPr lang="en-US" altLang="en-US" sz="2000" dirty="0" smtClean="0">
                <a:solidFill>
                  <a:srgbClr val="996633"/>
                </a:solidFill>
              </a:rPr>
              <a:t>	</a:t>
            </a:r>
            <a:r>
              <a:rPr lang="en-US" altLang="en-US" dirty="0" smtClean="0">
                <a:solidFill>
                  <a:srgbClr val="996633"/>
                </a:solidFill>
              </a:rPr>
              <a:t>Risk is Increased By:</a:t>
            </a:r>
          </a:p>
          <a:p>
            <a:pPr>
              <a:buFont typeface="Wingdings" panose="05000000000000000000" pitchFamily="2" charset="2"/>
              <a:buNone/>
              <a:defRPr/>
            </a:pPr>
            <a:endParaRPr lang="en-US" altLang="en-US" sz="1200" u="sng" dirty="0" smtClean="0">
              <a:solidFill>
                <a:srgbClr val="996633"/>
              </a:solidFill>
            </a:endParaRPr>
          </a:p>
          <a:p>
            <a:pPr lvl="3">
              <a:defRPr/>
            </a:pPr>
            <a:r>
              <a:rPr lang="en-US" altLang="en-US" sz="2400" dirty="0" smtClean="0">
                <a:solidFill>
                  <a:srgbClr val="996633"/>
                </a:solidFill>
              </a:rPr>
              <a:t>Underestimating your time in retirement.</a:t>
            </a:r>
          </a:p>
          <a:p>
            <a:pPr marL="1390650" lvl="3" indent="0">
              <a:buFont typeface="Wingdings" panose="05000000000000000000" pitchFamily="2" charset="2"/>
              <a:buNone/>
              <a:defRPr/>
            </a:pPr>
            <a:endParaRPr lang="en-US" altLang="en-US" sz="1200" dirty="0" smtClean="0">
              <a:solidFill>
                <a:srgbClr val="996633"/>
              </a:solidFill>
            </a:endParaRPr>
          </a:p>
          <a:p>
            <a:pPr lvl="3">
              <a:defRPr/>
            </a:pPr>
            <a:r>
              <a:rPr lang="en-US" altLang="en-US" sz="2400" dirty="0" smtClean="0">
                <a:solidFill>
                  <a:srgbClr val="996633"/>
                </a:solidFill>
              </a:rPr>
              <a:t>Underestimating your spending in retirement.</a:t>
            </a:r>
          </a:p>
          <a:p>
            <a:pPr marL="1390650" lvl="3" indent="0">
              <a:buFont typeface="Wingdings" panose="05000000000000000000" pitchFamily="2" charset="2"/>
              <a:buNone/>
              <a:defRPr/>
            </a:pPr>
            <a:endParaRPr lang="en-US" altLang="en-US" sz="1200" dirty="0" smtClean="0">
              <a:solidFill>
                <a:srgbClr val="996633"/>
              </a:solidFill>
            </a:endParaRPr>
          </a:p>
          <a:p>
            <a:pPr lvl="3">
              <a:defRPr/>
            </a:pPr>
            <a:r>
              <a:rPr lang="en-US" altLang="en-US" sz="2400" dirty="0" smtClean="0">
                <a:solidFill>
                  <a:srgbClr val="996633"/>
                </a:solidFill>
              </a:rPr>
              <a:t>Underestimating taxes in retirement.</a:t>
            </a:r>
          </a:p>
          <a:p>
            <a:pPr marL="1390650" lvl="3" indent="0">
              <a:buFont typeface="Wingdings" panose="05000000000000000000" pitchFamily="2" charset="2"/>
              <a:buNone/>
              <a:defRPr/>
            </a:pPr>
            <a:endParaRPr lang="en-US" altLang="en-US" sz="1200" dirty="0" smtClean="0">
              <a:solidFill>
                <a:srgbClr val="996633"/>
              </a:solidFill>
            </a:endParaRPr>
          </a:p>
          <a:p>
            <a:pPr lvl="3">
              <a:defRPr/>
            </a:pPr>
            <a:r>
              <a:rPr lang="en-US" altLang="en-US" sz="2400" dirty="0" smtClean="0">
                <a:solidFill>
                  <a:srgbClr val="996633"/>
                </a:solidFill>
              </a:rPr>
              <a:t>Failing to plan for health care expenses.</a:t>
            </a:r>
          </a:p>
        </p:txBody>
      </p:sp>
      <p:sp>
        <p:nvSpPr>
          <p:cNvPr id="399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87355A7-A9ED-4E07-A35C-5E492BF64EB2}"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399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399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A0A5FE6-F67B-4BC4-9E34-91A85D545615}" type="slidenum">
              <a:rPr lang="en-US" altLang="en-US">
                <a:latin typeface="Arial" panose="020B0604020202020204" pitchFamily="34" charset="0"/>
              </a:rPr>
              <a:pPr eaLnBrk="1" hangingPunct="1"/>
              <a:t>29</a:t>
            </a:fld>
            <a:endParaRPr lang="en-US" altLang="en-US">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66863" y="617538"/>
            <a:ext cx="6986587" cy="895350"/>
          </a:xfrm>
        </p:spPr>
        <p:txBody>
          <a:bodyPr/>
          <a:lstStyle/>
          <a:p>
            <a:pPr eaLnBrk="1" hangingPunct="1"/>
            <a:r>
              <a:rPr lang="en-US" altLang="en-US" sz="4500" b="1" smtClean="0"/>
              <a:t>Issues Unique to Women</a:t>
            </a:r>
          </a:p>
        </p:txBody>
      </p:sp>
      <p:graphicFrame>
        <p:nvGraphicFramePr>
          <p:cNvPr id="6" name="Diagram 5"/>
          <p:cNvGraphicFramePr/>
          <p:nvPr/>
        </p:nvGraphicFramePr>
        <p:xfrm>
          <a:off x="1282850" y="2118237"/>
          <a:ext cx="7527663" cy="3342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34819" name="Content Placeholder 2"/>
          <p:cNvSpPr>
            <a:spLocks noGrp="1"/>
          </p:cNvSpPr>
          <p:nvPr>
            <p:ph idx="1"/>
          </p:nvPr>
        </p:nvSpPr>
        <p:spPr>
          <a:xfrm>
            <a:off x="457200" y="1752600"/>
            <a:ext cx="8229600" cy="4378325"/>
          </a:xfrm>
        </p:spPr>
        <p:txBody>
          <a:bodyPr/>
          <a:lstStyle/>
          <a:p>
            <a:pPr marL="438150" lvl="1" indent="0">
              <a:buFont typeface="Wingdings" panose="05000000000000000000" pitchFamily="2" charset="2"/>
              <a:buNone/>
              <a:defRPr/>
            </a:pPr>
            <a:r>
              <a:rPr lang="en-US" altLang="en-US" sz="2400" b="1" dirty="0" smtClean="0">
                <a:solidFill>
                  <a:srgbClr val="996633"/>
                </a:solidFill>
              </a:rPr>
              <a:t> 4.  Overconfidence</a:t>
            </a:r>
          </a:p>
          <a:p>
            <a:pPr marL="438150" lvl="1" indent="0">
              <a:buFont typeface="Wingdings" panose="05000000000000000000" pitchFamily="2" charset="2"/>
              <a:buNone/>
              <a:defRPr/>
            </a:pPr>
            <a:endParaRPr lang="en-US" altLang="en-US" sz="1200" b="1" u="sng" dirty="0" smtClean="0">
              <a:solidFill>
                <a:srgbClr val="996633"/>
              </a:solidFill>
            </a:endParaRPr>
          </a:p>
          <a:p>
            <a:pPr marL="1871663" lvl="3" indent="-514350">
              <a:buFont typeface="Wingdings" panose="05000000000000000000" pitchFamily="2" charset="2"/>
              <a:buNone/>
              <a:defRPr/>
            </a:pPr>
            <a:r>
              <a:rPr lang="en-US" altLang="en-US" sz="2400" dirty="0" smtClean="0">
                <a:solidFill>
                  <a:srgbClr val="996633"/>
                </a:solidFill>
              </a:rPr>
              <a:t>“As an investor, what should you do about forecasts -  </a:t>
            </a:r>
          </a:p>
          <a:p>
            <a:pPr marL="1422400" lvl="2" indent="-514350">
              <a:buFont typeface="Wingdings" panose="05000000000000000000" pitchFamily="2" charset="2"/>
              <a:buNone/>
              <a:defRPr/>
            </a:pPr>
            <a:r>
              <a:rPr lang="en-US" altLang="en-US" dirty="0" smtClean="0">
                <a:solidFill>
                  <a:srgbClr val="996633"/>
                </a:solidFill>
              </a:rPr>
              <a:t>     forecasts of the stock market, forecasts of interest </a:t>
            </a:r>
          </a:p>
          <a:p>
            <a:pPr marL="1422400" lvl="2" indent="-514350">
              <a:buFont typeface="Wingdings" panose="05000000000000000000" pitchFamily="2" charset="2"/>
              <a:buNone/>
              <a:defRPr/>
            </a:pPr>
            <a:r>
              <a:rPr lang="en-US" altLang="en-US" dirty="0">
                <a:solidFill>
                  <a:srgbClr val="996633"/>
                </a:solidFill>
              </a:rPr>
              <a:t> </a:t>
            </a:r>
            <a:r>
              <a:rPr lang="en-US" altLang="en-US" dirty="0" smtClean="0">
                <a:solidFill>
                  <a:srgbClr val="996633"/>
                </a:solidFill>
              </a:rPr>
              <a:t>    rates, forecasts of the economy?</a:t>
            </a:r>
          </a:p>
          <a:p>
            <a:pPr marL="1871663" lvl="3" indent="-514350">
              <a:buFont typeface="Wingdings" panose="05000000000000000000" pitchFamily="2" charset="2"/>
              <a:buNone/>
              <a:defRPr/>
            </a:pPr>
            <a:endParaRPr lang="en-US" altLang="en-US" sz="1200" dirty="0" smtClean="0">
              <a:solidFill>
                <a:srgbClr val="996633"/>
              </a:solidFill>
            </a:endParaRPr>
          </a:p>
          <a:p>
            <a:pPr marL="1871663" lvl="3" indent="-514350">
              <a:buFont typeface="Wingdings" panose="05000000000000000000" pitchFamily="2" charset="2"/>
              <a:buNone/>
              <a:defRPr/>
            </a:pPr>
            <a:r>
              <a:rPr lang="en-US" altLang="en-US" sz="2400" b="1" dirty="0" smtClean="0">
                <a:solidFill>
                  <a:srgbClr val="996633"/>
                </a:solidFill>
              </a:rPr>
              <a:t>Answer: NOTHING</a:t>
            </a:r>
            <a:endParaRPr lang="en-US" altLang="en-US" sz="2400" dirty="0" smtClean="0">
              <a:solidFill>
                <a:srgbClr val="996633"/>
              </a:solidFill>
            </a:endParaRPr>
          </a:p>
          <a:p>
            <a:pPr marL="1871663" lvl="3" indent="-514350">
              <a:buFont typeface="Wingdings" panose="05000000000000000000" pitchFamily="2" charset="2"/>
              <a:buNone/>
              <a:defRPr/>
            </a:pPr>
            <a:endParaRPr lang="en-US" altLang="en-US" sz="1200" dirty="0" smtClean="0">
              <a:solidFill>
                <a:srgbClr val="996633"/>
              </a:solidFill>
            </a:endParaRPr>
          </a:p>
          <a:p>
            <a:pPr marL="1422400" lvl="2" indent="-514350">
              <a:buFont typeface="Wingdings" panose="05000000000000000000" pitchFamily="2" charset="2"/>
              <a:buNone/>
              <a:defRPr/>
            </a:pPr>
            <a:r>
              <a:rPr lang="en-US" altLang="en-US" dirty="0" smtClean="0">
                <a:solidFill>
                  <a:srgbClr val="996633"/>
                </a:solidFill>
              </a:rPr>
              <a:t>      You can save time, anxiety, and money by ignoring</a:t>
            </a:r>
          </a:p>
          <a:p>
            <a:pPr marL="1422400" lvl="2" indent="-514350">
              <a:buFont typeface="Wingdings" panose="05000000000000000000" pitchFamily="2" charset="2"/>
              <a:buNone/>
              <a:defRPr/>
            </a:pPr>
            <a:r>
              <a:rPr lang="en-US" altLang="en-US" dirty="0" smtClean="0">
                <a:solidFill>
                  <a:srgbClr val="996633"/>
                </a:solidFill>
              </a:rPr>
              <a:t>      all market forecasts.” </a:t>
            </a:r>
          </a:p>
          <a:p>
            <a:pPr marL="952500" lvl="1" indent="-514350">
              <a:buFont typeface="Wingdings" panose="05000000000000000000" pitchFamily="2" charset="2"/>
              <a:buNone/>
              <a:defRPr/>
            </a:pPr>
            <a:r>
              <a:rPr lang="en-US" altLang="en-US" sz="2400" dirty="0" smtClean="0">
                <a:solidFill>
                  <a:srgbClr val="996633"/>
                </a:solidFill>
              </a:rPr>
              <a:t>			</a:t>
            </a:r>
          </a:p>
        </p:txBody>
      </p:sp>
      <p:sp>
        <p:nvSpPr>
          <p:cNvPr id="409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5E3853E-7F5F-4497-8385-B02B46C0B09A}"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409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409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8C4E8B0-0C17-46F8-B866-A47FEEE156BE}" type="slidenum">
              <a:rPr lang="en-US" altLang="en-US">
                <a:latin typeface="Arial" panose="020B0604020202020204" pitchFamily="34" charset="0"/>
              </a:rPr>
              <a:pPr eaLnBrk="1" hangingPunct="1"/>
              <a:t>30</a:t>
            </a:fld>
            <a:endParaRPr lang="en-US" altLang="en-US">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41987" name="Content Placeholder 2"/>
          <p:cNvSpPr>
            <a:spLocks noGrp="1"/>
          </p:cNvSpPr>
          <p:nvPr>
            <p:ph idx="1"/>
          </p:nvPr>
        </p:nvSpPr>
        <p:spPr>
          <a:xfrm>
            <a:off x="457200" y="1752600"/>
            <a:ext cx="8229600" cy="4378325"/>
          </a:xfrm>
        </p:spPr>
        <p:txBody>
          <a:bodyPr/>
          <a:lstStyle/>
          <a:p>
            <a:pPr marL="952500" lvl="1" indent="-514350">
              <a:buFont typeface="Wingdings" panose="05000000000000000000" pitchFamily="2" charset="2"/>
              <a:buNone/>
            </a:pPr>
            <a:endParaRPr lang="en-US" altLang="en-US" sz="2400" b="1" smtClean="0">
              <a:solidFill>
                <a:srgbClr val="996633"/>
              </a:solidFill>
            </a:endParaRPr>
          </a:p>
          <a:p>
            <a:pPr marL="952500" lvl="1" indent="-514350">
              <a:buFont typeface="Wingdings" panose="05000000000000000000" pitchFamily="2" charset="2"/>
              <a:buNone/>
            </a:pPr>
            <a:r>
              <a:rPr lang="en-US" altLang="en-US" sz="2400" b="1" smtClean="0">
                <a:solidFill>
                  <a:srgbClr val="996633"/>
                </a:solidFill>
              </a:rPr>
              <a:t>  5.  Beware Mr. Market &amp; His Two Objectives. </a:t>
            </a:r>
          </a:p>
          <a:p>
            <a:pPr marL="514350" indent="-514350">
              <a:buFont typeface="Wingdings" panose="05000000000000000000" pitchFamily="2" charset="2"/>
              <a:buAutoNum type="arabicPeriod" startAt="5"/>
            </a:pPr>
            <a:endParaRPr lang="en-US" altLang="en-US" sz="2800" b="1" u="sng" smtClean="0">
              <a:solidFill>
                <a:srgbClr val="996633"/>
              </a:solidFill>
            </a:endParaRPr>
          </a:p>
          <a:p>
            <a:pPr marL="1422400" lvl="2" indent="-514350"/>
            <a:r>
              <a:rPr lang="en-US" altLang="en-US" smtClean="0">
                <a:solidFill>
                  <a:srgbClr val="996633"/>
                </a:solidFill>
              </a:rPr>
              <a:t>The first is to trick investors into selling stocks or mutual funds at or near the market bottom.</a:t>
            </a:r>
          </a:p>
          <a:p>
            <a:pPr marL="1422400" lvl="2" indent="-514350"/>
            <a:endParaRPr lang="en-US" altLang="en-US" smtClean="0">
              <a:solidFill>
                <a:srgbClr val="996633"/>
              </a:solidFill>
            </a:endParaRPr>
          </a:p>
          <a:p>
            <a:pPr marL="1422400" lvl="2" indent="-514350"/>
            <a:r>
              <a:rPr lang="en-US" altLang="en-US" smtClean="0">
                <a:solidFill>
                  <a:srgbClr val="996633"/>
                </a:solidFill>
              </a:rPr>
              <a:t>The second is to trick investors into buying stocks or mutual funds at or near the top.</a:t>
            </a:r>
          </a:p>
        </p:txBody>
      </p:sp>
      <p:sp>
        <p:nvSpPr>
          <p:cNvPr id="419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544EAAF-A067-438E-B81D-941E33E34BB9}"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419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419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C994D89-7181-48C4-9C60-5C0F7F0FBDE5}" type="slidenum">
              <a:rPr lang="en-US" altLang="en-US">
                <a:latin typeface="Arial" panose="020B0604020202020204" pitchFamily="34" charset="0"/>
              </a:rPr>
              <a:pPr eaLnBrk="1" hangingPunct="1"/>
              <a:t>31</a:t>
            </a:fld>
            <a:endParaRPr lang="en-US" altLang="en-US">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43011" name="Content Placeholder 2"/>
          <p:cNvSpPr>
            <a:spLocks noGrp="1"/>
          </p:cNvSpPr>
          <p:nvPr>
            <p:ph idx="1"/>
          </p:nvPr>
        </p:nvSpPr>
        <p:spPr>
          <a:xfrm>
            <a:off x="457200" y="1752600"/>
            <a:ext cx="8229600" cy="4378325"/>
          </a:xfrm>
        </p:spPr>
        <p:txBody>
          <a:bodyPr/>
          <a:lstStyle/>
          <a:p>
            <a:pPr marL="952500" lvl="1" indent="-514350">
              <a:buFont typeface="Wingdings" panose="05000000000000000000" pitchFamily="2" charset="2"/>
              <a:buNone/>
            </a:pPr>
            <a:endParaRPr lang="en-US" altLang="en-US" sz="2400" b="1" smtClean="0">
              <a:solidFill>
                <a:srgbClr val="996633"/>
              </a:solidFill>
            </a:endParaRPr>
          </a:p>
          <a:p>
            <a:pPr marL="952500" lvl="1" indent="-514350">
              <a:buFont typeface="Wingdings" panose="05000000000000000000" pitchFamily="2" charset="2"/>
              <a:buNone/>
            </a:pPr>
            <a:r>
              <a:rPr lang="en-US" altLang="en-US" sz="2400" b="1" smtClean="0">
                <a:solidFill>
                  <a:srgbClr val="996633"/>
                </a:solidFill>
              </a:rPr>
              <a:t>  6.   Not Paying Attention to Fees &amp; Expenses</a:t>
            </a:r>
          </a:p>
          <a:p>
            <a:pPr marL="514350" indent="-514350">
              <a:buFont typeface="Wingdings" panose="05000000000000000000" pitchFamily="2" charset="2"/>
              <a:buNone/>
            </a:pPr>
            <a:endParaRPr lang="en-US" altLang="en-US" smtClean="0"/>
          </a:p>
          <a:p>
            <a:pPr marL="952500" lvl="1" indent="-514350">
              <a:buFont typeface="Wingdings" panose="05000000000000000000" pitchFamily="2" charset="2"/>
              <a:buNone/>
            </a:pPr>
            <a:r>
              <a:rPr lang="en-US" altLang="en-US" smtClean="0"/>
              <a:t>	</a:t>
            </a:r>
            <a:r>
              <a:rPr lang="en-US" altLang="en-US" sz="2400" smtClean="0">
                <a:solidFill>
                  <a:srgbClr val="996633"/>
                </a:solidFill>
              </a:rPr>
              <a:t>“There is one investment truism that, if followed, can dependably increase your investment returns:</a:t>
            </a:r>
          </a:p>
          <a:p>
            <a:pPr marL="952500" lvl="1" indent="-514350">
              <a:buFont typeface="Wingdings" panose="05000000000000000000" pitchFamily="2" charset="2"/>
              <a:buNone/>
            </a:pPr>
            <a:endParaRPr lang="en-US" altLang="en-US" sz="2400" smtClean="0">
              <a:solidFill>
                <a:srgbClr val="996633"/>
              </a:solidFill>
            </a:endParaRPr>
          </a:p>
          <a:p>
            <a:pPr marL="952500" lvl="1" indent="-514350" algn="ctr">
              <a:buFont typeface="Wingdings" panose="05000000000000000000" pitchFamily="2" charset="2"/>
              <a:buNone/>
            </a:pPr>
            <a:r>
              <a:rPr lang="en-US" altLang="en-US" sz="2400" b="1" smtClean="0">
                <a:solidFill>
                  <a:srgbClr val="996633"/>
                </a:solidFill>
              </a:rPr>
              <a:t>Minimize Your Investment Costs</a:t>
            </a:r>
          </a:p>
        </p:txBody>
      </p:sp>
      <p:sp>
        <p:nvSpPr>
          <p:cNvPr id="430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B683B4B-22D2-454D-B5FA-5FEBDC96C4F3}"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430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430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566684A-351D-40AD-B419-B49BDF46C844}" type="slidenum">
              <a:rPr lang="en-US" altLang="en-US">
                <a:latin typeface="Arial" panose="020B0604020202020204" pitchFamily="34" charset="0"/>
              </a:rPr>
              <a:pPr eaLnBrk="1" hangingPunct="1"/>
              <a:t>32</a:t>
            </a:fld>
            <a:endParaRPr lang="en-US" altLang="en-US">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37891" name="Content Placeholder 2"/>
          <p:cNvSpPr>
            <a:spLocks noGrp="1"/>
          </p:cNvSpPr>
          <p:nvPr>
            <p:ph idx="1"/>
          </p:nvPr>
        </p:nvSpPr>
        <p:spPr>
          <a:xfrm>
            <a:off x="457200" y="1752600"/>
            <a:ext cx="8229600" cy="4378325"/>
          </a:xfrm>
        </p:spPr>
        <p:txBody>
          <a:bodyPr/>
          <a:lstStyle/>
          <a:p>
            <a:pPr marL="952500" lvl="1" indent="-514350">
              <a:buFont typeface="Wingdings" panose="05000000000000000000" pitchFamily="2" charset="2"/>
              <a:buNone/>
              <a:defRPr/>
            </a:pPr>
            <a:endParaRPr lang="en-US" altLang="en-US" sz="2400" b="1" dirty="0" smtClean="0">
              <a:solidFill>
                <a:srgbClr val="996633"/>
              </a:solidFill>
            </a:endParaRPr>
          </a:p>
          <a:p>
            <a:pPr marL="952500" lvl="1" indent="-514350">
              <a:buFont typeface="Wingdings" panose="05000000000000000000" pitchFamily="2" charset="2"/>
              <a:buNone/>
              <a:defRPr/>
            </a:pPr>
            <a:r>
              <a:rPr lang="en-US" altLang="en-US" sz="2400" b="1" dirty="0" smtClean="0">
                <a:solidFill>
                  <a:srgbClr val="996633"/>
                </a:solidFill>
              </a:rPr>
              <a:t>  7.  Beware of Stockbrokers  </a:t>
            </a:r>
          </a:p>
          <a:p>
            <a:pPr marL="514350" indent="-514350">
              <a:buFont typeface="Wingdings" panose="05000000000000000000" pitchFamily="2" charset="2"/>
              <a:buNone/>
              <a:defRPr/>
            </a:pPr>
            <a:endParaRPr lang="en-US" altLang="en-US" sz="1200" b="1" u="sng" dirty="0" smtClean="0">
              <a:solidFill>
                <a:srgbClr val="996633"/>
              </a:solidFill>
            </a:endParaRPr>
          </a:p>
          <a:p>
            <a:pPr marL="1422400" lvl="2" indent="-514350">
              <a:defRPr/>
            </a:pPr>
            <a:r>
              <a:rPr lang="en-US" altLang="en-US" dirty="0" smtClean="0">
                <a:solidFill>
                  <a:srgbClr val="996633"/>
                </a:solidFill>
              </a:rPr>
              <a:t>Brokers have one priority: to make a good income for themselves.  The stockbrokers real job is not to make money for you, but to make money </a:t>
            </a:r>
            <a:r>
              <a:rPr lang="en-US" altLang="en-US" u="sng" dirty="0" smtClean="0">
                <a:solidFill>
                  <a:srgbClr val="996633"/>
                </a:solidFill>
              </a:rPr>
              <a:t>from</a:t>
            </a:r>
            <a:r>
              <a:rPr lang="en-US" altLang="en-US" dirty="0" smtClean="0">
                <a:solidFill>
                  <a:srgbClr val="996633"/>
                </a:solidFill>
              </a:rPr>
              <a:t> you.</a:t>
            </a:r>
          </a:p>
          <a:p>
            <a:pPr marL="908050" lvl="2" indent="0">
              <a:buFont typeface="Wingdings" panose="05000000000000000000" pitchFamily="2" charset="2"/>
              <a:buNone/>
              <a:defRPr/>
            </a:pPr>
            <a:endParaRPr lang="en-US" altLang="en-US" dirty="0" smtClean="0">
              <a:solidFill>
                <a:srgbClr val="996633"/>
              </a:solidFill>
            </a:endParaRPr>
          </a:p>
          <a:p>
            <a:pPr marL="1422400" lvl="2" indent="-514350">
              <a:defRPr/>
            </a:pPr>
            <a:r>
              <a:rPr lang="en-US" altLang="en-US" dirty="0" smtClean="0">
                <a:solidFill>
                  <a:srgbClr val="996633"/>
                </a:solidFill>
              </a:rPr>
              <a:t>Unlike Registered Financial Advisors, they do </a:t>
            </a:r>
            <a:r>
              <a:rPr lang="en-US" altLang="en-US" b="1" u="sng" dirty="0" smtClean="0">
                <a:solidFill>
                  <a:srgbClr val="996633"/>
                </a:solidFill>
              </a:rPr>
              <a:t>not</a:t>
            </a:r>
            <a:r>
              <a:rPr lang="en-US" altLang="en-US" dirty="0" smtClean="0">
                <a:solidFill>
                  <a:srgbClr val="996633"/>
                </a:solidFill>
              </a:rPr>
              <a:t> have a fiduciary responsibility to serve your best interests when making investment recommendations.</a:t>
            </a:r>
          </a:p>
        </p:txBody>
      </p:sp>
      <p:sp>
        <p:nvSpPr>
          <p:cNvPr id="440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D48750D-A2F1-473A-9A41-55E7056E2796}"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440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440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B98EE60-0023-43C7-AA59-7F4D9CF351F6}" type="slidenum">
              <a:rPr lang="en-US" altLang="en-US">
                <a:latin typeface="Arial" panose="020B0604020202020204" pitchFamily="34" charset="0"/>
              </a:rPr>
              <a:pPr eaLnBrk="1" hangingPunct="1"/>
              <a:t>33</a:t>
            </a:fld>
            <a:endParaRPr lang="en-US" altLang="en-US">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69CBCAE-38EA-4139-9A97-CFFAFD193592}"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450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5584E0E-3530-41AC-BC7F-D1500E6F7B04}" type="slidenum">
              <a:rPr lang="en-US" altLang="en-US">
                <a:latin typeface="Arial" panose="020B0604020202020204" pitchFamily="34" charset="0"/>
              </a:rPr>
              <a:pPr eaLnBrk="1" hangingPunct="1"/>
              <a:t>34</a:t>
            </a:fld>
            <a:endParaRPr lang="en-US" altLang="en-US">
              <a:latin typeface="Arial" panose="020B0604020202020204" pitchFamily="34" charset="0"/>
            </a:endParaRPr>
          </a:p>
        </p:txBody>
      </p:sp>
      <p:sp>
        <p:nvSpPr>
          <p:cNvPr id="45061" name="Rectangle 2"/>
          <p:cNvSpPr>
            <a:spLocks noGrp="1" noChangeArrowheads="1"/>
          </p:cNvSpPr>
          <p:nvPr>
            <p:ph type="title"/>
          </p:nvPr>
        </p:nvSpPr>
        <p:spPr>
          <a:xfrm>
            <a:off x="457200" y="533400"/>
            <a:ext cx="8229600" cy="914400"/>
          </a:xfrm>
        </p:spPr>
        <p:txBody>
          <a:bodyPr/>
          <a:lstStyle/>
          <a:p>
            <a:pPr eaLnBrk="1" hangingPunct="1"/>
            <a:r>
              <a:rPr lang="en-US" altLang="en-US" sz="3600" b="1" smtClean="0">
                <a:solidFill>
                  <a:schemeClr val="bg2"/>
                </a:solidFill>
              </a:rPr>
              <a:t>Investing for Retirement</a:t>
            </a:r>
          </a:p>
        </p:txBody>
      </p:sp>
      <p:sp>
        <p:nvSpPr>
          <p:cNvPr id="41990" name="Rectangle 3"/>
          <p:cNvSpPr>
            <a:spLocks noGrp="1" noChangeArrowheads="1"/>
          </p:cNvSpPr>
          <p:nvPr>
            <p:ph type="body" idx="1"/>
          </p:nvPr>
        </p:nvSpPr>
        <p:spPr>
          <a:xfrm>
            <a:off x="457200" y="1752600"/>
            <a:ext cx="8229600" cy="4378325"/>
          </a:xfrm>
        </p:spPr>
        <p:txBody>
          <a:bodyPr/>
          <a:lstStyle/>
          <a:p>
            <a:pPr marL="0" indent="0" eaLnBrk="1" hangingPunct="1">
              <a:buFont typeface="Wingdings" panose="05000000000000000000" pitchFamily="2" charset="2"/>
              <a:buNone/>
              <a:defRPr/>
            </a:pPr>
            <a:r>
              <a:rPr lang="en-US" altLang="en-US" sz="2800" b="1" dirty="0" smtClean="0">
                <a:solidFill>
                  <a:schemeClr val="hlink"/>
                </a:solidFill>
              </a:rPr>
              <a:t>Do you need an investment adviser?</a:t>
            </a:r>
          </a:p>
          <a:p>
            <a:pPr eaLnBrk="1" hangingPunct="1">
              <a:buFont typeface="Wingdings" panose="05000000000000000000" pitchFamily="2" charset="2"/>
              <a:buNone/>
              <a:defRPr/>
            </a:pPr>
            <a:endParaRPr lang="en-US" altLang="en-US" sz="2800" b="1" u="sng" dirty="0" smtClean="0">
              <a:solidFill>
                <a:schemeClr val="hlink"/>
              </a:solidFill>
            </a:endParaRPr>
          </a:p>
          <a:p>
            <a:pPr algn="ctr" eaLnBrk="1" hangingPunct="1">
              <a:buFont typeface="Wingdings" panose="05000000000000000000" pitchFamily="2" charset="2"/>
              <a:buNone/>
              <a:defRPr/>
            </a:pPr>
            <a:r>
              <a:rPr lang="en-US" altLang="en-US" sz="2400" b="1" dirty="0" smtClean="0">
                <a:solidFill>
                  <a:schemeClr val="hlink"/>
                </a:solidFill>
              </a:rPr>
              <a:t>Maybe</a:t>
            </a:r>
          </a:p>
          <a:p>
            <a:pPr lvl="1" eaLnBrk="1" hangingPunct="1">
              <a:buFont typeface="Wingdings" panose="05000000000000000000" pitchFamily="2" charset="2"/>
              <a:buNone/>
              <a:defRPr/>
            </a:pPr>
            <a:endParaRPr lang="en-US" altLang="en-US" sz="2400" b="1" u="sng" dirty="0" smtClean="0">
              <a:solidFill>
                <a:schemeClr val="hlink"/>
              </a:solidFill>
            </a:endParaRPr>
          </a:p>
          <a:p>
            <a:pPr eaLnBrk="1" hangingPunct="1">
              <a:buFont typeface="Wingdings" panose="05000000000000000000" pitchFamily="2" charset="2"/>
              <a:buNone/>
              <a:defRPr/>
            </a:pPr>
            <a:r>
              <a:rPr lang="en-US" altLang="en-US" sz="2400" dirty="0" smtClean="0">
                <a:solidFill>
                  <a:schemeClr val="hlink"/>
                </a:solidFill>
              </a:rPr>
              <a:t> You might want to consider using an investment adviser on a flat</a:t>
            </a:r>
          </a:p>
          <a:p>
            <a:pPr eaLnBrk="1" hangingPunct="1">
              <a:buFont typeface="Wingdings" panose="05000000000000000000" pitchFamily="2" charset="2"/>
              <a:buNone/>
              <a:defRPr/>
            </a:pPr>
            <a:r>
              <a:rPr lang="en-US" altLang="en-US" sz="2400" dirty="0" smtClean="0">
                <a:solidFill>
                  <a:schemeClr val="hlink"/>
                </a:solidFill>
              </a:rPr>
              <a:t> fee basis to set  up your initial investment strategy and then get a</a:t>
            </a:r>
          </a:p>
          <a:p>
            <a:pPr eaLnBrk="1" hangingPunct="1">
              <a:buFont typeface="Wingdings" panose="05000000000000000000" pitchFamily="2" charset="2"/>
              <a:buNone/>
              <a:defRPr/>
            </a:pPr>
            <a:r>
              <a:rPr lang="en-US" altLang="en-US" sz="2400" dirty="0" smtClean="0">
                <a:solidFill>
                  <a:schemeClr val="hlink"/>
                </a:solidFill>
              </a:rPr>
              <a:t> check-up on an  annual basis.</a:t>
            </a:r>
          </a:p>
          <a:p>
            <a:pPr eaLnBrk="1" hangingPunct="1">
              <a:buFont typeface="Wingdings" panose="05000000000000000000" pitchFamily="2" charset="2"/>
              <a:buNone/>
              <a:defRPr/>
            </a:pPr>
            <a:r>
              <a:rPr lang="en-US" altLang="en-US" dirty="0" smtClean="0">
                <a:solidFill>
                  <a:schemeClr val="hlink"/>
                </a:solidFill>
              </a:rPr>
              <a:t>					              </a:t>
            </a:r>
            <a:endParaRPr lang="en-US" altLang="en-US" sz="2800" b="1" u="sng" dirty="0" smtClean="0">
              <a:solidFill>
                <a:schemeClr val="hlink"/>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533400"/>
            <a:ext cx="8229600" cy="914400"/>
          </a:xfrm>
        </p:spPr>
        <p:txBody>
          <a:bodyPr/>
          <a:lstStyle/>
          <a:p>
            <a:r>
              <a:rPr lang="en-US" altLang="en-US" sz="4000" b="1" smtClean="0">
                <a:solidFill>
                  <a:schemeClr val="bg2"/>
                </a:solidFill>
              </a:rPr>
              <a:t>Women and Retirement:</a:t>
            </a:r>
            <a:endParaRPr lang="en-US" altLang="en-US" sz="4000" b="1" smtClean="0"/>
          </a:p>
        </p:txBody>
      </p:sp>
      <p:sp>
        <p:nvSpPr>
          <p:cNvPr id="46083" name="Content Placeholder 2"/>
          <p:cNvSpPr>
            <a:spLocks noGrp="1"/>
          </p:cNvSpPr>
          <p:nvPr>
            <p:ph idx="1"/>
          </p:nvPr>
        </p:nvSpPr>
        <p:spPr/>
        <p:txBody>
          <a:bodyPr/>
          <a:lstStyle/>
          <a:p>
            <a:pPr marL="469900" lvl="1" indent="0">
              <a:buFont typeface="Wingdings" panose="05000000000000000000" pitchFamily="2" charset="2"/>
              <a:buNone/>
            </a:pPr>
            <a:endParaRPr lang="en-US" altLang="en-US" sz="2400" smtClean="0">
              <a:solidFill>
                <a:srgbClr val="996633"/>
              </a:solidFill>
            </a:endParaRPr>
          </a:p>
          <a:p>
            <a:pPr marL="469900" lvl="1" indent="0">
              <a:buFont typeface="Wingdings" panose="05000000000000000000" pitchFamily="2" charset="2"/>
              <a:buNone/>
            </a:pPr>
            <a:r>
              <a:rPr lang="en-US" altLang="en-US" sz="2400" smtClean="0">
                <a:solidFill>
                  <a:srgbClr val="996633"/>
                </a:solidFill>
              </a:rPr>
              <a:t>Women of the baby boom generation are more likely to be divorced than women from other generations and to have fewer children to rely on in their old age.</a:t>
            </a:r>
          </a:p>
          <a:p>
            <a:pPr marL="469900" lvl="1" indent="0">
              <a:buFont typeface="Wingdings" panose="05000000000000000000" pitchFamily="2" charset="2"/>
              <a:buNone/>
            </a:pPr>
            <a:endParaRPr lang="en-US" altLang="en-US" sz="2400" smtClean="0">
              <a:solidFill>
                <a:srgbClr val="996633"/>
              </a:solidFill>
            </a:endParaRPr>
          </a:p>
          <a:p>
            <a:pPr marL="469900" lvl="1" indent="0">
              <a:buFont typeface="Wingdings" panose="05000000000000000000" pitchFamily="2" charset="2"/>
              <a:buNone/>
            </a:pPr>
            <a:r>
              <a:rPr lang="en-US" altLang="en-US" sz="2400" smtClean="0">
                <a:solidFill>
                  <a:srgbClr val="996633"/>
                </a:solidFill>
              </a:rPr>
              <a:t>A couple must have been married 10 years before an ex can claim spousal Social Security benefits.  But most divorces occur within the first seven years of marriage.</a:t>
            </a:r>
          </a:p>
        </p:txBody>
      </p:sp>
      <p:sp>
        <p:nvSpPr>
          <p:cNvPr id="460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D3B4690-4078-441C-BF03-6F79F75B96E2}"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460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460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D884259-28E4-4E13-A841-F36B6ED43D39}" type="slidenum">
              <a:rPr lang="en-US" altLang="en-US">
                <a:latin typeface="Arial" panose="020B0604020202020204" pitchFamily="34" charset="0"/>
              </a:rPr>
              <a:pPr eaLnBrk="1" hangingPunct="1"/>
              <a:t>35</a:t>
            </a:fld>
            <a:endParaRPr lang="en-US" altLang="en-US">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533400"/>
            <a:ext cx="8229600" cy="914400"/>
          </a:xfrm>
        </p:spPr>
        <p:txBody>
          <a:bodyPr/>
          <a:lstStyle/>
          <a:p>
            <a:r>
              <a:rPr lang="en-US" altLang="en-US" sz="4000" b="1" smtClean="0">
                <a:solidFill>
                  <a:schemeClr val="bg2"/>
                </a:solidFill>
              </a:rPr>
              <a:t>Women and Retirement:</a:t>
            </a:r>
            <a:endParaRPr lang="en-US" altLang="en-US" sz="4000" b="1" smtClean="0"/>
          </a:p>
        </p:txBody>
      </p:sp>
      <p:sp>
        <p:nvSpPr>
          <p:cNvPr id="47107" name="Content Placeholder 2"/>
          <p:cNvSpPr>
            <a:spLocks noGrp="1"/>
          </p:cNvSpPr>
          <p:nvPr>
            <p:ph idx="1"/>
          </p:nvPr>
        </p:nvSpPr>
        <p:spPr/>
        <p:txBody>
          <a:bodyPr/>
          <a:lstStyle/>
          <a:p>
            <a:endParaRPr lang="en-US" altLang="en-US" sz="2800" b="1" smtClean="0">
              <a:solidFill>
                <a:srgbClr val="996633"/>
              </a:solidFill>
            </a:endParaRPr>
          </a:p>
          <a:p>
            <a:r>
              <a:rPr lang="en-US" altLang="en-US" sz="2800" b="1" smtClean="0">
                <a:solidFill>
                  <a:srgbClr val="996633"/>
                </a:solidFill>
              </a:rPr>
              <a:t>Some sobering facts from the Center for Retirement Research at Boston College:</a:t>
            </a:r>
          </a:p>
          <a:p>
            <a:pPr>
              <a:buFont typeface="Wingdings" panose="05000000000000000000" pitchFamily="2" charset="2"/>
              <a:buNone/>
            </a:pPr>
            <a:endParaRPr lang="en-US" altLang="en-US" sz="1400" smtClean="0"/>
          </a:p>
          <a:p>
            <a:pPr marL="469900" lvl="1" indent="0">
              <a:buFont typeface="Wingdings" panose="05000000000000000000" pitchFamily="2" charset="2"/>
              <a:buNone/>
            </a:pPr>
            <a:r>
              <a:rPr lang="en-US" altLang="en-US" sz="2400" smtClean="0">
                <a:solidFill>
                  <a:srgbClr val="996633"/>
                </a:solidFill>
              </a:rPr>
              <a:t>As employers drop defined-benefit plans (pensions) for defined-contribution plans (401(k)s, divorced women may suffer.  Traditional pensions give wives an automatic claim on their spouse’s benefits, but 401(k) plans usually do not (not applicable to CERF).</a:t>
            </a:r>
          </a:p>
          <a:p>
            <a:pPr marL="469900" lvl="1" indent="0">
              <a:buFont typeface="Wingdings" panose="05000000000000000000" pitchFamily="2" charset="2"/>
              <a:buNone/>
            </a:pPr>
            <a:endParaRPr lang="en-US" altLang="en-US" sz="2400" smtClean="0">
              <a:solidFill>
                <a:srgbClr val="996633"/>
              </a:solidFill>
            </a:endParaRPr>
          </a:p>
        </p:txBody>
      </p:sp>
      <p:sp>
        <p:nvSpPr>
          <p:cNvPr id="471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110848E-30B6-458B-BDC6-B5EBE0B30B6D}"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471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471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82A1D50-694C-4306-BFAA-559F569A50BE}" type="slidenum">
              <a:rPr lang="en-US" altLang="en-US">
                <a:latin typeface="Arial" panose="020B0604020202020204" pitchFamily="34" charset="0"/>
              </a:rPr>
              <a:pPr eaLnBrk="1" hangingPunct="1"/>
              <a:t>36</a:t>
            </a:fld>
            <a:endParaRPr lang="en-US" altLang="en-US">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533400"/>
            <a:ext cx="8229600" cy="914400"/>
          </a:xfrm>
        </p:spPr>
        <p:txBody>
          <a:bodyPr/>
          <a:lstStyle/>
          <a:p>
            <a:r>
              <a:rPr lang="en-US" altLang="en-US" sz="4000" b="1" smtClean="0">
                <a:solidFill>
                  <a:schemeClr val="bg2"/>
                </a:solidFill>
              </a:rPr>
              <a:t>Women and Retirement:</a:t>
            </a:r>
            <a:endParaRPr lang="en-US" altLang="en-US" sz="4000" b="1" smtClean="0"/>
          </a:p>
        </p:txBody>
      </p:sp>
      <p:sp>
        <p:nvSpPr>
          <p:cNvPr id="48131" name="Content Placeholder 2"/>
          <p:cNvSpPr>
            <a:spLocks noGrp="1"/>
          </p:cNvSpPr>
          <p:nvPr>
            <p:ph idx="1"/>
          </p:nvPr>
        </p:nvSpPr>
        <p:spPr>
          <a:xfrm>
            <a:off x="457200" y="1752600"/>
            <a:ext cx="8229600" cy="4378325"/>
          </a:xfrm>
        </p:spPr>
        <p:txBody>
          <a:bodyPr/>
          <a:lstStyle/>
          <a:p>
            <a:pPr marL="469900" lvl="1" indent="0">
              <a:buFont typeface="Wingdings" panose="05000000000000000000" pitchFamily="2" charset="2"/>
              <a:buNone/>
            </a:pPr>
            <a:endParaRPr lang="en-US" altLang="en-US" sz="2400" smtClean="0">
              <a:solidFill>
                <a:srgbClr val="996633"/>
              </a:solidFill>
            </a:endParaRPr>
          </a:p>
          <a:p>
            <a:pPr marL="469900" lvl="1" indent="0">
              <a:buFont typeface="Wingdings" panose="05000000000000000000" pitchFamily="2" charset="2"/>
              <a:buNone/>
            </a:pPr>
            <a:r>
              <a:rPr lang="en-US" altLang="en-US" sz="2400" smtClean="0">
                <a:solidFill>
                  <a:srgbClr val="996633"/>
                </a:solidFill>
              </a:rPr>
              <a:t>Despite being an average of three years younger than their spouses, wives usually retire when their husbands do.  This can cut short their careers, savings, and retirement benefits.</a:t>
            </a:r>
          </a:p>
          <a:p>
            <a:pPr marL="469900" lvl="1" indent="0">
              <a:buFont typeface="Wingdings" panose="05000000000000000000" pitchFamily="2" charset="2"/>
              <a:buNone/>
            </a:pPr>
            <a:endParaRPr lang="en-US" altLang="en-US" sz="2400" smtClean="0">
              <a:solidFill>
                <a:srgbClr val="996633"/>
              </a:solidFill>
            </a:endParaRPr>
          </a:p>
          <a:p>
            <a:pPr marL="469900" lvl="1" indent="0">
              <a:buFont typeface="Wingdings" panose="05000000000000000000" pitchFamily="2" charset="2"/>
              <a:buNone/>
            </a:pPr>
            <a:r>
              <a:rPr lang="en-US" altLang="en-US" sz="2400" smtClean="0">
                <a:solidFill>
                  <a:srgbClr val="996633"/>
                </a:solidFill>
              </a:rPr>
              <a:t>Among single women, 65 and older, 28.2% are considered poor or near poor, compared with 22.7% for non-married men and 8.1% for married people in the same age group.</a:t>
            </a:r>
          </a:p>
        </p:txBody>
      </p:sp>
      <p:sp>
        <p:nvSpPr>
          <p:cNvPr id="481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DEC53B1-BF29-4207-9C4A-DB4E64F24B50}"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481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481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E5E793C-7538-496F-8D56-C32559BE0211}" type="slidenum">
              <a:rPr lang="en-US" altLang="en-US">
                <a:latin typeface="Arial" panose="020B0604020202020204" pitchFamily="34" charset="0"/>
              </a:rPr>
              <a:pPr eaLnBrk="1" hangingPunct="1"/>
              <a:t>37</a:t>
            </a:fld>
            <a:endParaRPr lang="en-US" altLang="en-US">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533400"/>
            <a:ext cx="8229600" cy="914400"/>
          </a:xfrm>
        </p:spPr>
        <p:txBody>
          <a:bodyPr/>
          <a:lstStyle/>
          <a:p>
            <a:r>
              <a:rPr lang="en-US" altLang="en-US" sz="4000" b="1" smtClean="0">
                <a:solidFill>
                  <a:schemeClr val="bg2"/>
                </a:solidFill>
              </a:rPr>
              <a:t>Women and Retirement:</a:t>
            </a:r>
            <a:endParaRPr lang="en-US" altLang="en-US" sz="4000" b="1" smtClean="0"/>
          </a:p>
        </p:txBody>
      </p:sp>
      <p:sp>
        <p:nvSpPr>
          <p:cNvPr id="38915" name="Content Placeholder 2"/>
          <p:cNvSpPr>
            <a:spLocks noGrp="1"/>
          </p:cNvSpPr>
          <p:nvPr>
            <p:ph idx="1"/>
          </p:nvPr>
        </p:nvSpPr>
        <p:spPr/>
        <p:txBody>
          <a:bodyPr/>
          <a:lstStyle/>
          <a:p>
            <a:pPr>
              <a:defRPr/>
            </a:pPr>
            <a:r>
              <a:rPr lang="en-US" altLang="en-US" sz="2800" b="1" dirty="0" smtClean="0">
                <a:solidFill>
                  <a:srgbClr val="996633"/>
                </a:solidFill>
              </a:rPr>
              <a:t>What’s a Women to Do?</a:t>
            </a:r>
          </a:p>
          <a:p>
            <a:pPr lvl="1">
              <a:defRPr/>
            </a:pPr>
            <a:endParaRPr lang="en-US" altLang="en-US" sz="800" b="1" dirty="0" smtClean="0">
              <a:solidFill>
                <a:srgbClr val="996633"/>
              </a:solidFill>
            </a:endParaRPr>
          </a:p>
          <a:p>
            <a:pPr marL="438150" lvl="1" indent="0">
              <a:buFont typeface="Wingdings" panose="05000000000000000000" pitchFamily="2" charset="2"/>
              <a:buNone/>
              <a:defRPr/>
            </a:pPr>
            <a:r>
              <a:rPr lang="en-US" altLang="en-US" sz="2400" dirty="0" smtClean="0">
                <a:solidFill>
                  <a:srgbClr val="996633"/>
                </a:solidFill>
              </a:rPr>
              <a:t>The solution for all women – single, married, widowed or divorced – is to take control of their financial futures by considering the following</a:t>
            </a:r>
            <a:r>
              <a:rPr lang="en-US" altLang="en-US" dirty="0" smtClean="0">
                <a:solidFill>
                  <a:srgbClr val="996633"/>
                </a:solidFill>
              </a:rPr>
              <a:t>:</a:t>
            </a:r>
          </a:p>
          <a:p>
            <a:pPr marL="438150" lvl="1" indent="0">
              <a:buFont typeface="Wingdings" panose="05000000000000000000" pitchFamily="2" charset="2"/>
              <a:buNone/>
              <a:defRPr/>
            </a:pPr>
            <a:endParaRPr lang="en-US" altLang="en-US" sz="1200" dirty="0" smtClean="0">
              <a:solidFill>
                <a:srgbClr val="996633"/>
              </a:solidFill>
            </a:endParaRPr>
          </a:p>
          <a:p>
            <a:pPr lvl="1">
              <a:defRPr/>
            </a:pPr>
            <a:r>
              <a:rPr lang="en-US" altLang="en-US" sz="2400" dirty="0" smtClean="0">
                <a:solidFill>
                  <a:srgbClr val="996633"/>
                </a:solidFill>
              </a:rPr>
              <a:t>It stands to reason that since women live longer, they should consider retiring later.</a:t>
            </a:r>
          </a:p>
          <a:p>
            <a:pPr lvl="1">
              <a:defRPr/>
            </a:pPr>
            <a:r>
              <a:rPr lang="en-US" altLang="en-US" sz="2400" dirty="0" smtClean="0">
                <a:solidFill>
                  <a:srgbClr val="996633"/>
                </a:solidFill>
              </a:rPr>
              <a:t>For married couples, </a:t>
            </a:r>
            <a:r>
              <a:rPr lang="en-US" altLang="en-US" sz="2400" u="sng" dirty="0" smtClean="0">
                <a:solidFill>
                  <a:srgbClr val="996633"/>
                </a:solidFill>
              </a:rPr>
              <a:t>both</a:t>
            </a:r>
            <a:r>
              <a:rPr lang="en-US" altLang="en-US" sz="2400" dirty="0" smtClean="0">
                <a:solidFill>
                  <a:srgbClr val="996633"/>
                </a:solidFill>
              </a:rPr>
              <a:t> spouses should be involved in the day-to-day management of the finances.</a:t>
            </a:r>
          </a:p>
          <a:p>
            <a:pPr marL="471487" lvl="1" indent="0">
              <a:buFont typeface="Wingdings" panose="05000000000000000000" pitchFamily="2" charset="2"/>
              <a:buNone/>
              <a:defRPr/>
            </a:pPr>
            <a:r>
              <a:rPr lang="en-US" altLang="en-US" sz="2400" dirty="0" smtClean="0">
                <a:solidFill>
                  <a:srgbClr val="996633"/>
                </a:solidFill>
              </a:rPr>
              <a:t> </a:t>
            </a:r>
          </a:p>
          <a:p>
            <a:pPr lvl="1">
              <a:defRPr/>
            </a:pPr>
            <a:endParaRPr lang="en-US" altLang="en-US" dirty="0" smtClean="0"/>
          </a:p>
        </p:txBody>
      </p:sp>
      <p:sp>
        <p:nvSpPr>
          <p:cNvPr id="491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2FAA12B-AFD7-42D9-B757-C3875EFF4588}"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49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49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A55E4EF-F45E-4088-A0ED-75646B862784}" type="slidenum">
              <a:rPr lang="en-US" altLang="en-US">
                <a:latin typeface="Arial" panose="020B0604020202020204" pitchFamily="34" charset="0"/>
              </a:rPr>
              <a:pPr eaLnBrk="1" hangingPunct="1"/>
              <a:t>38</a:t>
            </a:fld>
            <a:endParaRPr lang="en-US" altLang="en-US">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533400"/>
            <a:ext cx="8229600" cy="914400"/>
          </a:xfrm>
        </p:spPr>
        <p:txBody>
          <a:bodyPr/>
          <a:lstStyle/>
          <a:p>
            <a:r>
              <a:rPr lang="en-US" altLang="en-US" sz="4000" b="1" smtClean="0">
                <a:solidFill>
                  <a:schemeClr val="bg2"/>
                </a:solidFill>
              </a:rPr>
              <a:t>Women and Retirement:</a:t>
            </a:r>
            <a:endParaRPr lang="en-US" altLang="en-US" sz="4000" b="1" smtClean="0"/>
          </a:p>
        </p:txBody>
      </p:sp>
      <p:sp>
        <p:nvSpPr>
          <p:cNvPr id="50179" name="Content Placeholder 2"/>
          <p:cNvSpPr>
            <a:spLocks noGrp="1"/>
          </p:cNvSpPr>
          <p:nvPr>
            <p:ph idx="1"/>
          </p:nvPr>
        </p:nvSpPr>
        <p:spPr>
          <a:xfrm>
            <a:off x="457200" y="1752600"/>
            <a:ext cx="8229600" cy="4378325"/>
          </a:xfrm>
        </p:spPr>
        <p:txBody>
          <a:bodyPr/>
          <a:lstStyle/>
          <a:p>
            <a:pPr marL="469900" lvl="1" indent="0">
              <a:buFont typeface="Wingdings" panose="05000000000000000000" pitchFamily="2" charset="2"/>
              <a:buNone/>
            </a:pPr>
            <a:endParaRPr lang="en-US" altLang="en-US" sz="2400" smtClean="0">
              <a:solidFill>
                <a:srgbClr val="996633"/>
              </a:solidFill>
            </a:endParaRPr>
          </a:p>
          <a:p>
            <a:pPr marL="469900" lvl="1" indent="0">
              <a:buFont typeface="Wingdings" panose="05000000000000000000" pitchFamily="2" charset="2"/>
              <a:buNone/>
            </a:pPr>
            <a:r>
              <a:rPr lang="en-US" altLang="en-US" sz="2400" smtClean="0">
                <a:solidFill>
                  <a:srgbClr val="996633"/>
                </a:solidFill>
              </a:rPr>
              <a:t>The average woman lives five years longer than the average man.  Sounds good, but it means women have to stretch their retirement savings longer.</a:t>
            </a:r>
          </a:p>
          <a:p>
            <a:pPr marL="469900" lvl="1" indent="0">
              <a:buFont typeface="Wingdings" panose="05000000000000000000" pitchFamily="2" charset="2"/>
              <a:buNone/>
            </a:pPr>
            <a:endParaRPr lang="en-US" altLang="en-US" sz="2400" smtClean="0">
              <a:solidFill>
                <a:srgbClr val="996633"/>
              </a:solidFill>
            </a:endParaRPr>
          </a:p>
          <a:p>
            <a:pPr marL="469900" lvl="1" indent="0">
              <a:buFont typeface="Wingdings" panose="05000000000000000000" pitchFamily="2" charset="2"/>
              <a:buNone/>
            </a:pPr>
            <a:r>
              <a:rPr lang="en-US" altLang="en-US" sz="2400" smtClean="0">
                <a:solidFill>
                  <a:srgbClr val="996633"/>
                </a:solidFill>
              </a:rPr>
              <a:t>Some of the biggest health-care costs are incurred in the year prior to death, which reduces financial resources left to surviving family members.  Those survivors are most likely to be women, since wives tend to outlive their husbands.</a:t>
            </a:r>
          </a:p>
        </p:txBody>
      </p:sp>
      <p:sp>
        <p:nvSpPr>
          <p:cNvPr id="501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7C28BD7-709C-4D6A-A0A4-0370FA0BA4DF}"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501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501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B63B683-6E22-4B8C-B2E4-D3680E7336ED}" type="slidenum">
              <a:rPr lang="en-US" altLang="en-US">
                <a:latin typeface="Arial" panose="020B0604020202020204" pitchFamily="34" charset="0"/>
              </a:rPr>
              <a:pPr eaLnBrk="1" hangingPunct="1"/>
              <a:t>39</a:t>
            </a:fld>
            <a:endParaRPr lang="en-US" altLang="en-US">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457200" y="990600"/>
            <a:ext cx="8305800" cy="2590800"/>
          </a:xfrm>
        </p:spPr>
        <p:txBody>
          <a:bodyPr/>
          <a:lstStyle/>
          <a:p>
            <a:pPr algn="ctr" eaLnBrk="1" hangingPunct="1"/>
            <a:r>
              <a:rPr lang="en-US" altLang="en-US" sz="3600" b="1" smtClean="0">
                <a:solidFill>
                  <a:schemeClr val="bg2"/>
                </a:solidFill>
              </a:rPr>
              <a:t/>
            </a:r>
            <a:br>
              <a:rPr lang="en-US" altLang="en-US" sz="3600" b="1" smtClean="0">
                <a:solidFill>
                  <a:schemeClr val="bg2"/>
                </a:solidFill>
              </a:rPr>
            </a:br>
            <a:r>
              <a:rPr lang="en-US" altLang="en-US" sz="3600" b="1" smtClean="0">
                <a:solidFill>
                  <a:schemeClr val="bg2"/>
                </a:solidFill>
              </a:rPr>
              <a:t/>
            </a:r>
            <a:br>
              <a:rPr lang="en-US" altLang="en-US" sz="3600" b="1" smtClean="0">
                <a:solidFill>
                  <a:schemeClr val="bg2"/>
                </a:solidFill>
              </a:rPr>
            </a:br>
            <a:r>
              <a:rPr lang="en-US" altLang="en-US" sz="3600" b="1" smtClean="0">
                <a:solidFill>
                  <a:schemeClr val="bg2"/>
                </a:solidFill>
              </a:rPr>
              <a:t/>
            </a:r>
            <a:br>
              <a:rPr lang="en-US" altLang="en-US" sz="3600" b="1" smtClean="0">
                <a:solidFill>
                  <a:schemeClr val="bg2"/>
                </a:solidFill>
              </a:rPr>
            </a:br>
            <a:r>
              <a:rPr lang="en-US" altLang="en-US" sz="3600" b="1" smtClean="0">
                <a:solidFill>
                  <a:schemeClr val="bg2"/>
                </a:solidFill>
              </a:rPr>
              <a:t/>
            </a:r>
            <a:br>
              <a:rPr lang="en-US" altLang="en-US" sz="3600" b="1" smtClean="0">
                <a:solidFill>
                  <a:schemeClr val="bg2"/>
                </a:solidFill>
              </a:rPr>
            </a:br>
            <a:r>
              <a:rPr lang="en-US" altLang="en-US" sz="3600" b="1" smtClean="0">
                <a:solidFill>
                  <a:schemeClr val="bg2"/>
                </a:solidFill>
              </a:rPr>
              <a:t/>
            </a:r>
            <a:br>
              <a:rPr lang="en-US" altLang="en-US" sz="3600" b="1" smtClean="0">
                <a:solidFill>
                  <a:schemeClr val="bg2"/>
                </a:solidFill>
              </a:rPr>
            </a:br>
            <a:r>
              <a:rPr lang="en-US" altLang="en-US" sz="4000" b="1" smtClean="0">
                <a:solidFill>
                  <a:schemeClr val="bg2"/>
                </a:solidFill>
              </a:rPr>
              <a:t>State of Wisconsin</a:t>
            </a:r>
            <a:br>
              <a:rPr lang="en-US" altLang="en-US" sz="4000" b="1" smtClean="0">
                <a:solidFill>
                  <a:schemeClr val="bg2"/>
                </a:solidFill>
              </a:rPr>
            </a:br>
            <a:r>
              <a:rPr lang="en-US" altLang="en-US" sz="4000" b="1" smtClean="0">
                <a:solidFill>
                  <a:schemeClr val="bg2"/>
                </a:solidFill>
              </a:rPr>
              <a:t/>
            </a:r>
            <a:br>
              <a:rPr lang="en-US" altLang="en-US" sz="4000" b="1" smtClean="0">
                <a:solidFill>
                  <a:schemeClr val="bg2"/>
                </a:solidFill>
              </a:rPr>
            </a:br>
            <a:r>
              <a:rPr lang="en-US" altLang="en-US" sz="4000" b="1" smtClean="0">
                <a:solidFill>
                  <a:schemeClr val="bg2"/>
                </a:solidFill>
              </a:rPr>
              <a:t>Webinar</a:t>
            </a:r>
            <a:br>
              <a:rPr lang="en-US" altLang="en-US" sz="4000" b="1" smtClean="0">
                <a:solidFill>
                  <a:schemeClr val="bg2"/>
                </a:solidFill>
              </a:rPr>
            </a:br>
            <a:endParaRPr lang="en-US" altLang="en-US" sz="4000" b="1" smtClean="0">
              <a:solidFill>
                <a:schemeClr val="bg2"/>
              </a:solidFill>
            </a:endParaRPr>
          </a:p>
        </p:txBody>
      </p:sp>
      <p:sp>
        <p:nvSpPr>
          <p:cNvPr id="14339" name="Rectangle 5"/>
          <p:cNvSpPr>
            <a:spLocks noGrp="1" noChangeArrowheads="1"/>
          </p:cNvSpPr>
          <p:nvPr>
            <p:ph type="subTitle" idx="1"/>
          </p:nvPr>
        </p:nvSpPr>
        <p:spPr>
          <a:xfrm>
            <a:off x="762000" y="3581400"/>
            <a:ext cx="7696200" cy="2241550"/>
          </a:xfrm>
        </p:spPr>
        <p:txBody>
          <a:bodyPr/>
          <a:lstStyle/>
          <a:p>
            <a:pPr algn="ctr" eaLnBrk="1" hangingPunct="1">
              <a:lnSpc>
                <a:spcPct val="90000"/>
              </a:lnSpc>
            </a:pPr>
            <a:endParaRPr lang="en-US" altLang="en-US" sz="3600" smtClean="0">
              <a:solidFill>
                <a:schemeClr val="hlink"/>
              </a:solidFill>
              <a:latin typeface="Times New Roman" panose="02020603050405020304" pitchFamily="18" charset="0"/>
            </a:endParaRPr>
          </a:p>
          <a:p>
            <a:pPr algn="ctr" eaLnBrk="1" hangingPunct="1">
              <a:lnSpc>
                <a:spcPct val="90000"/>
              </a:lnSpc>
            </a:pPr>
            <a:r>
              <a:rPr lang="en-US" altLang="en-US" sz="3600" b="1" smtClean="0">
                <a:solidFill>
                  <a:schemeClr val="hlink"/>
                </a:solidFill>
                <a:latin typeface="Times New Roman" panose="02020603050405020304" pitchFamily="18" charset="0"/>
              </a:rPr>
              <a:t>Investing for Retirement</a:t>
            </a:r>
          </a:p>
          <a:p>
            <a:pPr algn="ctr" eaLnBrk="1" hangingPunct="1">
              <a:lnSpc>
                <a:spcPct val="90000"/>
              </a:lnSpc>
            </a:pPr>
            <a:endParaRPr lang="en-US" altLang="en-US" sz="1200" b="1" u="sng" smtClean="0">
              <a:solidFill>
                <a:schemeClr val="hlink"/>
              </a:solidFill>
              <a:latin typeface="Times New Roman" panose="02020603050405020304" pitchFamily="18" charset="0"/>
            </a:endParaRPr>
          </a:p>
          <a:p>
            <a:pPr algn="ctr" eaLnBrk="1" hangingPunct="1">
              <a:lnSpc>
                <a:spcPct val="90000"/>
              </a:lnSpc>
            </a:pPr>
            <a:r>
              <a:rPr lang="en-US" altLang="en-US" sz="3200" u="sng" smtClean="0">
                <a:solidFill>
                  <a:schemeClr val="hlink"/>
                </a:solidFill>
                <a:latin typeface="Times New Roman" panose="02020603050405020304" pitchFamily="18" charset="0"/>
              </a:rPr>
              <a:t>(Living to 95 and not running out of money)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533400"/>
            <a:ext cx="8229600" cy="914400"/>
          </a:xfrm>
        </p:spPr>
        <p:txBody>
          <a:bodyPr/>
          <a:lstStyle/>
          <a:p>
            <a:r>
              <a:rPr lang="en-US" altLang="en-US" sz="4000" b="1" smtClean="0">
                <a:solidFill>
                  <a:schemeClr val="bg2"/>
                </a:solidFill>
              </a:rPr>
              <a:t>Women and Retirement:</a:t>
            </a:r>
            <a:endParaRPr lang="en-US" altLang="en-US" sz="4000" b="1" smtClean="0"/>
          </a:p>
        </p:txBody>
      </p:sp>
      <p:sp>
        <p:nvSpPr>
          <p:cNvPr id="39939" name="Content Placeholder 2"/>
          <p:cNvSpPr>
            <a:spLocks noGrp="1"/>
          </p:cNvSpPr>
          <p:nvPr>
            <p:ph idx="1"/>
          </p:nvPr>
        </p:nvSpPr>
        <p:spPr/>
        <p:txBody>
          <a:bodyPr/>
          <a:lstStyle/>
          <a:p>
            <a:pPr lvl="1">
              <a:defRPr/>
            </a:pPr>
            <a:r>
              <a:rPr lang="en-US" altLang="en-US" sz="2400" dirty="0" smtClean="0">
                <a:solidFill>
                  <a:srgbClr val="996633"/>
                </a:solidFill>
              </a:rPr>
              <a:t>Remember that a married person can receive a Social Security benefit based on her or his work record, or their spouse’s work record, whichever is greater.  Because of their lower lifetime earnings, approximately two-thirds of wives receive benefits on their husband’s work record.</a:t>
            </a:r>
          </a:p>
          <a:p>
            <a:pPr marL="471487" lvl="1" indent="0">
              <a:buFont typeface="Wingdings" panose="05000000000000000000" pitchFamily="2" charset="2"/>
              <a:buNone/>
              <a:defRPr/>
            </a:pPr>
            <a:endParaRPr lang="en-US" altLang="en-US" sz="2400" dirty="0" smtClean="0">
              <a:solidFill>
                <a:srgbClr val="996633"/>
              </a:solidFill>
            </a:endParaRPr>
          </a:p>
          <a:p>
            <a:pPr lvl="1">
              <a:defRPr/>
            </a:pPr>
            <a:r>
              <a:rPr lang="en-US" altLang="en-US" sz="2400" dirty="0" smtClean="0">
                <a:solidFill>
                  <a:srgbClr val="996633"/>
                </a:solidFill>
              </a:rPr>
              <a:t>But if the husband applies for Social Security benefits early – and thus receives a reduced monthly payment – the survivor benefit will also be lower.</a:t>
            </a:r>
          </a:p>
          <a:p>
            <a:pPr lvl="1">
              <a:defRPr/>
            </a:pPr>
            <a:endParaRPr lang="en-US" altLang="en-US" sz="2400" dirty="0" smtClean="0">
              <a:solidFill>
                <a:srgbClr val="996633"/>
              </a:solidFill>
            </a:endParaRPr>
          </a:p>
        </p:txBody>
      </p:sp>
      <p:sp>
        <p:nvSpPr>
          <p:cNvPr id="512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3CFF8B2-3F22-4D47-A1DD-8B25992543F1}"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512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512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A932A01-0490-44ED-9F7D-75BD866034FA}" type="slidenum">
              <a:rPr lang="en-US" altLang="en-US">
                <a:latin typeface="Arial" panose="020B0604020202020204" pitchFamily="34" charset="0"/>
              </a:rPr>
              <a:pPr eaLnBrk="1" hangingPunct="1"/>
              <a:t>40</a:t>
            </a:fld>
            <a:endParaRPr lang="en-US" altLang="en-US">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533400"/>
            <a:ext cx="8229600" cy="914400"/>
          </a:xfrm>
        </p:spPr>
        <p:txBody>
          <a:bodyPr/>
          <a:lstStyle/>
          <a:p>
            <a:r>
              <a:rPr lang="en-US" altLang="en-US" sz="4000" b="1" smtClean="0">
                <a:solidFill>
                  <a:schemeClr val="bg2"/>
                </a:solidFill>
              </a:rPr>
              <a:t>Women and Retirement:</a:t>
            </a:r>
            <a:endParaRPr lang="en-US" altLang="en-US" sz="4000" b="1" smtClean="0"/>
          </a:p>
        </p:txBody>
      </p:sp>
      <p:sp>
        <p:nvSpPr>
          <p:cNvPr id="52227" name="Content Placeholder 2"/>
          <p:cNvSpPr>
            <a:spLocks noGrp="1"/>
          </p:cNvSpPr>
          <p:nvPr>
            <p:ph idx="1"/>
          </p:nvPr>
        </p:nvSpPr>
        <p:spPr>
          <a:xfrm>
            <a:off x="457200" y="1752600"/>
            <a:ext cx="8229600" cy="4378325"/>
          </a:xfrm>
        </p:spPr>
        <p:txBody>
          <a:bodyPr/>
          <a:lstStyle/>
          <a:p>
            <a:pPr lvl="1"/>
            <a:endParaRPr lang="en-US" altLang="en-US" sz="2400" smtClean="0">
              <a:solidFill>
                <a:srgbClr val="996633"/>
              </a:solidFill>
            </a:endParaRPr>
          </a:p>
          <a:p>
            <a:pPr lvl="1"/>
            <a:r>
              <a:rPr lang="en-US" altLang="en-US" sz="2400" smtClean="0">
                <a:solidFill>
                  <a:srgbClr val="996633"/>
                </a:solidFill>
              </a:rPr>
              <a:t>For this reason, husbands should consider postponing the application for Social Security benefits as long as possible.  The same principle generally applies to defined-benefit pensions, so be sure to consider the benefit to the surviving spouse when your making pension decisions</a:t>
            </a:r>
            <a:r>
              <a:rPr lang="en-US" altLang="en-US" sz="2400" smtClean="0"/>
              <a:t>.</a:t>
            </a:r>
          </a:p>
        </p:txBody>
      </p:sp>
      <p:sp>
        <p:nvSpPr>
          <p:cNvPr id="522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6014AD3-49CE-4909-91D1-97721D8A7057}"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522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522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972408E-288B-45B2-BE27-A7F8444B6BC4}" type="slidenum">
              <a:rPr lang="en-US" altLang="en-US">
                <a:latin typeface="Arial" panose="020B0604020202020204" pitchFamily="34" charset="0"/>
              </a:rPr>
              <a:pPr eaLnBrk="1" hangingPunct="1"/>
              <a:t>41</a:t>
            </a:fld>
            <a:endParaRPr lang="en-US" altLang="en-US">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533400"/>
            <a:ext cx="8229600" cy="914400"/>
          </a:xfrm>
        </p:spPr>
        <p:txBody>
          <a:bodyPr/>
          <a:lstStyle/>
          <a:p>
            <a:r>
              <a:rPr lang="en-US" altLang="en-US" sz="4000" b="1" smtClean="0">
                <a:solidFill>
                  <a:schemeClr val="bg2"/>
                </a:solidFill>
              </a:rPr>
              <a:t>Women and Retirement:</a:t>
            </a:r>
          </a:p>
        </p:txBody>
      </p:sp>
      <p:sp>
        <p:nvSpPr>
          <p:cNvPr id="53251" name="Content Placeholder 2"/>
          <p:cNvSpPr>
            <a:spLocks noGrp="1"/>
          </p:cNvSpPr>
          <p:nvPr>
            <p:ph idx="1"/>
          </p:nvPr>
        </p:nvSpPr>
        <p:spPr/>
        <p:txBody>
          <a:bodyPr/>
          <a:lstStyle/>
          <a:p>
            <a:r>
              <a:rPr lang="en-US" altLang="en-US" sz="2800" b="1" smtClean="0">
                <a:solidFill>
                  <a:srgbClr val="996633"/>
                </a:solidFill>
              </a:rPr>
              <a:t>Some troubling statistics:</a:t>
            </a:r>
          </a:p>
          <a:p>
            <a:pPr marL="469900" lvl="1" indent="0">
              <a:buFont typeface="Wingdings" panose="05000000000000000000" pitchFamily="2" charset="2"/>
              <a:buNone/>
            </a:pPr>
            <a:endParaRPr lang="en-US" altLang="en-US" sz="2400" smtClean="0">
              <a:solidFill>
                <a:srgbClr val="996633"/>
              </a:solidFill>
            </a:endParaRPr>
          </a:p>
          <a:p>
            <a:pPr marL="469900" lvl="1" indent="0">
              <a:buFont typeface="Wingdings" panose="05000000000000000000" pitchFamily="2" charset="2"/>
              <a:buNone/>
            </a:pPr>
            <a:r>
              <a:rPr lang="en-US" altLang="en-US" sz="2400" smtClean="0">
                <a:solidFill>
                  <a:srgbClr val="996633"/>
                </a:solidFill>
              </a:rPr>
              <a:t>Women on average, earn 76% of what men earn, resulting in an average lifetime earnings differential of $250,000.</a:t>
            </a:r>
          </a:p>
          <a:p>
            <a:pPr marL="469900" lvl="1" indent="0">
              <a:buFont typeface="Wingdings" panose="05000000000000000000" pitchFamily="2" charset="2"/>
              <a:buNone/>
            </a:pPr>
            <a:endParaRPr lang="en-US" altLang="en-US" smtClean="0">
              <a:solidFill>
                <a:srgbClr val="996633"/>
              </a:solidFill>
            </a:endParaRPr>
          </a:p>
          <a:p>
            <a:pPr marL="469900" lvl="1" indent="0">
              <a:buFont typeface="Wingdings" panose="05000000000000000000" pitchFamily="2" charset="2"/>
              <a:buNone/>
            </a:pPr>
            <a:r>
              <a:rPr lang="en-US" altLang="en-US" sz="2400" smtClean="0">
                <a:solidFill>
                  <a:srgbClr val="996633"/>
                </a:solidFill>
              </a:rPr>
              <a:t>Women leave the workforce for an average of 12 years to raise children or care for relatives, resulting in a loss of $550,000 in wages over their lifetimes.</a:t>
            </a:r>
          </a:p>
        </p:txBody>
      </p:sp>
      <p:sp>
        <p:nvSpPr>
          <p:cNvPr id="532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E9F5D74-E0CE-41B6-B6A9-F37C678EA17B}"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532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532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9DEA11C-74CA-4A32-8F0A-7A13E6DD8F03}" type="slidenum">
              <a:rPr lang="en-US" altLang="en-US">
                <a:latin typeface="Arial" panose="020B0604020202020204" pitchFamily="34" charset="0"/>
              </a:rPr>
              <a:pPr eaLnBrk="1" hangingPunct="1"/>
              <a:t>42</a:t>
            </a:fld>
            <a:endParaRPr lang="en-US" altLang="en-US">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FBD2E0B-BCBA-4F19-90EA-00C84C9069E5}"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542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54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CFF8916-63E7-445D-86BF-52D7EF96BEF4}" type="slidenum">
              <a:rPr lang="en-US" altLang="en-US">
                <a:latin typeface="Arial" panose="020B0604020202020204" pitchFamily="34" charset="0"/>
              </a:rPr>
              <a:pPr eaLnBrk="1" hangingPunct="1"/>
              <a:t>43</a:t>
            </a:fld>
            <a:endParaRPr lang="en-US" altLang="en-US">
              <a:latin typeface="Arial" panose="020B0604020202020204" pitchFamily="34" charset="0"/>
            </a:endParaRPr>
          </a:p>
        </p:txBody>
      </p:sp>
      <p:sp>
        <p:nvSpPr>
          <p:cNvPr id="54277" name="Rectangle 2"/>
          <p:cNvSpPr>
            <a:spLocks noGrp="1" noChangeArrowheads="1"/>
          </p:cNvSpPr>
          <p:nvPr>
            <p:ph type="title"/>
          </p:nvPr>
        </p:nvSpPr>
        <p:spPr>
          <a:xfrm>
            <a:off x="457200" y="228600"/>
            <a:ext cx="8229600" cy="1219200"/>
          </a:xfrm>
        </p:spPr>
        <p:txBody>
          <a:bodyPr/>
          <a:lstStyle/>
          <a:p>
            <a:pPr eaLnBrk="1" hangingPunct="1"/>
            <a:r>
              <a:rPr lang="en-US" altLang="en-US" sz="3600" b="1" smtClean="0">
                <a:solidFill>
                  <a:schemeClr val="bg2"/>
                </a:solidFill>
              </a:rPr>
              <a:t>Investing for Retirement - Summary</a:t>
            </a:r>
          </a:p>
        </p:txBody>
      </p:sp>
      <p:sp>
        <p:nvSpPr>
          <p:cNvPr id="8198" name="Rectangle 3"/>
          <p:cNvSpPr>
            <a:spLocks noGrp="1" noChangeArrowheads="1"/>
          </p:cNvSpPr>
          <p:nvPr>
            <p:ph type="body" idx="1"/>
          </p:nvPr>
        </p:nvSpPr>
        <p:spPr>
          <a:xfrm>
            <a:off x="457200" y="1752600"/>
            <a:ext cx="8229600" cy="4378325"/>
          </a:xfrm>
        </p:spPr>
        <p:txBody>
          <a:bodyPr/>
          <a:lstStyle/>
          <a:p>
            <a:pPr eaLnBrk="1" hangingPunct="1">
              <a:lnSpc>
                <a:spcPct val="90000"/>
              </a:lnSpc>
              <a:buFont typeface="Wingdings" panose="05000000000000000000" pitchFamily="2" charset="2"/>
              <a:buNone/>
              <a:defRPr/>
            </a:pPr>
            <a:endParaRPr lang="en-US" altLang="en-US" sz="1200" dirty="0" smtClean="0">
              <a:solidFill>
                <a:schemeClr val="hlink"/>
              </a:solidFill>
            </a:endParaRPr>
          </a:p>
          <a:p>
            <a:pPr eaLnBrk="1" hangingPunct="1">
              <a:lnSpc>
                <a:spcPct val="90000"/>
              </a:lnSpc>
              <a:defRPr/>
            </a:pPr>
            <a:r>
              <a:rPr lang="en-US" altLang="en-US" sz="2800" b="1" dirty="0" smtClean="0">
                <a:solidFill>
                  <a:schemeClr val="hlink"/>
                </a:solidFill>
              </a:rPr>
              <a:t>Develop good saving habits.</a:t>
            </a:r>
          </a:p>
          <a:p>
            <a:pPr eaLnBrk="1" hangingPunct="1">
              <a:lnSpc>
                <a:spcPct val="90000"/>
              </a:lnSpc>
              <a:buFont typeface="Wingdings" panose="05000000000000000000" pitchFamily="2" charset="2"/>
              <a:buNone/>
              <a:defRPr/>
            </a:pPr>
            <a:endParaRPr lang="en-US" altLang="en-US" sz="2800" b="1" dirty="0" smtClean="0">
              <a:solidFill>
                <a:schemeClr val="hlink"/>
              </a:solidFill>
            </a:endParaRPr>
          </a:p>
          <a:p>
            <a:pPr eaLnBrk="1" hangingPunct="1">
              <a:lnSpc>
                <a:spcPct val="90000"/>
              </a:lnSpc>
              <a:defRPr/>
            </a:pPr>
            <a:r>
              <a:rPr lang="en-US" altLang="en-US" sz="2800" b="1" dirty="0" smtClean="0">
                <a:solidFill>
                  <a:schemeClr val="hlink"/>
                </a:solidFill>
              </a:rPr>
              <a:t>Become an educated investor.</a:t>
            </a:r>
          </a:p>
          <a:p>
            <a:pPr eaLnBrk="1" hangingPunct="1">
              <a:lnSpc>
                <a:spcPct val="90000"/>
              </a:lnSpc>
              <a:defRPr/>
            </a:pPr>
            <a:endParaRPr lang="en-US" altLang="en-US" sz="2800" b="1" dirty="0">
              <a:solidFill>
                <a:schemeClr val="hlink"/>
              </a:solidFill>
            </a:endParaRPr>
          </a:p>
          <a:p>
            <a:pPr eaLnBrk="1" hangingPunct="1">
              <a:lnSpc>
                <a:spcPct val="90000"/>
              </a:lnSpc>
              <a:defRPr/>
            </a:pPr>
            <a:r>
              <a:rPr lang="en-US" altLang="en-US" sz="2800" b="1" dirty="0" smtClean="0">
                <a:solidFill>
                  <a:schemeClr val="hlink"/>
                </a:solidFill>
              </a:rPr>
              <a:t>Avoid making mistakes.</a:t>
            </a:r>
          </a:p>
          <a:p>
            <a:pPr eaLnBrk="1" hangingPunct="1">
              <a:lnSpc>
                <a:spcPct val="90000"/>
              </a:lnSpc>
              <a:buFont typeface="Wingdings" panose="05000000000000000000" pitchFamily="2" charset="2"/>
              <a:buNone/>
              <a:defRPr/>
            </a:pPr>
            <a:endParaRPr lang="en-US" altLang="en-US" sz="2800" b="1" dirty="0" smtClean="0">
              <a:solidFill>
                <a:schemeClr val="hlink"/>
              </a:solidFill>
            </a:endParaRPr>
          </a:p>
          <a:p>
            <a:pPr eaLnBrk="1" hangingPunct="1">
              <a:lnSpc>
                <a:spcPct val="90000"/>
              </a:lnSpc>
              <a:defRPr/>
            </a:pPr>
            <a:r>
              <a:rPr lang="en-US" altLang="en-US" sz="2800" b="1" dirty="0" smtClean="0">
                <a:solidFill>
                  <a:schemeClr val="hlink"/>
                </a:solidFill>
              </a:rPr>
              <a:t>Follow these simple, bedrock rules on personal finance. </a:t>
            </a:r>
            <a:r>
              <a:rPr lang="en-US" altLang="en-US" sz="2800" dirty="0" smtClean="0">
                <a:solidFill>
                  <a:schemeClr val="hlink"/>
                </a:solidFill>
              </a:rPr>
              <a:t>(Handout)</a:t>
            </a:r>
          </a:p>
          <a:p>
            <a:pPr eaLnBrk="1" hangingPunct="1">
              <a:lnSpc>
                <a:spcPct val="90000"/>
              </a:lnSpc>
              <a:buFont typeface="Wingdings" panose="05000000000000000000" pitchFamily="2" charset="2"/>
              <a:buNone/>
              <a:defRPr/>
            </a:pPr>
            <a:endParaRPr lang="en-US" altLang="en-US" sz="900" dirty="0" smtClean="0">
              <a:solidFill>
                <a:schemeClr val="hlink"/>
              </a:solidFill>
            </a:endParaRPr>
          </a:p>
          <a:p>
            <a:pPr marL="0" indent="0" eaLnBrk="1" hangingPunct="1">
              <a:lnSpc>
                <a:spcPct val="90000"/>
              </a:lnSpc>
              <a:buFont typeface="Wingdings" panose="05000000000000000000" pitchFamily="2" charset="2"/>
              <a:buNone/>
              <a:defRPr/>
            </a:pPr>
            <a:endParaRPr lang="en-US" altLang="en-US" dirty="0" smtClean="0">
              <a:solidFill>
                <a:schemeClr val="hlink"/>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533400"/>
            <a:ext cx="8229600" cy="914400"/>
          </a:xfrm>
        </p:spPr>
        <p:txBody>
          <a:bodyPr/>
          <a:lstStyle/>
          <a:p>
            <a:r>
              <a:rPr lang="en-US" altLang="en-US" sz="3600" b="1" smtClean="0">
                <a:solidFill>
                  <a:schemeClr val="bg2"/>
                </a:solidFill>
              </a:rPr>
              <a:t>Resources (Books)</a:t>
            </a:r>
            <a:endParaRPr lang="en-US" altLang="en-US" sz="3600" smtClean="0"/>
          </a:p>
        </p:txBody>
      </p:sp>
      <p:sp>
        <p:nvSpPr>
          <p:cNvPr id="37891" name="Content Placeholder 2"/>
          <p:cNvSpPr>
            <a:spLocks noGrp="1"/>
          </p:cNvSpPr>
          <p:nvPr>
            <p:ph idx="1"/>
          </p:nvPr>
        </p:nvSpPr>
        <p:spPr>
          <a:xfrm>
            <a:off x="457200" y="1752600"/>
            <a:ext cx="8229600" cy="4378325"/>
          </a:xfrm>
        </p:spPr>
        <p:txBody>
          <a:bodyPr/>
          <a:lstStyle/>
          <a:p>
            <a:pPr>
              <a:defRPr/>
            </a:pPr>
            <a:r>
              <a:rPr lang="en-US" altLang="en-US" sz="2800" b="1" dirty="0" smtClean="0">
                <a:solidFill>
                  <a:srgbClr val="996633"/>
                </a:solidFill>
              </a:rPr>
              <a:t>The Elements of Investing</a:t>
            </a:r>
          </a:p>
          <a:p>
            <a:pPr lvl="1">
              <a:defRPr/>
            </a:pPr>
            <a:r>
              <a:rPr lang="en-US" altLang="en-US" sz="2400" dirty="0" smtClean="0">
                <a:solidFill>
                  <a:srgbClr val="996633"/>
                </a:solidFill>
              </a:rPr>
              <a:t>Burton G. </a:t>
            </a:r>
            <a:r>
              <a:rPr lang="en-US" altLang="en-US" sz="2400" dirty="0" err="1" smtClean="0">
                <a:solidFill>
                  <a:srgbClr val="996633"/>
                </a:solidFill>
              </a:rPr>
              <a:t>Malkiel</a:t>
            </a:r>
            <a:r>
              <a:rPr lang="en-US" altLang="en-US" sz="2400" dirty="0" smtClean="0">
                <a:solidFill>
                  <a:srgbClr val="996633"/>
                </a:solidFill>
              </a:rPr>
              <a:t> &amp; Charles D. Ellis</a:t>
            </a:r>
          </a:p>
          <a:p>
            <a:pPr>
              <a:buFont typeface="Wingdings" panose="05000000000000000000" pitchFamily="2" charset="2"/>
              <a:buNone/>
              <a:defRPr/>
            </a:pPr>
            <a:endParaRPr lang="en-US" altLang="en-US" sz="2800" dirty="0" smtClean="0">
              <a:solidFill>
                <a:srgbClr val="996633"/>
              </a:solidFill>
            </a:endParaRPr>
          </a:p>
          <a:p>
            <a:pPr>
              <a:defRPr/>
            </a:pPr>
            <a:r>
              <a:rPr lang="en-US" altLang="en-US" sz="2800" b="1" dirty="0" smtClean="0">
                <a:solidFill>
                  <a:srgbClr val="996633"/>
                </a:solidFill>
              </a:rPr>
              <a:t>Yes, You Can Get A Financial Life!</a:t>
            </a:r>
          </a:p>
          <a:p>
            <a:pPr lvl="1">
              <a:defRPr/>
            </a:pPr>
            <a:r>
              <a:rPr lang="en-US" altLang="en-US" sz="2400" dirty="0" smtClean="0">
                <a:solidFill>
                  <a:srgbClr val="996633"/>
                </a:solidFill>
              </a:rPr>
              <a:t>Ben Stein &amp; Phil </a:t>
            </a:r>
            <a:r>
              <a:rPr lang="en-US" altLang="en-US" sz="2400" dirty="0" err="1" smtClean="0">
                <a:solidFill>
                  <a:srgbClr val="996633"/>
                </a:solidFill>
              </a:rPr>
              <a:t>DeMuth</a:t>
            </a:r>
            <a:endParaRPr lang="en-US" altLang="en-US" sz="2400" dirty="0" smtClean="0">
              <a:solidFill>
                <a:srgbClr val="996633"/>
              </a:solidFill>
            </a:endParaRPr>
          </a:p>
          <a:p>
            <a:pPr lvl="1">
              <a:defRPr/>
            </a:pPr>
            <a:endParaRPr lang="en-US" altLang="en-US" sz="2400" dirty="0" smtClean="0">
              <a:solidFill>
                <a:srgbClr val="996633"/>
              </a:solidFill>
            </a:endParaRPr>
          </a:p>
          <a:p>
            <a:pPr marL="490537" indent="-457200" eaLnBrk="1" hangingPunct="1">
              <a:lnSpc>
                <a:spcPct val="90000"/>
              </a:lnSpc>
              <a:defRPr/>
            </a:pPr>
            <a:r>
              <a:rPr lang="en-US" altLang="en-US" sz="2800" b="1" dirty="0">
                <a:solidFill>
                  <a:srgbClr val="996633"/>
                </a:solidFill>
              </a:rPr>
              <a:t>You Can Retire Sooner Than You Think – The 5</a:t>
            </a:r>
          </a:p>
          <a:p>
            <a:pPr marL="33337" indent="0" eaLnBrk="1" hangingPunct="1">
              <a:lnSpc>
                <a:spcPct val="90000"/>
              </a:lnSpc>
              <a:buFont typeface="Wingdings" panose="05000000000000000000" pitchFamily="2" charset="2"/>
              <a:buNone/>
              <a:defRPr/>
            </a:pPr>
            <a:r>
              <a:rPr lang="en-US" altLang="en-US" sz="2800" b="1" dirty="0">
                <a:solidFill>
                  <a:srgbClr val="996633"/>
                </a:solidFill>
              </a:rPr>
              <a:t>     Money Secrets of the Happiest Retirees</a:t>
            </a:r>
          </a:p>
          <a:p>
            <a:pPr marL="928687" lvl="1" indent="-457200" eaLnBrk="1" hangingPunct="1">
              <a:lnSpc>
                <a:spcPct val="90000"/>
              </a:lnSpc>
              <a:defRPr/>
            </a:pPr>
            <a:r>
              <a:rPr lang="en-US" altLang="en-US" sz="2400" dirty="0">
                <a:solidFill>
                  <a:schemeClr val="hlink"/>
                </a:solidFill>
              </a:rPr>
              <a:t>Wes Moss</a:t>
            </a:r>
          </a:p>
          <a:p>
            <a:pPr>
              <a:buFont typeface="Wingdings" panose="05000000000000000000" pitchFamily="2" charset="2"/>
              <a:buNone/>
              <a:defRPr/>
            </a:pPr>
            <a:endParaRPr lang="en-US" altLang="en-US" dirty="0" smtClean="0">
              <a:solidFill>
                <a:srgbClr val="996633"/>
              </a:solidFill>
            </a:endParaRPr>
          </a:p>
          <a:p>
            <a:pPr>
              <a:buFont typeface="Wingdings" panose="05000000000000000000" pitchFamily="2" charset="2"/>
              <a:buNone/>
              <a:defRPr/>
            </a:pPr>
            <a:endParaRPr lang="en-US" altLang="en-US" dirty="0" smtClean="0"/>
          </a:p>
        </p:txBody>
      </p:sp>
      <p:sp>
        <p:nvSpPr>
          <p:cNvPr id="553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F12DD52-28FD-484A-9CF5-30220F051825}"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553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553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32D93AD-231F-434F-A2F7-50A0C85B2EED}" type="slidenum">
              <a:rPr lang="en-US" altLang="en-US">
                <a:latin typeface="Arial" panose="020B0604020202020204" pitchFamily="34" charset="0"/>
              </a:rPr>
              <a:pPr eaLnBrk="1" hangingPunct="1"/>
              <a:t>44</a:t>
            </a:fld>
            <a:endParaRPr lang="en-US" altLang="en-US">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45EE38C-93CB-4570-9062-25CDC310547B}"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563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56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E53DAB5-ED58-42E8-97DF-D4E52C1E1F3F}" type="slidenum">
              <a:rPr lang="en-US" altLang="en-US">
                <a:latin typeface="Arial" panose="020B0604020202020204" pitchFamily="34" charset="0"/>
              </a:rPr>
              <a:pPr eaLnBrk="1" hangingPunct="1"/>
              <a:t>45</a:t>
            </a:fld>
            <a:endParaRPr lang="en-US" altLang="en-US">
              <a:latin typeface="Arial" panose="020B0604020202020204" pitchFamily="34" charset="0"/>
            </a:endParaRPr>
          </a:p>
        </p:txBody>
      </p:sp>
      <p:sp>
        <p:nvSpPr>
          <p:cNvPr id="56325" name="Rectangle 2"/>
          <p:cNvSpPr>
            <a:spLocks noGrp="1" noChangeArrowheads="1"/>
          </p:cNvSpPr>
          <p:nvPr>
            <p:ph type="title"/>
          </p:nvPr>
        </p:nvSpPr>
        <p:spPr>
          <a:xfrm>
            <a:off x="457200" y="533400"/>
            <a:ext cx="8229600" cy="914400"/>
          </a:xfrm>
        </p:spPr>
        <p:txBody>
          <a:bodyPr/>
          <a:lstStyle/>
          <a:p>
            <a:pPr eaLnBrk="1" hangingPunct="1"/>
            <a:r>
              <a:rPr lang="en-US" altLang="en-US" sz="3600" b="1" smtClean="0">
                <a:solidFill>
                  <a:schemeClr val="bg2"/>
                </a:solidFill>
              </a:rPr>
              <a:t>Resources (Books)</a:t>
            </a:r>
          </a:p>
        </p:txBody>
      </p:sp>
      <p:sp>
        <p:nvSpPr>
          <p:cNvPr id="51206" name="Rectangle 3"/>
          <p:cNvSpPr>
            <a:spLocks noGrp="1" noChangeArrowheads="1"/>
          </p:cNvSpPr>
          <p:nvPr>
            <p:ph type="body" idx="1"/>
          </p:nvPr>
        </p:nvSpPr>
        <p:spPr>
          <a:xfrm>
            <a:off x="457200" y="1752600"/>
            <a:ext cx="8229600" cy="4378325"/>
          </a:xfrm>
        </p:spPr>
        <p:txBody>
          <a:bodyPr/>
          <a:lstStyle/>
          <a:p>
            <a:pPr eaLnBrk="1" hangingPunct="1">
              <a:defRPr/>
            </a:pPr>
            <a:r>
              <a:rPr lang="en-US" altLang="en-US" sz="2800" b="1" dirty="0" smtClean="0">
                <a:solidFill>
                  <a:schemeClr val="hlink"/>
                </a:solidFill>
              </a:rPr>
              <a:t>The Complete Guide to Investing in Index Funds</a:t>
            </a:r>
          </a:p>
          <a:p>
            <a:pPr lvl="1" eaLnBrk="1" hangingPunct="1">
              <a:defRPr/>
            </a:pPr>
            <a:r>
              <a:rPr lang="en-US" altLang="en-US" sz="2400" dirty="0" smtClean="0">
                <a:solidFill>
                  <a:schemeClr val="hlink"/>
                </a:solidFill>
              </a:rPr>
              <a:t>Craig Baird</a:t>
            </a:r>
          </a:p>
          <a:p>
            <a:pPr lvl="1" eaLnBrk="1" hangingPunct="1">
              <a:buFont typeface="Wingdings" panose="05000000000000000000" pitchFamily="2" charset="2"/>
              <a:buNone/>
              <a:defRPr/>
            </a:pPr>
            <a:endParaRPr lang="en-US" altLang="en-US" dirty="0" smtClean="0">
              <a:solidFill>
                <a:schemeClr val="hlink"/>
              </a:solidFill>
            </a:endParaRPr>
          </a:p>
          <a:p>
            <a:pPr eaLnBrk="1" hangingPunct="1">
              <a:defRPr/>
            </a:pPr>
            <a:r>
              <a:rPr lang="en-US" altLang="en-US" sz="2800" b="1" dirty="0" smtClean="0">
                <a:solidFill>
                  <a:schemeClr val="hlink"/>
                </a:solidFill>
              </a:rPr>
              <a:t>All About Asset Allocation</a:t>
            </a:r>
          </a:p>
          <a:p>
            <a:pPr lvl="1" eaLnBrk="1" hangingPunct="1">
              <a:defRPr/>
            </a:pPr>
            <a:r>
              <a:rPr lang="en-US" altLang="en-US" sz="2400" dirty="0" smtClean="0">
                <a:solidFill>
                  <a:schemeClr val="hlink"/>
                </a:solidFill>
              </a:rPr>
              <a:t>Richard </a:t>
            </a:r>
            <a:r>
              <a:rPr lang="en-US" altLang="en-US" sz="2400" dirty="0" err="1" smtClean="0">
                <a:solidFill>
                  <a:schemeClr val="hlink"/>
                </a:solidFill>
              </a:rPr>
              <a:t>Ferri</a:t>
            </a:r>
            <a:endParaRPr lang="en-US" altLang="en-US" sz="2400" dirty="0" smtClean="0">
              <a:solidFill>
                <a:schemeClr val="hlink"/>
              </a:solidFill>
            </a:endParaRPr>
          </a:p>
          <a:p>
            <a:pPr marL="471487" lvl="1" indent="0" eaLnBrk="1" hangingPunct="1">
              <a:buFont typeface="Wingdings" panose="05000000000000000000" pitchFamily="2" charset="2"/>
              <a:buNone/>
              <a:defRPr/>
            </a:pPr>
            <a:endParaRPr lang="en-US" altLang="en-US" sz="2400" dirty="0" smtClean="0">
              <a:solidFill>
                <a:schemeClr val="hlink"/>
              </a:solidFill>
            </a:endParaRPr>
          </a:p>
          <a:p>
            <a:pPr eaLnBrk="1" hangingPunct="1">
              <a:defRPr/>
            </a:pPr>
            <a:r>
              <a:rPr lang="en-US" altLang="en-US" sz="2800" b="1" dirty="0" smtClean="0">
                <a:solidFill>
                  <a:schemeClr val="hlink"/>
                </a:solidFill>
              </a:rPr>
              <a:t>The Only Guide You’ll Ever Need for the Right Financial Plan</a:t>
            </a:r>
          </a:p>
          <a:p>
            <a:pPr lvl="1" eaLnBrk="1" hangingPunct="1">
              <a:defRPr/>
            </a:pPr>
            <a:r>
              <a:rPr lang="en-US" altLang="en-US" sz="2400" dirty="0" smtClean="0">
                <a:solidFill>
                  <a:schemeClr val="hlink"/>
                </a:solidFill>
              </a:rPr>
              <a:t>Larry E. </a:t>
            </a:r>
            <a:r>
              <a:rPr lang="en-US" altLang="en-US" sz="2400" dirty="0" err="1" smtClean="0">
                <a:solidFill>
                  <a:schemeClr val="hlink"/>
                </a:solidFill>
              </a:rPr>
              <a:t>Swedroe</a:t>
            </a:r>
            <a:endParaRPr lang="en-US" altLang="en-US" sz="2400" dirty="0" smtClean="0">
              <a:solidFill>
                <a:schemeClr val="hlink"/>
              </a:solidFill>
            </a:endParaRPr>
          </a:p>
          <a:p>
            <a:pPr marL="33337" indent="0" eaLnBrk="1" hangingPunct="1">
              <a:buFont typeface="Wingdings" panose="05000000000000000000" pitchFamily="2" charset="2"/>
              <a:buNone/>
              <a:defRPr/>
            </a:pPr>
            <a:endParaRPr lang="en-US" altLang="en-US" dirty="0" smtClean="0">
              <a:solidFill>
                <a:schemeClr val="hlink"/>
              </a:solidFill>
            </a:endParaRPr>
          </a:p>
          <a:p>
            <a:pPr eaLnBrk="1" hangingPunct="1">
              <a:buFont typeface="Wingdings" panose="05000000000000000000" pitchFamily="2" charset="2"/>
              <a:buNone/>
              <a:defRPr/>
            </a:pPr>
            <a:endParaRPr lang="en-US" altLang="en-US" dirty="0" smtClean="0">
              <a:solidFill>
                <a:schemeClr val="hlink"/>
              </a:solidFill>
            </a:endParaRPr>
          </a:p>
          <a:p>
            <a:pPr eaLnBrk="1" hangingPunct="1">
              <a:buFont typeface="Wingdings" panose="05000000000000000000" pitchFamily="2" charset="2"/>
              <a:buNone/>
              <a:defRPr/>
            </a:pPr>
            <a:endParaRPr lang="en-US" altLang="en-US" dirty="0" smtClean="0">
              <a:solidFill>
                <a:schemeClr val="hlink"/>
              </a:solidFill>
            </a:endParaRPr>
          </a:p>
          <a:p>
            <a:pPr eaLnBrk="1" hangingPunct="1">
              <a:defRPr/>
            </a:pPr>
            <a:endParaRPr lang="en-US" altLang="en-US" dirty="0" smtClean="0">
              <a:solidFill>
                <a:schemeClr val="hlink"/>
              </a:solidFill>
            </a:endParaRPr>
          </a:p>
          <a:p>
            <a:pPr eaLnBrk="1" hangingPunct="1">
              <a:defRPr/>
            </a:pPr>
            <a:endParaRPr lang="en-US" altLang="en-US" dirty="0" smtClean="0">
              <a:solidFill>
                <a:schemeClr val="hlink"/>
              </a:solidFill>
            </a:endParaRPr>
          </a:p>
          <a:p>
            <a:pPr eaLnBrk="1" hangingPunct="1">
              <a:defRPr/>
            </a:pPr>
            <a:endParaRPr lang="en-US" altLang="en-US" dirty="0" smtClean="0">
              <a:solidFill>
                <a:schemeClr val="hlink"/>
              </a:solidFill>
            </a:endParaRPr>
          </a:p>
          <a:p>
            <a:pPr lvl="1" eaLnBrk="1" hangingPunct="1">
              <a:defRPr/>
            </a:pPr>
            <a:endParaRPr lang="en-US" altLang="en-US" sz="1800" dirty="0" smtClean="0">
              <a:solidFill>
                <a:schemeClr val="hlink"/>
              </a:solidFill>
            </a:endParaRPr>
          </a:p>
          <a:p>
            <a:pPr eaLnBrk="1" hangingPunct="1">
              <a:defRPr/>
            </a:pPr>
            <a:endParaRPr lang="en-US" altLang="en-US" dirty="0" smtClean="0">
              <a:solidFill>
                <a:schemeClr val="hlink"/>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533400"/>
            <a:ext cx="8229600" cy="914400"/>
          </a:xfrm>
        </p:spPr>
        <p:txBody>
          <a:bodyPr/>
          <a:lstStyle/>
          <a:p>
            <a:r>
              <a:rPr lang="en-US" altLang="en-US" sz="3600" b="1" smtClean="0">
                <a:solidFill>
                  <a:schemeClr val="bg2"/>
                </a:solidFill>
              </a:rPr>
              <a:t>Resources (Books)</a:t>
            </a:r>
            <a:endParaRPr lang="en-US" altLang="en-US" sz="3600" b="1" smtClean="0"/>
          </a:p>
        </p:txBody>
      </p:sp>
      <p:sp>
        <p:nvSpPr>
          <p:cNvPr id="52227" name="Content Placeholder 2"/>
          <p:cNvSpPr>
            <a:spLocks noGrp="1"/>
          </p:cNvSpPr>
          <p:nvPr>
            <p:ph idx="1"/>
          </p:nvPr>
        </p:nvSpPr>
        <p:spPr>
          <a:xfrm>
            <a:off x="457200" y="1752600"/>
            <a:ext cx="8229600" cy="4378325"/>
          </a:xfrm>
        </p:spPr>
        <p:txBody>
          <a:bodyPr/>
          <a:lstStyle/>
          <a:p>
            <a:pPr eaLnBrk="1" hangingPunct="1">
              <a:defRPr/>
            </a:pPr>
            <a:r>
              <a:rPr lang="en-US" altLang="en-US" sz="2800" b="1" dirty="0" smtClean="0">
                <a:solidFill>
                  <a:schemeClr val="hlink"/>
                </a:solidFill>
              </a:rPr>
              <a:t>The Smartest Portfolio You’ll Ever Own</a:t>
            </a:r>
          </a:p>
          <a:p>
            <a:pPr lvl="1" eaLnBrk="1" hangingPunct="1">
              <a:defRPr/>
            </a:pPr>
            <a:r>
              <a:rPr lang="en-US" altLang="en-US" sz="2400" dirty="0" smtClean="0">
                <a:solidFill>
                  <a:schemeClr val="hlink"/>
                </a:solidFill>
              </a:rPr>
              <a:t>Daniel R. </a:t>
            </a:r>
            <a:r>
              <a:rPr lang="en-US" altLang="en-US" sz="2400" dirty="0" err="1" smtClean="0">
                <a:solidFill>
                  <a:schemeClr val="hlink"/>
                </a:solidFill>
              </a:rPr>
              <a:t>Solin</a:t>
            </a:r>
            <a:endParaRPr lang="en-US" altLang="en-US" sz="2400" dirty="0" smtClean="0">
              <a:solidFill>
                <a:schemeClr val="hlink"/>
              </a:solidFill>
            </a:endParaRPr>
          </a:p>
          <a:p>
            <a:pPr marL="471487" lvl="1" indent="0" eaLnBrk="1" hangingPunct="1">
              <a:buFont typeface="Wingdings" panose="05000000000000000000" pitchFamily="2" charset="2"/>
              <a:buNone/>
              <a:defRPr/>
            </a:pPr>
            <a:endParaRPr lang="en-US" altLang="en-US" sz="2400" dirty="0">
              <a:solidFill>
                <a:schemeClr val="hlink"/>
              </a:solidFill>
            </a:endParaRPr>
          </a:p>
          <a:p>
            <a:pPr marL="471487" lvl="1" indent="0" eaLnBrk="1" hangingPunct="1">
              <a:buFont typeface="Wingdings" panose="05000000000000000000" pitchFamily="2" charset="2"/>
              <a:buNone/>
              <a:defRPr/>
            </a:pPr>
            <a:endParaRPr lang="en-US" altLang="en-US" sz="800" dirty="0" smtClean="0">
              <a:solidFill>
                <a:schemeClr val="hlink"/>
              </a:solidFill>
            </a:endParaRPr>
          </a:p>
          <a:p>
            <a:pPr>
              <a:defRPr/>
            </a:pPr>
            <a:r>
              <a:rPr lang="en-US" altLang="en-US" sz="2800" b="1" dirty="0" smtClean="0">
                <a:solidFill>
                  <a:srgbClr val="996633"/>
                </a:solidFill>
              </a:rPr>
              <a:t>The Truth About Buying Annuities</a:t>
            </a:r>
          </a:p>
          <a:p>
            <a:pPr lvl="1">
              <a:defRPr/>
            </a:pPr>
            <a:r>
              <a:rPr lang="en-US" altLang="en-US" sz="2400" dirty="0" smtClean="0">
                <a:solidFill>
                  <a:srgbClr val="996633"/>
                </a:solidFill>
              </a:rPr>
              <a:t>Steve Weisman</a:t>
            </a:r>
          </a:p>
          <a:p>
            <a:pPr>
              <a:defRPr/>
            </a:pPr>
            <a:endParaRPr lang="en-US" altLang="en-US" b="1" u="sng" dirty="0" smtClean="0">
              <a:solidFill>
                <a:srgbClr val="996633"/>
              </a:solidFill>
            </a:endParaRPr>
          </a:p>
          <a:p>
            <a:pPr>
              <a:defRPr/>
            </a:pPr>
            <a:r>
              <a:rPr lang="en-US" altLang="en-US" sz="2800" b="1" dirty="0" smtClean="0">
                <a:solidFill>
                  <a:srgbClr val="996633"/>
                </a:solidFill>
              </a:rPr>
              <a:t>Make Your Own Living Trust</a:t>
            </a:r>
          </a:p>
          <a:p>
            <a:pPr lvl="1">
              <a:defRPr/>
            </a:pPr>
            <a:r>
              <a:rPr lang="en-US" altLang="en-US" sz="2400" dirty="0" smtClean="0">
                <a:solidFill>
                  <a:srgbClr val="996633"/>
                </a:solidFill>
              </a:rPr>
              <a:t>Denis Clifford – NOLO Publishing</a:t>
            </a:r>
          </a:p>
          <a:p>
            <a:pPr marL="33337" indent="0" eaLnBrk="1" hangingPunct="1">
              <a:buFont typeface="Wingdings" panose="05000000000000000000" pitchFamily="2" charset="2"/>
              <a:buNone/>
              <a:defRPr/>
            </a:pPr>
            <a:endParaRPr lang="en-US" altLang="en-US" dirty="0" smtClean="0">
              <a:solidFill>
                <a:schemeClr val="hlink"/>
              </a:solidFill>
            </a:endParaRPr>
          </a:p>
          <a:p>
            <a:pPr eaLnBrk="1" hangingPunct="1">
              <a:defRPr/>
            </a:pPr>
            <a:endParaRPr lang="en-US" altLang="en-US" dirty="0" smtClean="0">
              <a:solidFill>
                <a:schemeClr val="hlink"/>
              </a:solidFill>
            </a:endParaRPr>
          </a:p>
          <a:p>
            <a:pPr>
              <a:buFont typeface="Wingdings" panose="05000000000000000000" pitchFamily="2" charset="2"/>
              <a:buNone/>
              <a:defRPr/>
            </a:pPr>
            <a:endParaRPr lang="en-US" altLang="en-US" dirty="0" smtClean="0">
              <a:solidFill>
                <a:srgbClr val="996633"/>
              </a:solidFill>
            </a:endParaRPr>
          </a:p>
          <a:p>
            <a:pPr lvl="1">
              <a:buFont typeface="Wingdings" panose="05000000000000000000" pitchFamily="2" charset="2"/>
              <a:buNone/>
              <a:defRPr/>
            </a:pPr>
            <a:endParaRPr lang="en-US" altLang="en-US" dirty="0" smtClean="0">
              <a:solidFill>
                <a:srgbClr val="996633"/>
              </a:solidFill>
            </a:endParaRPr>
          </a:p>
        </p:txBody>
      </p:sp>
      <p:sp>
        <p:nvSpPr>
          <p:cNvPr id="573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F81A12B-2620-4113-96B8-E9BC8EC32EAA}"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573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573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D373E85-FC1C-4271-90BB-D26C0A836BD9}" type="slidenum">
              <a:rPr lang="en-US" altLang="en-US">
                <a:latin typeface="Arial" panose="020B0604020202020204" pitchFamily="34" charset="0"/>
              </a:rPr>
              <a:pPr eaLnBrk="1" hangingPunct="1"/>
              <a:t>46</a:t>
            </a:fld>
            <a:endParaRPr lang="en-US"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533400"/>
            <a:ext cx="8229600" cy="914400"/>
          </a:xfrm>
        </p:spPr>
        <p:txBody>
          <a:bodyPr/>
          <a:lstStyle/>
          <a:p>
            <a:r>
              <a:rPr lang="en-US" altLang="en-US" sz="3600" b="1" smtClean="0">
                <a:solidFill>
                  <a:schemeClr val="bg2"/>
                </a:solidFill>
              </a:rPr>
              <a:t>Resources (Books – a little deeper)</a:t>
            </a:r>
            <a:endParaRPr lang="en-US" altLang="en-US" sz="3600" smtClean="0"/>
          </a:p>
        </p:txBody>
      </p:sp>
      <p:sp>
        <p:nvSpPr>
          <p:cNvPr id="48131" name="Content Placeholder 2"/>
          <p:cNvSpPr>
            <a:spLocks noGrp="1"/>
          </p:cNvSpPr>
          <p:nvPr>
            <p:ph idx="1"/>
          </p:nvPr>
        </p:nvSpPr>
        <p:spPr>
          <a:xfrm>
            <a:off x="457200" y="1752600"/>
            <a:ext cx="8229600" cy="4378325"/>
          </a:xfrm>
        </p:spPr>
        <p:txBody>
          <a:bodyPr/>
          <a:lstStyle/>
          <a:p>
            <a:pPr>
              <a:defRPr/>
            </a:pPr>
            <a:r>
              <a:rPr lang="en-US" altLang="en-US" sz="2800" b="1" dirty="0" smtClean="0">
                <a:solidFill>
                  <a:srgbClr val="996633"/>
                </a:solidFill>
              </a:rPr>
              <a:t>The Four Pillars of Investing</a:t>
            </a:r>
          </a:p>
          <a:p>
            <a:pPr lvl="1">
              <a:defRPr/>
            </a:pPr>
            <a:r>
              <a:rPr lang="en-US" altLang="en-US" sz="2400" dirty="0" smtClean="0">
                <a:solidFill>
                  <a:srgbClr val="996633"/>
                </a:solidFill>
              </a:rPr>
              <a:t>William Bernstein</a:t>
            </a:r>
          </a:p>
          <a:p>
            <a:pPr marL="33337" indent="0">
              <a:buFont typeface="Wingdings" panose="05000000000000000000" pitchFamily="2" charset="2"/>
              <a:buNone/>
              <a:defRPr/>
            </a:pPr>
            <a:endParaRPr lang="en-US" altLang="en-US" sz="1200" dirty="0" smtClean="0">
              <a:solidFill>
                <a:srgbClr val="996633"/>
              </a:solidFill>
            </a:endParaRPr>
          </a:p>
          <a:p>
            <a:pPr marL="471487" lvl="1" indent="0">
              <a:buFont typeface="Wingdings" panose="05000000000000000000" pitchFamily="2" charset="2"/>
              <a:buNone/>
              <a:defRPr/>
            </a:pPr>
            <a:endParaRPr lang="en-US" altLang="en-US" sz="1200" dirty="0" smtClean="0">
              <a:solidFill>
                <a:srgbClr val="996633"/>
              </a:solidFill>
            </a:endParaRPr>
          </a:p>
          <a:p>
            <a:pPr>
              <a:defRPr/>
            </a:pPr>
            <a:r>
              <a:rPr lang="en-US" altLang="en-US" sz="2800" b="1" dirty="0" smtClean="0">
                <a:solidFill>
                  <a:srgbClr val="996633"/>
                </a:solidFill>
              </a:rPr>
              <a:t>A </a:t>
            </a:r>
            <a:r>
              <a:rPr lang="en-US" altLang="en-US" sz="2800" b="1" dirty="0" err="1" smtClean="0">
                <a:solidFill>
                  <a:srgbClr val="996633"/>
                </a:solidFill>
              </a:rPr>
              <a:t>RandomWalk</a:t>
            </a:r>
            <a:r>
              <a:rPr lang="en-US" altLang="en-US" sz="2800" b="1" dirty="0" smtClean="0">
                <a:solidFill>
                  <a:srgbClr val="996633"/>
                </a:solidFill>
              </a:rPr>
              <a:t> Down Wall Street</a:t>
            </a:r>
          </a:p>
          <a:p>
            <a:pPr lvl="1">
              <a:defRPr/>
            </a:pPr>
            <a:r>
              <a:rPr lang="en-US" altLang="en-US" sz="2400" dirty="0" smtClean="0">
                <a:solidFill>
                  <a:srgbClr val="996633"/>
                </a:solidFill>
              </a:rPr>
              <a:t>Burton G. </a:t>
            </a:r>
            <a:r>
              <a:rPr lang="en-US" altLang="en-US" sz="2400" dirty="0" err="1" smtClean="0">
                <a:solidFill>
                  <a:srgbClr val="996633"/>
                </a:solidFill>
              </a:rPr>
              <a:t>Malkiel</a:t>
            </a:r>
            <a:endParaRPr lang="en-US" altLang="en-US" sz="2400" dirty="0" smtClean="0">
              <a:solidFill>
                <a:srgbClr val="996633"/>
              </a:solidFill>
            </a:endParaRPr>
          </a:p>
          <a:p>
            <a:pPr marL="33337" indent="0">
              <a:buFont typeface="Wingdings" panose="05000000000000000000" pitchFamily="2" charset="2"/>
              <a:buNone/>
              <a:defRPr/>
            </a:pPr>
            <a:endParaRPr lang="en-US" altLang="en-US" sz="1200" dirty="0" smtClean="0">
              <a:solidFill>
                <a:srgbClr val="996633"/>
              </a:solidFill>
            </a:endParaRPr>
          </a:p>
          <a:p>
            <a:pPr marL="471487" lvl="1" indent="0">
              <a:buFont typeface="Wingdings" panose="05000000000000000000" pitchFamily="2" charset="2"/>
              <a:buNone/>
              <a:defRPr/>
            </a:pPr>
            <a:endParaRPr lang="en-US" altLang="en-US" sz="1200" dirty="0" smtClean="0">
              <a:solidFill>
                <a:srgbClr val="996633"/>
              </a:solidFill>
            </a:endParaRPr>
          </a:p>
          <a:p>
            <a:pPr>
              <a:defRPr/>
            </a:pPr>
            <a:r>
              <a:rPr lang="en-US" altLang="en-US" sz="2800" b="1" dirty="0" smtClean="0">
                <a:solidFill>
                  <a:srgbClr val="996633"/>
                </a:solidFill>
              </a:rPr>
              <a:t>The 7 Most Important Equations for your Retirement</a:t>
            </a:r>
          </a:p>
          <a:p>
            <a:pPr lvl="1">
              <a:defRPr/>
            </a:pPr>
            <a:r>
              <a:rPr lang="en-US" altLang="en-US" sz="2400" dirty="0" smtClean="0">
                <a:solidFill>
                  <a:srgbClr val="996633"/>
                </a:solidFill>
              </a:rPr>
              <a:t>Moshe A. </a:t>
            </a:r>
            <a:r>
              <a:rPr lang="en-US" altLang="en-US" sz="2400" dirty="0" err="1" smtClean="0">
                <a:solidFill>
                  <a:srgbClr val="996633"/>
                </a:solidFill>
              </a:rPr>
              <a:t>Milevsky</a:t>
            </a:r>
            <a:endParaRPr lang="en-US" altLang="en-US" sz="2400" dirty="0" smtClean="0">
              <a:solidFill>
                <a:srgbClr val="996633"/>
              </a:solidFill>
            </a:endParaRPr>
          </a:p>
        </p:txBody>
      </p:sp>
      <p:sp>
        <p:nvSpPr>
          <p:cNvPr id="583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CBDBE45-31E0-40B7-BF06-F936D3F8A203}" type="datetime1">
              <a:rPr lang="en-US" altLang="en-US" smtClean="0">
                <a:solidFill>
                  <a:srgbClr val="000000"/>
                </a:solidFill>
                <a:latin typeface="Arial" panose="020B0604020202020204" pitchFamily="34" charset="0"/>
              </a:rPr>
              <a:pPr eaLnBrk="1" hangingPunct="1"/>
              <a:t>10/23/2015</a:t>
            </a:fld>
            <a:endParaRPr lang="en-US" altLang="en-US" smtClean="0">
              <a:solidFill>
                <a:srgbClr val="000000"/>
              </a:solidFill>
              <a:latin typeface="Arial" panose="020B0604020202020204" pitchFamily="34" charset="0"/>
            </a:endParaRPr>
          </a:p>
        </p:txBody>
      </p:sp>
      <p:sp>
        <p:nvSpPr>
          <p:cNvPr id="583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solidFill>
                  <a:srgbClr val="000000"/>
                </a:solidFill>
                <a:latin typeface="Arial" panose="020B0604020202020204" pitchFamily="34" charset="0"/>
              </a:rPr>
              <a:t>Copyright - Next Level Results, Inc.</a:t>
            </a:r>
          </a:p>
        </p:txBody>
      </p:sp>
      <p:sp>
        <p:nvSpPr>
          <p:cNvPr id="583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DB6207B-61A4-4F45-851C-AF81A1B89580}" type="slidenum">
              <a:rPr lang="en-US" altLang="en-US">
                <a:solidFill>
                  <a:srgbClr val="000000"/>
                </a:solidFill>
                <a:latin typeface="Arial" panose="020B0604020202020204" pitchFamily="34" charset="0"/>
              </a:rPr>
              <a:pPr eaLnBrk="1" hangingPunct="1"/>
              <a:t>47</a:t>
            </a:fld>
            <a:endParaRPr lang="en-US" altLang="en-US">
              <a:solidFill>
                <a:srgbClr val="000000"/>
              </a:solidFill>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A022BAF-013A-4504-96D7-53DCDBCF33E7}"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593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593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DC62D39-600B-4072-9A16-247B883F66B6}" type="slidenum">
              <a:rPr lang="en-US" altLang="en-US">
                <a:latin typeface="Arial" panose="020B0604020202020204" pitchFamily="34" charset="0"/>
              </a:rPr>
              <a:pPr eaLnBrk="1" hangingPunct="1"/>
              <a:t>48</a:t>
            </a:fld>
            <a:endParaRPr lang="en-US" altLang="en-US">
              <a:latin typeface="Arial" panose="020B0604020202020204" pitchFamily="34" charset="0"/>
            </a:endParaRPr>
          </a:p>
        </p:txBody>
      </p:sp>
      <p:sp>
        <p:nvSpPr>
          <p:cNvPr id="59397" name="Rectangle 2"/>
          <p:cNvSpPr>
            <a:spLocks noGrp="1" noChangeArrowheads="1"/>
          </p:cNvSpPr>
          <p:nvPr>
            <p:ph type="title"/>
          </p:nvPr>
        </p:nvSpPr>
        <p:spPr>
          <a:xfrm>
            <a:off x="457200" y="533400"/>
            <a:ext cx="8229600" cy="914400"/>
          </a:xfrm>
        </p:spPr>
        <p:txBody>
          <a:bodyPr/>
          <a:lstStyle/>
          <a:p>
            <a:pPr eaLnBrk="1" hangingPunct="1"/>
            <a:r>
              <a:rPr lang="en-US" altLang="en-US" sz="3600" b="1" smtClean="0">
                <a:solidFill>
                  <a:schemeClr val="bg2"/>
                </a:solidFill>
              </a:rPr>
              <a:t>Resources (Websites)</a:t>
            </a:r>
          </a:p>
        </p:txBody>
      </p:sp>
      <p:sp>
        <p:nvSpPr>
          <p:cNvPr id="55302" name="Rectangle 3"/>
          <p:cNvSpPr>
            <a:spLocks noGrp="1" noChangeArrowheads="1"/>
          </p:cNvSpPr>
          <p:nvPr>
            <p:ph type="body" idx="1"/>
          </p:nvPr>
        </p:nvSpPr>
        <p:spPr>
          <a:xfrm>
            <a:off x="457200" y="1752600"/>
            <a:ext cx="8229600" cy="4378325"/>
          </a:xfrm>
        </p:spPr>
        <p:txBody>
          <a:bodyPr/>
          <a:lstStyle/>
          <a:p>
            <a:pPr eaLnBrk="1" hangingPunct="1">
              <a:defRPr/>
            </a:pPr>
            <a:endParaRPr lang="en-US" altLang="en-US" sz="2800" b="1" dirty="0" smtClean="0">
              <a:solidFill>
                <a:schemeClr val="hlink"/>
              </a:solidFill>
            </a:endParaRPr>
          </a:p>
          <a:p>
            <a:pPr eaLnBrk="1" hangingPunct="1">
              <a:defRPr/>
            </a:pPr>
            <a:r>
              <a:rPr lang="en-US" altLang="en-US" sz="2800" b="1" dirty="0" smtClean="0">
                <a:solidFill>
                  <a:schemeClr val="hlink"/>
                </a:solidFill>
              </a:rPr>
              <a:t>To Create a Retirement Budget</a:t>
            </a:r>
          </a:p>
          <a:p>
            <a:pPr lvl="1" eaLnBrk="1" hangingPunct="1">
              <a:defRPr/>
            </a:pPr>
            <a:r>
              <a:rPr lang="en-US" altLang="en-US" sz="2400" dirty="0" smtClean="0">
                <a:solidFill>
                  <a:schemeClr val="hlink"/>
                </a:solidFill>
                <a:hlinkClick r:id="rId3"/>
              </a:rPr>
              <a:t>fidelity.com</a:t>
            </a:r>
            <a:r>
              <a:rPr lang="en-US" altLang="en-US" sz="2400" dirty="0" smtClean="0">
                <a:solidFill>
                  <a:schemeClr val="hlink"/>
                </a:solidFill>
              </a:rPr>
              <a:t> – In the Retirement Income Planner section</a:t>
            </a:r>
          </a:p>
          <a:p>
            <a:pPr lvl="1" eaLnBrk="1" hangingPunct="1">
              <a:defRPr/>
            </a:pPr>
            <a:r>
              <a:rPr lang="en-US" altLang="en-US" sz="2400" dirty="0" smtClean="0">
                <a:solidFill>
                  <a:schemeClr val="hlink"/>
                </a:solidFill>
                <a:hlinkClick r:id="rId4"/>
              </a:rPr>
              <a:t>kiplinger.com/tools/budget</a:t>
            </a:r>
            <a:endParaRPr lang="en-US" altLang="en-US" sz="2400" dirty="0" smtClean="0">
              <a:solidFill>
                <a:schemeClr val="hlink"/>
              </a:solidFill>
            </a:endParaRPr>
          </a:p>
          <a:p>
            <a:pPr marL="0" indent="0" eaLnBrk="1" hangingPunct="1">
              <a:buFont typeface="Wingdings" panose="05000000000000000000" pitchFamily="2" charset="2"/>
              <a:buNone/>
              <a:defRPr/>
            </a:pPr>
            <a:endParaRPr lang="en-US" altLang="en-US" b="1" u="sng" dirty="0" smtClean="0">
              <a:solidFill>
                <a:schemeClr val="hlink"/>
              </a:solidFill>
            </a:endParaRPr>
          </a:p>
          <a:p>
            <a:pPr eaLnBrk="1" hangingPunct="1">
              <a:defRPr/>
            </a:pPr>
            <a:r>
              <a:rPr lang="en-US" altLang="en-US" sz="2800" b="1" dirty="0" smtClean="0">
                <a:solidFill>
                  <a:schemeClr val="hlink"/>
                </a:solidFill>
              </a:rPr>
              <a:t>To Research Annuities</a:t>
            </a:r>
          </a:p>
          <a:p>
            <a:pPr lvl="1" eaLnBrk="1" hangingPunct="1">
              <a:defRPr/>
            </a:pPr>
            <a:r>
              <a:rPr lang="en-US" altLang="en-US" sz="2400" dirty="0" smtClean="0">
                <a:solidFill>
                  <a:schemeClr val="hlink"/>
                </a:solidFill>
                <a:hlinkClick r:id="rId5"/>
              </a:rPr>
              <a:t>immediateannuties.com</a:t>
            </a:r>
            <a:endParaRPr lang="en-US" altLang="en-US" sz="2400" dirty="0" smtClean="0">
              <a:solidFill>
                <a:schemeClr val="hlink"/>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533400"/>
            <a:ext cx="8229600" cy="914400"/>
          </a:xfrm>
        </p:spPr>
        <p:txBody>
          <a:bodyPr/>
          <a:lstStyle/>
          <a:p>
            <a:r>
              <a:rPr lang="en-US" altLang="en-US" sz="3600" b="1" smtClean="0">
                <a:solidFill>
                  <a:schemeClr val="bg2"/>
                </a:solidFill>
              </a:rPr>
              <a:t>Resources (Websites)</a:t>
            </a:r>
            <a:endParaRPr lang="en-US" altLang="en-US" sz="3600" smtClean="0"/>
          </a:p>
        </p:txBody>
      </p:sp>
      <p:sp>
        <p:nvSpPr>
          <p:cNvPr id="3" name="Content Placeholder 2"/>
          <p:cNvSpPr>
            <a:spLocks noGrp="1"/>
          </p:cNvSpPr>
          <p:nvPr>
            <p:ph idx="1"/>
          </p:nvPr>
        </p:nvSpPr>
        <p:spPr>
          <a:xfrm>
            <a:off x="457200" y="1752600"/>
            <a:ext cx="8229600" cy="4378325"/>
          </a:xfrm>
        </p:spPr>
        <p:txBody>
          <a:bodyPr/>
          <a:lstStyle/>
          <a:p>
            <a:pPr>
              <a:defRPr/>
            </a:pPr>
            <a:endParaRPr lang="en-US" sz="2800" b="1" dirty="0" smtClean="0">
              <a:solidFill>
                <a:srgbClr val="996633"/>
              </a:solidFill>
            </a:endParaRPr>
          </a:p>
          <a:p>
            <a:pPr>
              <a:defRPr/>
            </a:pPr>
            <a:r>
              <a:rPr lang="en-US" sz="2800" b="1" dirty="0" smtClean="0">
                <a:solidFill>
                  <a:srgbClr val="996633"/>
                </a:solidFill>
              </a:rPr>
              <a:t>Financial Planning Resources</a:t>
            </a:r>
          </a:p>
          <a:p>
            <a:pPr lvl="1">
              <a:defRPr/>
            </a:pPr>
            <a:endParaRPr lang="en-US" sz="1200" b="1" u="sng" dirty="0">
              <a:solidFill>
                <a:srgbClr val="996633"/>
              </a:solidFill>
            </a:endParaRPr>
          </a:p>
          <a:p>
            <a:pPr lvl="1">
              <a:defRPr/>
            </a:pPr>
            <a:r>
              <a:rPr lang="en-US" sz="2400" u="sng" dirty="0" smtClean="0">
                <a:solidFill>
                  <a:srgbClr val="996633"/>
                </a:solidFill>
              </a:rPr>
              <a:t>vanguard.com/us/</a:t>
            </a:r>
            <a:r>
              <a:rPr lang="en-US" sz="2400" u="sng" dirty="0" err="1" smtClean="0">
                <a:solidFill>
                  <a:srgbClr val="996633"/>
                </a:solidFill>
              </a:rPr>
              <a:t>whatweoffer</a:t>
            </a:r>
            <a:r>
              <a:rPr lang="en-US" sz="2400" u="sng" dirty="0" smtClean="0">
                <a:solidFill>
                  <a:srgbClr val="996633"/>
                </a:solidFill>
              </a:rPr>
              <a:t>/advice/</a:t>
            </a:r>
            <a:r>
              <a:rPr lang="en-US" sz="2400" u="sng" dirty="0" err="1" smtClean="0">
                <a:solidFill>
                  <a:srgbClr val="996633"/>
                </a:solidFill>
              </a:rPr>
              <a:t>financialplanningservices</a:t>
            </a:r>
            <a:endParaRPr lang="en-US" sz="2400" u="sng" dirty="0" smtClean="0">
              <a:solidFill>
                <a:srgbClr val="996633"/>
              </a:solidFill>
            </a:endParaRPr>
          </a:p>
          <a:p>
            <a:pPr marL="471487" lvl="1" indent="0">
              <a:buFont typeface="Wingdings" panose="05000000000000000000" pitchFamily="2" charset="2"/>
              <a:buNone/>
              <a:defRPr/>
            </a:pPr>
            <a:endParaRPr lang="en-US" sz="2400" u="sng" dirty="0" smtClean="0">
              <a:solidFill>
                <a:srgbClr val="996633"/>
              </a:solidFill>
            </a:endParaRPr>
          </a:p>
          <a:p>
            <a:pPr lvl="1">
              <a:defRPr/>
            </a:pPr>
            <a:r>
              <a:rPr lang="en-US" sz="2400" u="sng" dirty="0" smtClean="0">
                <a:solidFill>
                  <a:srgbClr val="996633"/>
                </a:solidFill>
              </a:rPr>
              <a:t>betterment.com</a:t>
            </a:r>
          </a:p>
          <a:p>
            <a:pPr marL="471487" lvl="1" indent="0">
              <a:buFont typeface="Wingdings" panose="05000000000000000000" pitchFamily="2" charset="2"/>
              <a:buNone/>
              <a:defRPr/>
            </a:pPr>
            <a:endParaRPr lang="en-US" sz="2400" u="sng" dirty="0" smtClean="0">
              <a:solidFill>
                <a:srgbClr val="996633"/>
              </a:solidFill>
            </a:endParaRPr>
          </a:p>
          <a:p>
            <a:pPr lvl="1">
              <a:defRPr/>
            </a:pPr>
            <a:r>
              <a:rPr lang="en-US" sz="2400" u="sng" dirty="0">
                <a:solidFill>
                  <a:srgbClr val="996633"/>
                </a:solidFill>
              </a:rPr>
              <a:t>w</a:t>
            </a:r>
            <a:r>
              <a:rPr lang="en-US" sz="2400" u="sng" dirty="0" smtClean="0">
                <a:solidFill>
                  <a:srgbClr val="996633"/>
                </a:solidFill>
              </a:rPr>
              <a:t>ealthfront.com</a:t>
            </a:r>
          </a:p>
          <a:p>
            <a:pPr lvl="1">
              <a:defRPr/>
            </a:pPr>
            <a:endParaRPr lang="en-US" sz="3200" u="sng" dirty="0">
              <a:solidFill>
                <a:srgbClr val="996633"/>
              </a:solidFill>
            </a:endParaRPr>
          </a:p>
          <a:p>
            <a:pPr lvl="1">
              <a:defRPr/>
            </a:pPr>
            <a:endParaRPr lang="en-US" sz="3200" u="sng" dirty="0" smtClean="0">
              <a:solidFill>
                <a:srgbClr val="996633"/>
              </a:solidFill>
            </a:endParaRPr>
          </a:p>
          <a:p>
            <a:pPr lvl="1">
              <a:defRPr/>
            </a:pPr>
            <a:endParaRPr lang="en-US" dirty="0">
              <a:solidFill>
                <a:srgbClr val="996633"/>
              </a:solidFill>
            </a:endParaRPr>
          </a:p>
          <a:p>
            <a:pPr lvl="1">
              <a:defRPr/>
            </a:pPr>
            <a:endParaRPr lang="en-US" dirty="0">
              <a:solidFill>
                <a:srgbClr val="996633"/>
              </a:solidFill>
            </a:endParaRPr>
          </a:p>
        </p:txBody>
      </p:sp>
      <p:sp>
        <p:nvSpPr>
          <p:cNvPr id="604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E0CE7B5-A48E-4CD2-890C-8725E05FBCB9}"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604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604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FFCBD92-6E57-49F2-A26D-DB5591EFAF28}" type="slidenum">
              <a:rPr lang="en-US" altLang="en-US">
                <a:latin typeface="Arial" panose="020B0604020202020204" pitchFamily="34" charset="0"/>
              </a:rPr>
              <a:pPr eaLnBrk="1" hangingPunct="1"/>
              <a:t>49</a:t>
            </a:fld>
            <a:endParaRPr lang="en-US" altLang="en-US">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8D17B25-1220-4709-A2B2-C91AAF0D9327}"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153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D99D5CA-24F5-4AA5-A81B-6527E228E996}" type="slidenum">
              <a:rPr lang="en-US" altLang="en-US">
                <a:latin typeface="Arial" panose="020B0604020202020204" pitchFamily="34" charset="0"/>
              </a:rPr>
              <a:pPr eaLnBrk="1" hangingPunct="1"/>
              <a:t>5</a:t>
            </a:fld>
            <a:endParaRPr lang="en-US" altLang="en-US">
              <a:latin typeface="Arial" panose="020B0604020202020204" pitchFamily="34" charset="0"/>
            </a:endParaRPr>
          </a:p>
        </p:txBody>
      </p:sp>
      <p:sp>
        <p:nvSpPr>
          <p:cNvPr id="15365" name="Rectangle 2"/>
          <p:cNvSpPr>
            <a:spLocks noGrp="1" noChangeArrowheads="1"/>
          </p:cNvSpPr>
          <p:nvPr>
            <p:ph type="title"/>
          </p:nvPr>
        </p:nvSpPr>
        <p:spPr>
          <a:xfrm>
            <a:off x="457200" y="533400"/>
            <a:ext cx="8229600" cy="914400"/>
          </a:xfrm>
        </p:spPr>
        <p:txBody>
          <a:bodyPr/>
          <a:lstStyle/>
          <a:p>
            <a:pPr eaLnBrk="1" hangingPunct="1"/>
            <a:r>
              <a:rPr lang="en-US" altLang="en-US" sz="3600" b="1" smtClean="0">
                <a:solidFill>
                  <a:schemeClr val="bg2"/>
                </a:solidFill>
              </a:rPr>
              <a:t>Investing for Retirement</a:t>
            </a:r>
          </a:p>
        </p:txBody>
      </p:sp>
      <p:sp>
        <p:nvSpPr>
          <p:cNvPr id="15366" name="Rectangle 3"/>
          <p:cNvSpPr>
            <a:spLocks noGrp="1" noChangeArrowheads="1"/>
          </p:cNvSpPr>
          <p:nvPr>
            <p:ph type="body" idx="1"/>
          </p:nvPr>
        </p:nvSpPr>
        <p:spPr>
          <a:xfrm>
            <a:off x="457200" y="1752600"/>
            <a:ext cx="8229600" cy="4378325"/>
          </a:xfrm>
        </p:spPr>
        <p:txBody>
          <a:bodyPr/>
          <a:lstStyle/>
          <a:p>
            <a:pPr eaLnBrk="1" hangingPunct="1">
              <a:buFont typeface="Wingdings" panose="05000000000000000000" pitchFamily="2" charset="2"/>
              <a:buNone/>
            </a:pPr>
            <a:endParaRPr lang="en-US" altLang="en-US" sz="2800" b="1" u="sng" smtClean="0">
              <a:solidFill>
                <a:schemeClr val="hlink"/>
              </a:solidFill>
            </a:endParaRPr>
          </a:p>
          <a:p>
            <a:pPr eaLnBrk="1" hangingPunct="1">
              <a:buFont typeface="Wingdings" panose="05000000000000000000" pitchFamily="2" charset="2"/>
              <a:buNone/>
            </a:pPr>
            <a:r>
              <a:rPr lang="en-US" altLang="en-US" sz="2800" smtClean="0">
                <a:solidFill>
                  <a:schemeClr val="hlink"/>
                </a:solidFill>
              </a:rPr>
              <a:t>	</a:t>
            </a:r>
            <a:r>
              <a:rPr lang="en-US" altLang="en-US" sz="2800" b="1" smtClean="0">
                <a:solidFill>
                  <a:schemeClr val="hlink"/>
                </a:solidFill>
              </a:rPr>
              <a:t>Quote:</a:t>
            </a:r>
          </a:p>
          <a:p>
            <a:pPr eaLnBrk="1" hangingPunct="1">
              <a:buFont typeface="Wingdings" panose="05000000000000000000" pitchFamily="2" charset="2"/>
              <a:buNone/>
            </a:pPr>
            <a:endParaRPr lang="en-US" altLang="en-US" b="1" u="sng" smtClean="0">
              <a:solidFill>
                <a:schemeClr val="hlink"/>
              </a:solidFill>
            </a:endParaRPr>
          </a:p>
          <a:p>
            <a:pPr eaLnBrk="1" hangingPunct="1">
              <a:buFont typeface="Wingdings" panose="05000000000000000000" pitchFamily="2" charset="2"/>
              <a:buNone/>
            </a:pPr>
            <a:r>
              <a:rPr lang="en-US" altLang="en-US" sz="2400" smtClean="0">
                <a:solidFill>
                  <a:schemeClr val="hlink"/>
                </a:solidFill>
              </a:rPr>
              <a:t>	“If I have even just a little sense, I will walk on the main road and my only fear will be straying from it.”</a:t>
            </a:r>
          </a:p>
          <a:p>
            <a:pPr eaLnBrk="1" hangingPunct="1">
              <a:buFont typeface="Wingdings" panose="05000000000000000000" pitchFamily="2" charset="2"/>
              <a:buNone/>
            </a:pPr>
            <a:r>
              <a:rPr lang="en-US" altLang="en-US" sz="2400" smtClean="0">
                <a:solidFill>
                  <a:schemeClr val="hlink"/>
                </a:solidFill>
              </a:rPr>
              <a:t>							</a:t>
            </a:r>
          </a:p>
          <a:p>
            <a:pPr eaLnBrk="1" hangingPunct="1">
              <a:buFont typeface="Wingdings" panose="05000000000000000000" pitchFamily="2" charset="2"/>
              <a:buNone/>
            </a:pPr>
            <a:r>
              <a:rPr lang="en-US" altLang="en-US" sz="2400" smtClean="0">
                <a:solidFill>
                  <a:schemeClr val="hlink"/>
                </a:solidFill>
              </a:rPr>
              <a:t>							Lao-tzu</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A3DB67E-B226-4486-8415-187FF1A08D33}"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614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61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D85AFD2-CBF3-409F-84D9-7C0EB268995B}" type="slidenum">
              <a:rPr lang="en-US" altLang="en-US">
                <a:latin typeface="Arial" panose="020B0604020202020204" pitchFamily="34" charset="0"/>
              </a:rPr>
              <a:pPr eaLnBrk="1" hangingPunct="1"/>
              <a:t>50</a:t>
            </a:fld>
            <a:endParaRPr lang="en-US" altLang="en-US">
              <a:latin typeface="Arial" panose="020B0604020202020204" pitchFamily="34" charset="0"/>
            </a:endParaRPr>
          </a:p>
        </p:txBody>
      </p:sp>
      <p:sp>
        <p:nvSpPr>
          <p:cNvPr id="61445" name="Rectangle 2"/>
          <p:cNvSpPr>
            <a:spLocks noGrp="1" noChangeArrowheads="1"/>
          </p:cNvSpPr>
          <p:nvPr>
            <p:ph type="title"/>
          </p:nvPr>
        </p:nvSpPr>
        <p:spPr>
          <a:xfrm>
            <a:off x="457200" y="533400"/>
            <a:ext cx="8229600" cy="914400"/>
          </a:xfrm>
        </p:spPr>
        <p:txBody>
          <a:bodyPr/>
          <a:lstStyle/>
          <a:p>
            <a:pPr eaLnBrk="1" hangingPunct="1"/>
            <a:r>
              <a:rPr lang="en-US" altLang="en-US" sz="3600" b="1" smtClean="0">
                <a:solidFill>
                  <a:schemeClr val="bg2"/>
                </a:solidFill>
              </a:rPr>
              <a:t>Resources (Websites)</a:t>
            </a:r>
          </a:p>
        </p:txBody>
      </p:sp>
      <p:sp>
        <p:nvSpPr>
          <p:cNvPr id="57350" name="Rectangle 3"/>
          <p:cNvSpPr>
            <a:spLocks noGrp="1" noChangeArrowheads="1"/>
          </p:cNvSpPr>
          <p:nvPr>
            <p:ph type="body" idx="1"/>
          </p:nvPr>
        </p:nvSpPr>
        <p:spPr>
          <a:xfrm>
            <a:off x="457200" y="1752600"/>
            <a:ext cx="8229600" cy="4378325"/>
          </a:xfrm>
        </p:spPr>
        <p:txBody>
          <a:bodyPr/>
          <a:lstStyle/>
          <a:p>
            <a:pPr eaLnBrk="1" hangingPunct="1">
              <a:lnSpc>
                <a:spcPct val="90000"/>
              </a:lnSpc>
              <a:defRPr/>
            </a:pPr>
            <a:r>
              <a:rPr lang="en-US" altLang="en-US" sz="2800" b="1" dirty="0" smtClean="0">
                <a:solidFill>
                  <a:schemeClr val="hlink"/>
                </a:solidFill>
              </a:rPr>
              <a:t>Retirement Calculators</a:t>
            </a:r>
          </a:p>
          <a:p>
            <a:pPr eaLnBrk="1" hangingPunct="1">
              <a:lnSpc>
                <a:spcPct val="90000"/>
              </a:lnSpc>
              <a:buFont typeface="Wingdings" panose="05000000000000000000" pitchFamily="2" charset="2"/>
              <a:buNone/>
              <a:defRPr/>
            </a:pPr>
            <a:endParaRPr lang="en-US" altLang="en-US" sz="1200" b="1" u="sng" dirty="0" smtClean="0">
              <a:solidFill>
                <a:schemeClr val="hlink"/>
              </a:solidFill>
            </a:endParaRPr>
          </a:p>
          <a:p>
            <a:pPr lvl="1" eaLnBrk="1" hangingPunct="1">
              <a:lnSpc>
                <a:spcPct val="90000"/>
              </a:lnSpc>
              <a:defRPr/>
            </a:pPr>
            <a:r>
              <a:rPr lang="en-US" altLang="en-US" sz="2400" dirty="0" smtClean="0">
                <a:solidFill>
                  <a:schemeClr val="hlink"/>
                </a:solidFill>
                <a:hlinkClick r:id="rId3"/>
              </a:rPr>
              <a:t>aarp.org</a:t>
            </a:r>
            <a:r>
              <a:rPr lang="en-US" altLang="en-US" sz="2400" dirty="0" smtClean="0">
                <a:solidFill>
                  <a:schemeClr val="hlink"/>
                </a:solidFill>
              </a:rPr>
              <a:t> – “Money &amp; Work”, “Financial Planning &amp; Retirement”, “Retirement Planning Calculator”</a:t>
            </a:r>
          </a:p>
          <a:p>
            <a:pPr marL="471487" lvl="1" indent="0" eaLnBrk="1" hangingPunct="1">
              <a:lnSpc>
                <a:spcPct val="90000"/>
              </a:lnSpc>
              <a:buFont typeface="Wingdings" panose="05000000000000000000" pitchFamily="2" charset="2"/>
              <a:buNone/>
              <a:defRPr/>
            </a:pPr>
            <a:endParaRPr lang="en-US" altLang="en-US" sz="1200" dirty="0" smtClean="0">
              <a:solidFill>
                <a:schemeClr val="hlink"/>
              </a:solidFill>
            </a:endParaRPr>
          </a:p>
          <a:p>
            <a:pPr lvl="1" eaLnBrk="1" hangingPunct="1">
              <a:lnSpc>
                <a:spcPct val="90000"/>
              </a:lnSpc>
              <a:defRPr/>
            </a:pPr>
            <a:r>
              <a:rPr lang="en-US" altLang="en-US" sz="2400" dirty="0" smtClean="0">
                <a:solidFill>
                  <a:schemeClr val="hlink"/>
                </a:solidFill>
                <a:hlinkClick r:id="rId4"/>
              </a:rPr>
              <a:t>fidelity.com</a:t>
            </a:r>
            <a:r>
              <a:rPr lang="en-US" altLang="en-US" sz="2400" dirty="0" smtClean="0">
                <a:solidFill>
                  <a:schemeClr val="hlink"/>
                </a:solidFill>
              </a:rPr>
              <a:t> – “</a:t>
            </a:r>
            <a:r>
              <a:rPr lang="en-US" altLang="en-US" sz="2400" dirty="0" err="1" smtClean="0">
                <a:solidFill>
                  <a:schemeClr val="hlink"/>
                </a:solidFill>
              </a:rPr>
              <a:t>MyPlan</a:t>
            </a:r>
            <a:r>
              <a:rPr lang="en-US" altLang="en-US" sz="2400" dirty="0" smtClean="0">
                <a:solidFill>
                  <a:schemeClr val="hlink"/>
                </a:solidFill>
              </a:rPr>
              <a:t> Calculator” or “Retirement Quick Check”</a:t>
            </a:r>
          </a:p>
          <a:p>
            <a:pPr marL="471487" lvl="1" indent="0" eaLnBrk="1" hangingPunct="1">
              <a:lnSpc>
                <a:spcPct val="90000"/>
              </a:lnSpc>
              <a:buFont typeface="Wingdings" panose="05000000000000000000" pitchFamily="2" charset="2"/>
              <a:buNone/>
              <a:defRPr/>
            </a:pPr>
            <a:endParaRPr lang="en-US" altLang="en-US" sz="1200" dirty="0" smtClean="0">
              <a:solidFill>
                <a:schemeClr val="hlink"/>
              </a:solidFill>
            </a:endParaRPr>
          </a:p>
          <a:p>
            <a:pPr lvl="1" eaLnBrk="1" hangingPunct="1">
              <a:lnSpc>
                <a:spcPct val="90000"/>
              </a:lnSpc>
              <a:defRPr/>
            </a:pPr>
            <a:r>
              <a:rPr lang="en-US" altLang="en-US" sz="2400" dirty="0" smtClean="0">
                <a:solidFill>
                  <a:schemeClr val="hlink"/>
                </a:solidFill>
              </a:rPr>
              <a:t>FIREcalc.com – Motley Fool’s favorite</a:t>
            </a:r>
          </a:p>
          <a:p>
            <a:pPr marL="471487" lvl="1" indent="0" eaLnBrk="1" hangingPunct="1">
              <a:lnSpc>
                <a:spcPct val="90000"/>
              </a:lnSpc>
              <a:buFont typeface="Wingdings" panose="05000000000000000000" pitchFamily="2" charset="2"/>
              <a:buNone/>
              <a:defRPr/>
            </a:pPr>
            <a:endParaRPr lang="en-US" altLang="en-US" sz="1200" dirty="0" smtClean="0">
              <a:solidFill>
                <a:schemeClr val="hlink"/>
              </a:solidFill>
            </a:endParaRPr>
          </a:p>
          <a:p>
            <a:pPr lvl="1" eaLnBrk="1" hangingPunct="1">
              <a:lnSpc>
                <a:spcPct val="90000"/>
              </a:lnSpc>
              <a:defRPr/>
            </a:pPr>
            <a:r>
              <a:rPr lang="en-US" altLang="en-US" sz="2400" dirty="0" smtClean="0">
                <a:hlinkClick r:id="rId5"/>
              </a:rPr>
              <a:t>http://www.free-online-calculator-use.com/calculate-retirement-savings.html</a:t>
            </a:r>
            <a:r>
              <a:rPr lang="en-US" altLang="en-US" sz="2400" dirty="0" smtClean="0">
                <a:solidFill>
                  <a:schemeClr val="hlink"/>
                </a:solidFill>
              </a:rPr>
              <a:t> </a:t>
            </a:r>
          </a:p>
          <a:p>
            <a:pPr lvl="1" eaLnBrk="1" hangingPunct="1">
              <a:lnSpc>
                <a:spcPct val="90000"/>
              </a:lnSpc>
              <a:defRPr/>
            </a:pPr>
            <a:endParaRPr lang="en-US" altLang="en-US" dirty="0" smtClean="0">
              <a:solidFill>
                <a:schemeClr val="hlink"/>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650D12E-4162-4A36-A639-11C0B0433E96}"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624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62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3DB4F38-A991-4F97-9594-2B39AA5BA60C}" type="slidenum">
              <a:rPr lang="en-US" altLang="en-US">
                <a:latin typeface="Arial" panose="020B0604020202020204" pitchFamily="34" charset="0"/>
              </a:rPr>
              <a:pPr eaLnBrk="1" hangingPunct="1"/>
              <a:t>51</a:t>
            </a:fld>
            <a:endParaRPr lang="en-US" altLang="en-US">
              <a:latin typeface="Arial" panose="020B0604020202020204" pitchFamily="34" charset="0"/>
            </a:endParaRPr>
          </a:p>
        </p:txBody>
      </p:sp>
      <p:sp>
        <p:nvSpPr>
          <p:cNvPr id="62469" name="Rectangle 2"/>
          <p:cNvSpPr>
            <a:spLocks noGrp="1" noChangeArrowheads="1"/>
          </p:cNvSpPr>
          <p:nvPr>
            <p:ph type="title"/>
          </p:nvPr>
        </p:nvSpPr>
        <p:spPr>
          <a:xfrm>
            <a:off x="304800" y="609600"/>
            <a:ext cx="8229600" cy="838200"/>
          </a:xfrm>
        </p:spPr>
        <p:txBody>
          <a:bodyPr/>
          <a:lstStyle/>
          <a:p>
            <a:pPr eaLnBrk="1" hangingPunct="1"/>
            <a:r>
              <a:rPr lang="en-US" altLang="en-US" sz="3600" b="1" smtClean="0">
                <a:solidFill>
                  <a:schemeClr val="bg2"/>
                </a:solidFill>
              </a:rPr>
              <a:t>Resources (Websites)</a:t>
            </a:r>
          </a:p>
        </p:txBody>
      </p:sp>
      <p:sp>
        <p:nvSpPr>
          <p:cNvPr id="58374" name="Rectangle 3"/>
          <p:cNvSpPr>
            <a:spLocks noGrp="1" noChangeArrowheads="1"/>
          </p:cNvSpPr>
          <p:nvPr>
            <p:ph type="body" idx="1"/>
          </p:nvPr>
        </p:nvSpPr>
        <p:spPr>
          <a:xfrm>
            <a:off x="457200" y="1752600"/>
            <a:ext cx="8229600" cy="4378325"/>
          </a:xfrm>
        </p:spPr>
        <p:txBody>
          <a:bodyPr/>
          <a:lstStyle/>
          <a:p>
            <a:pPr eaLnBrk="1" hangingPunct="1">
              <a:defRPr/>
            </a:pPr>
            <a:r>
              <a:rPr lang="en-US" altLang="en-US" sz="2800" b="1" dirty="0" smtClean="0">
                <a:solidFill>
                  <a:schemeClr val="hlink"/>
                </a:solidFill>
              </a:rPr>
              <a:t>Reverse Mortgage Information</a:t>
            </a:r>
          </a:p>
          <a:p>
            <a:pPr lvl="1" eaLnBrk="1" hangingPunct="1">
              <a:defRPr/>
            </a:pPr>
            <a:r>
              <a:rPr lang="en-US" altLang="en-US" sz="2400" dirty="0" smtClean="0">
                <a:solidFill>
                  <a:schemeClr val="hlink"/>
                </a:solidFill>
                <a:hlinkClick r:id="rId3"/>
              </a:rPr>
              <a:t>rmaarp.com</a:t>
            </a:r>
            <a:endParaRPr lang="en-US" altLang="en-US" sz="2400" dirty="0" smtClean="0">
              <a:solidFill>
                <a:schemeClr val="hlink"/>
              </a:solidFill>
            </a:endParaRPr>
          </a:p>
          <a:p>
            <a:pPr lvl="1" eaLnBrk="1" hangingPunct="1">
              <a:defRPr/>
            </a:pPr>
            <a:r>
              <a:rPr lang="en-US" altLang="en-US" sz="2400" u="sng" dirty="0" smtClean="0">
                <a:solidFill>
                  <a:schemeClr val="hlink"/>
                </a:solidFill>
              </a:rPr>
              <a:t>goldengateway.com</a:t>
            </a:r>
            <a:r>
              <a:rPr lang="en-US" altLang="en-US" sz="2400" dirty="0" smtClean="0">
                <a:solidFill>
                  <a:schemeClr val="hlink"/>
                </a:solidFill>
              </a:rPr>
              <a:t> (click on “Do the Math”)</a:t>
            </a:r>
          </a:p>
          <a:p>
            <a:pPr lvl="1" eaLnBrk="1" hangingPunct="1">
              <a:defRPr/>
            </a:pPr>
            <a:r>
              <a:rPr lang="en-US" altLang="en-US" sz="2400" dirty="0" smtClean="0">
                <a:solidFill>
                  <a:schemeClr val="hlink"/>
                </a:solidFill>
              </a:rPr>
              <a:t>mtgprofessor.com</a:t>
            </a:r>
          </a:p>
          <a:p>
            <a:pPr marL="471487" lvl="1" indent="0" eaLnBrk="1" hangingPunct="1">
              <a:buFont typeface="Wingdings" panose="05000000000000000000" pitchFamily="2" charset="2"/>
              <a:buNone/>
              <a:defRPr/>
            </a:pPr>
            <a:endParaRPr lang="en-US" altLang="en-US" sz="2400" dirty="0" smtClean="0">
              <a:solidFill>
                <a:schemeClr val="hlink"/>
              </a:solidFill>
            </a:endParaRPr>
          </a:p>
          <a:p>
            <a:pPr eaLnBrk="1" hangingPunct="1">
              <a:defRPr/>
            </a:pPr>
            <a:r>
              <a:rPr lang="en-US" altLang="en-US" sz="2800" b="1" dirty="0" smtClean="0">
                <a:solidFill>
                  <a:schemeClr val="hlink"/>
                </a:solidFill>
              </a:rPr>
              <a:t>Roth Conversion Calculators</a:t>
            </a:r>
          </a:p>
          <a:p>
            <a:pPr lvl="1" eaLnBrk="1" hangingPunct="1">
              <a:defRPr/>
            </a:pPr>
            <a:r>
              <a:rPr lang="en-US" altLang="en-US" sz="2400" u="sng" dirty="0" smtClean="0">
                <a:solidFill>
                  <a:schemeClr val="hlink"/>
                </a:solidFill>
              </a:rPr>
              <a:t>wsj.com/</a:t>
            </a:r>
            <a:r>
              <a:rPr lang="en-US" altLang="en-US" sz="2400" u="sng" dirty="0" err="1" smtClean="0">
                <a:solidFill>
                  <a:schemeClr val="hlink"/>
                </a:solidFill>
              </a:rPr>
              <a:t>RothIRAWorksheet</a:t>
            </a:r>
            <a:endParaRPr lang="en-US" altLang="en-US" sz="2400" u="sng" dirty="0" smtClean="0">
              <a:solidFill>
                <a:schemeClr val="hlink"/>
              </a:solidFill>
            </a:endParaRPr>
          </a:p>
          <a:p>
            <a:pPr lvl="1" eaLnBrk="1" hangingPunct="1">
              <a:defRPr/>
            </a:pPr>
            <a:r>
              <a:rPr lang="en-US" altLang="en-US" sz="2400" u="sng" dirty="0" smtClean="0">
                <a:solidFill>
                  <a:schemeClr val="hlink"/>
                </a:solidFill>
              </a:rPr>
              <a:t>RothRetirement.com</a:t>
            </a:r>
          </a:p>
          <a:p>
            <a:pPr lvl="1" eaLnBrk="1" hangingPunct="1">
              <a:defRPr/>
            </a:pPr>
            <a:r>
              <a:rPr lang="en-US" altLang="en-US" sz="2400" u="sng" dirty="0" smtClean="0">
                <a:solidFill>
                  <a:schemeClr val="hlink"/>
                </a:solidFill>
              </a:rPr>
              <a:t>Personal.vanguard.com/us/</a:t>
            </a:r>
            <a:r>
              <a:rPr lang="en-US" altLang="en-US" sz="2400" u="sng" dirty="0" err="1" smtClean="0">
                <a:solidFill>
                  <a:schemeClr val="hlink"/>
                </a:solidFill>
              </a:rPr>
              <a:t>RothConversion</a:t>
            </a:r>
            <a:endParaRPr lang="en-US" altLang="en-US" sz="2400" u="sng" dirty="0" smtClean="0">
              <a:solidFill>
                <a:schemeClr val="hlink"/>
              </a:solidFill>
            </a:endParaRPr>
          </a:p>
          <a:p>
            <a:pPr lvl="1" eaLnBrk="1" hangingPunct="1">
              <a:defRPr/>
            </a:pPr>
            <a:endParaRPr lang="en-US" altLang="en-US" b="1" u="sng" dirty="0" smtClean="0">
              <a:solidFill>
                <a:schemeClr val="hlink"/>
              </a:solidFill>
            </a:endParaRPr>
          </a:p>
          <a:p>
            <a:pPr eaLnBrk="1" hangingPunct="1">
              <a:defRPr/>
            </a:pPr>
            <a:endParaRPr lang="en-US" altLang="en-US"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CF8045E-22C4-4474-9321-C1E52454CC57}"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634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634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E6EE68E-1E42-4963-AA68-7E1E0C135603}" type="slidenum">
              <a:rPr lang="en-US" altLang="en-US">
                <a:latin typeface="Arial" panose="020B0604020202020204" pitchFamily="34" charset="0"/>
              </a:rPr>
              <a:pPr eaLnBrk="1" hangingPunct="1"/>
              <a:t>52</a:t>
            </a:fld>
            <a:endParaRPr lang="en-US" altLang="en-US">
              <a:latin typeface="Arial" panose="020B0604020202020204" pitchFamily="34" charset="0"/>
            </a:endParaRPr>
          </a:p>
        </p:txBody>
      </p:sp>
      <p:sp>
        <p:nvSpPr>
          <p:cNvPr id="63493" name="Rectangle 2"/>
          <p:cNvSpPr>
            <a:spLocks noGrp="1" noChangeArrowheads="1"/>
          </p:cNvSpPr>
          <p:nvPr>
            <p:ph type="title"/>
          </p:nvPr>
        </p:nvSpPr>
        <p:spPr>
          <a:xfrm>
            <a:off x="457200" y="533400"/>
            <a:ext cx="8229600" cy="914400"/>
          </a:xfrm>
        </p:spPr>
        <p:txBody>
          <a:bodyPr/>
          <a:lstStyle/>
          <a:p>
            <a:pPr eaLnBrk="1" hangingPunct="1"/>
            <a:r>
              <a:rPr lang="en-US" altLang="en-US" sz="3600" b="1" smtClean="0">
                <a:solidFill>
                  <a:schemeClr val="bg2"/>
                </a:solidFill>
              </a:rPr>
              <a:t>Resources (Websites)</a:t>
            </a:r>
          </a:p>
        </p:txBody>
      </p:sp>
      <p:sp>
        <p:nvSpPr>
          <p:cNvPr id="59398" name="Rectangle 3"/>
          <p:cNvSpPr>
            <a:spLocks noGrp="1" noChangeArrowheads="1"/>
          </p:cNvSpPr>
          <p:nvPr>
            <p:ph type="body" idx="1"/>
          </p:nvPr>
        </p:nvSpPr>
        <p:spPr>
          <a:xfrm>
            <a:off x="457200" y="1752600"/>
            <a:ext cx="8229600" cy="4378325"/>
          </a:xfrm>
        </p:spPr>
        <p:txBody>
          <a:bodyPr/>
          <a:lstStyle/>
          <a:p>
            <a:pPr eaLnBrk="1" hangingPunct="1">
              <a:defRPr/>
            </a:pPr>
            <a:r>
              <a:rPr lang="en-US" altLang="en-US" sz="2800" b="1" dirty="0" smtClean="0">
                <a:solidFill>
                  <a:schemeClr val="hlink"/>
                </a:solidFill>
              </a:rPr>
              <a:t>To Evaluate Stocks/Bonds/Mutual Funds</a:t>
            </a:r>
          </a:p>
          <a:p>
            <a:pPr lvl="1" eaLnBrk="1" hangingPunct="1">
              <a:defRPr/>
            </a:pPr>
            <a:r>
              <a:rPr lang="en-US" altLang="en-US" sz="2400" dirty="0" smtClean="0">
                <a:solidFill>
                  <a:schemeClr val="hlink"/>
                </a:solidFill>
                <a:hlinkClick r:id="rId3"/>
              </a:rPr>
              <a:t>morningstar.com</a:t>
            </a:r>
            <a:endParaRPr lang="en-US" altLang="en-US" sz="2400" dirty="0" smtClean="0">
              <a:solidFill>
                <a:schemeClr val="hlink"/>
              </a:solidFill>
            </a:endParaRPr>
          </a:p>
          <a:p>
            <a:pPr marL="471487" lvl="1" indent="0" eaLnBrk="1" hangingPunct="1">
              <a:buFont typeface="Wingdings" panose="05000000000000000000" pitchFamily="2" charset="2"/>
              <a:buNone/>
              <a:defRPr/>
            </a:pPr>
            <a:endParaRPr lang="en-US" altLang="en-US" sz="1200" dirty="0" smtClean="0">
              <a:solidFill>
                <a:schemeClr val="hlink"/>
              </a:solidFill>
            </a:endParaRPr>
          </a:p>
          <a:p>
            <a:pPr lvl="1" eaLnBrk="1" hangingPunct="1">
              <a:buFont typeface="Wingdings" panose="05000000000000000000" pitchFamily="2" charset="2"/>
              <a:buNone/>
              <a:defRPr/>
            </a:pPr>
            <a:endParaRPr lang="en-US" altLang="en-US" sz="1200" dirty="0" smtClean="0">
              <a:solidFill>
                <a:schemeClr val="hlink"/>
              </a:solidFill>
            </a:endParaRPr>
          </a:p>
          <a:p>
            <a:pPr eaLnBrk="1" hangingPunct="1">
              <a:defRPr/>
            </a:pPr>
            <a:r>
              <a:rPr lang="en-US" altLang="en-US" sz="2800" b="1" dirty="0" smtClean="0">
                <a:solidFill>
                  <a:schemeClr val="hlink"/>
                </a:solidFill>
              </a:rPr>
              <a:t>Insurance Information Institute (Annuities)</a:t>
            </a:r>
          </a:p>
          <a:p>
            <a:pPr lvl="1" eaLnBrk="1" hangingPunct="1">
              <a:defRPr/>
            </a:pPr>
            <a:r>
              <a:rPr lang="en-US" altLang="en-US" sz="2400" dirty="0" smtClean="0">
                <a:solidFill>
                  <a:schemeClr val="hlink"/>
                </a:solidFill>
                <a:hlinkClick r:id="rId4"/>
              </a:rPr>
              <a:t>iii.org/individuals/annuities</a:t>
            </a:r>
            <a:endParaRPr lang="en-US" altLang="en-US" sz="2400" dirty="0" smtClean="0">
              <a:solidFill>
                <a:schemeClr val="hlink"/>
              </a:solidFill>
            </a:endParaRPr>
          </a:p>
          <a:p>
            <a:pPr marL="471487" lvl="1" indent="0" eaLnBrk="1" hangingPunct="1">
              <a:buFont typeface="Wingdings" panose="05000000000000000000" pitchFamily="2" charset="2"/>
              <a:buNone/>
              <a:defRPr/>
            </a:pPr>
            <a:endParaRPr lang="en-US" altLang="en-US" sz="1200" dirty="0" smtClean="0">
              <a:solidFill>
                <a:schemeClr val="hlink"/>
              </a:solidFill>
            </a:endParaRPr>
          </a:p>
          <a:p>
            <a:pPr marL="471487" lvl="1" indent="0" eaLnBrk="1" hangingPunct="1">
              <a:buFont typeface="Wingdings" panose="05000000000000000000" pitchFamily="2" charset="2"/>
              <a:buNone/>
              <a:defRPr/>
            </a:pPr>
            <a:endParaRPr lang="en-US" altLang="en-US" sz="1200" dirty="0" smtClean="0">
              <a:solidFill>
                <a:schemeClr val="hlink"/>
              </a:solidFill>
            </a:endParaRPr>
          </a:p>
          <a:p>
            <a:pPr eaLnBrk="1" hangingPunct="1">
              <a:defRPr/>
            </a:pPr>
            <a:r>
              <a:rPr lang="en-US" altLang="en-US" sz="2800" b="1" dirty="0" smtClean="0">
                <a:solidFill>
                  <a:schemeClr val="hlink"/>
                </a:solidFill>
              </a:rPr>
              <a:t>To Check Annuity/Insurance Companies’ Financial Strength</a:t>
            </a:r>
          </a:p>
          <a:p>
            <a:pPr lvl="1" eaLnBrk="1" hangingPunct="1">
              <a:defRPr/>
            </a:pPr>
            <a:r>
              <a:rPr lang="en-US" altLang="en-US" sz="2400" u="sng" dirty="0" smtClean="0">
                <a:solidFill>
                  <a:schemeClr val="hlink"/>
                </a:solidFill>
              </a:rPr>
              <a:t>Insure.com</a:t>
            </a:r>
          </a:p>
          <a:p>
            <a:pPr lvl="1" eaLnBrk="1" hangingPunct="1">
              <a:buFont typeface="Wingdings" panose="05000000000000000000" pitchFamily="2" charset="2"/>
              <a:buNone/>
              <a:defRPr/>
            </a:pPr>
            <a:endParaRPr lang="en-US" altLang="en-US" dirty="0" smtClean="0">
              <a:solidFill>
                <a:schemeClr val="hlink"/>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67714B2-49A6-42F0-A82D-F87CF2F34673}"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645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64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061A960-7FC1-4792-AF0E-13C909290F13}" type="slidenum">
              <a:rPr lang="en-US" altLang="en-US">
                <a:latin typeface="Arial" panose="020B0604020202020204" pitchFamily="34" charset="0"/>
              </a:rPr>
              <a:pPr eaLnBrk="1" hangingPunct="1"/>
              <a:t>53</a:t>
            </a:fld>
            <a:endParaRPr lang="en-US" altLang="en-US">
              <a:latin typeface="Arial" panose="020B0604020202020204" pitchFamily="34" charset="0"/>
            </a:endParaRPr>
          </a:p>
        </p:txBody>
      </p:sp>
      <p:sp>
        <p:nvSpPr>
          <p:cNvPr id="64517" name="Rectangle 2"/>
          <p:cNvSpPr>
            <a:spLocks noGrp="1" noChangeArrowheads="1"/>
          </p:cNvSpPr>
          <p:nvPr>
            <p:ph type="title"/>
          </p:nvPr>
        </p:nvSpPr>
        <p:spPr>
          <a:xfrm>
            <a:off x="457200" y="533400"/>
            <a:ext cx="8229600" cy="914400"/>
          </a:xfrm>
        </p:spPr>
        <p:txBody>
          <a:bodyPr/>
          <a:lstStyle/>
          <a:p>
            <a:pPr eaLnBrk="1" hangingPunct="1"/>
            <a:r>
              <a:rPr lang="en-US" altLang="en-US" sz="3600" b="1" smtClean="0">
                <a:solidFill>
                  <a:schemeClr val="bg2"/>
                </a:solidFill>
              </a:rPr>
              <a:t>Resources (Websites)</a:t>
            </a:r>
          </a:p>
        </p:txBody>
      </p:sp>
      <p:sp>
        <p:nvSpPr>
          <p:cNvPr id="60422" name="Rectangle 3"/>
          <p:cNvSpPr>
            <a:spLocks noGrp="1" noChangeArrowheads="1"/>
          </p:cNvSpPr>
          <p:nvPr>
            <p:ph type="body" idx="1"/>
          </p:nvPr>
        </p:nvSpPr>
        <p:spPr>
          <a:xfrm>
            <a:off x="457200" y="1752600"/>
            <a:ext cx="8229600" cy="4378325"/>
          </a:xfrm>
        </p:spPr>
        <p:txBody>
          <a:bodyPr/>
          <a:lstStyle/>
          <a:p>
            <a:pPr marL="0" indent="0" eaLnBrk="1" hangingPunct="1">
              <a:buFont typeface="Wingdings" panose="05000000000000000000" pitchFamily="2" charset="2"/>
              <a:buNone/>
              <a:defRPr/>
            </a:pPr>
            <a:endParaRPr lang="en-US" altLang="en-US" sz="1200" b="1" dirty="0" smtClean="0">
              <a:solidFill>
                <a:schemeClr val="hlink"/>
              </a:solidFill>
            </a:endParaRPr>
          </a:p>
          <a:p>
            <a:pPr eaLnBrk="1" hangingPunct="1">
              <a:defRPr/>
            </a:pPr>
            <a:r>
              <a:rPr lang="en-US" altLang="en-US" sz="2800" b="1" dirty="0" smtClean="0">
                <a:solidFill>
                  <a:schemeClr val="hlink"/>
                </a:solidFill>
              </a:rPr>
              <a:t>Stock Market Simulation</a:t>
            </a:r>
            <a:r>
              <a:rPr lang="en-US" altLang="en-US" sz="2800" dirty="0" smtClean="0"/>
              <a:t> </a:t>
            </a:r>
          </a:p>
          <a:p>
            <a:pPr lvl="1" eaLnBrk="1" hangingPunct="1">
              <a:defRPr/>
            </a:pPr>
            <a:r>
              <a:rPr lang="en-US" altLang="en-US" sz="2400" dirty="0" smtClean="0">
                <a:hlinkClick r:id="rId3"/>
              </a:rPr>
              <a:t>vse.marketwatch.com</a:t>
            </a:r>
            <a:endParaRPr lang="en-US" altLang="en-US" sz="2400" dirty="0" smtClean="0"/>
          </a:p>
          <a:p>
            <a:pPr lvl="1" eaLnBrk="1" hangingPunct="1">
              <a:buFont typeface="Wingdings" panose="05000000000000000000" pitchFamily="2" charset="2"/>
              <a:buNone/>
              <a:defRPr/>
            </a:pPr>
            <a:endParaRPr lang="en-US" altLang="en-US" dirty="0" smtClean="0">
              <a:solidFill>
                <a:schemeClr val="hlink"/>
              </a:solidFill>
            </a:endParaRPr>
          </a:p>
          <a:p>
            <a:pPr eaLnBrk="1" hangingPunct="1">
              <a:defRPr/>
            </a:pPr>
            <a:r>
              <a:rPr lang="en-US" altLang="en-US" sz="2800" b="1" dirty="0" smtClean="0">
                <a:solidFill>
                  <a:schemeClr val="hlink"/>
                </a:solidFill>
              </a:rPr>
              <a:t>To Improve your Bottom Line</a:t>
            </a:r>
          </a:p>
          <a:p>
            <a:pPr lvl="1" eaLnBrk="1" hangingPunct="1">
              <a:defRPr/>
            </a:pPr>
            <a:r>
              <a:rPr lang="en-US" altLang="en-US" sz="2400" dirty="0" smtClean="0">
                <a:solidFill>
                  <a:schemeClr val="hlink"/>
                </a:solidFill>
                <a:hlinkClick r:id="rId4"/>
              </a:rPr>
              <a:t>money.cnn.com/pf/retirement/index.html</a:t>
            </a:r>
            <a:endParaRPr lang="en-US" altLang="en-US" sz="2400" dirty="0" smtClean="0">
              <a:solidFill>
                <a:schemeClr val="hlink"/>
              </a:solidFill>
            </a:endParaRPr>
          </a:p>
          <a:p>
            <a:pPr lvl="1" eaLnBrk="1" hangingPunct="1">
              <a:defRPr/>
            </a:pPr>
            <a:r>
              <a:rPr lang="en-US" altLang="en-US" sz="2400" u="sng" dirty="0" smtClean="0">
                <a:solidFill>
                  <a:schemeClr val="hlink"/>
                </a:solidFill>
              </a:rPr>
              <a:t>moneychimp.com</a:t>
            </a:r>
          </a:p>
          <a:p>
            <a:pPr lvl="1" eaLnBrk="1" hangingPunct="1">
              <a:defRPr/>
            </a:pPr>
            <a:r>
              <a:rPr lang="en-US" altLang="en-US" sz="2400" u="sng" dirty="0" smtClean="0">
                <a:solidFill>
                  <a:schemeClr val="hlink"/>
                </a:solidFill>
              </a:rPr>
              <a:t>getrichslowly.org</a:t>
            </a:r>
          </a:p>
          <a:p>
            <a:pPr lvl="1" eaLnBrk="1" hangingPunct="1">
              <a:defRPr/>
            </a:pPr>
            <a:r>
              <a:rPr lang="en-US" altLang="en-US" sz="2400" u="sng" dirty="0" smtClean="0">
                <a:solidFill>
                  <a:schemeClr val="hlink"/>
                </a:solidFill>
              </a:rPr>
              <a:t>investopedia.com(An investing dictionary)</a:t>
            </a:r>
            <a:endParaRPr lang="en-US" altLang="en-US" sz="2400" u="sng"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44C1544-5F87-4847-91AB-A3E764B93483}"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655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65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0F272DF-6AE7-452C-9913-5B7FCA3D6CCC}" type="slidenum">
              <a:rPr lang="en-US" altLang="en-US">
                <a:latin typeface="Arial" panose="020B0604020202020204" pitchFamily="34" charset="0"/>
              </a:rPr>
              <a:pPr eaLnBrk="1" hangingPunct="1"/>
              <a:t>54</a:t>
            </a:fld>
            <a:endParaRPr lang="en-US" altLang="en-US">
              <a:latin typeface="Arial" panose="020B0604020202020204" pitchFamily="34" charset="0"/>
            </a:endParaRPr>
          </a:p>
        </p:txBody>
      </p:sp>
      <p:sp>
        <p:nvSpPr>
          <p:cNvPr id="65541" name="Rectangle 2"/>
          <p:cNvSpPr>
            <a:spLocks noGrp="1" noChangeArrowheads="1"/>
          </p:cNvSpPr>
          <p:nvPr>
            <p:ph type="title"/>
          </p:nvPr>
        </p:nvSpPr>
        <p:spPr>
          <a:xfrm>
            <a:off x="457200" y="533400"/>
            <a:ext cx="8229600" cy="914400"/>
          </a:xfrm>
        </p:spPr>
        <p:txBody>
          <a:bodyPr/>
          <a:lstStyle/>
          <a:p>
            <a:pPr eaLnBrk="1" hangingPunct="1"/>
            <a:r>
              <a:rPr lang="en-US" altLang="en-US" sz="3600" b="1" smtClean="0">
                <a:solidFill>
                  <a:schemeClr val="bg2"/>
                </a:solidFill>
              </a:rPr>
              <a:t>Resources (Websites)</a:t>
            </a:r>
          </a:p>
        </p:txBody>
      </p:sp>
      <p:sp>
        <p:nvSpPr>
          <p:cNvPr id="65542" name="Rectangle 3"/>
          <p:cNvSpPr>
            <a:spLocks noGrp="1" noChangeArrowheads="1"/>
          </p:cNvSpPr>
          <p:nvPr>
            <p:ph type="body" idx="1"/>
          </p:nvPr>
        </p:nvSpPr>
        <p:spPr>
          <a:xfrm>
            <a:off x="457200" y="1752600"/>
            <a:ext cx="8229600" cy="4378325"/>
          </a:xfrm>
        </p:spPr>
        <p:txBody>
          <a:bodyPr/>
          <a:lstStyle/>
          <a:p>
            <a:pPr eaLnBrk="1" hangingPunct="1"/>
            <a:endParaRPr lang="en-US" altLang="en-US" sz="2800" b="1" smtClean="0">
              <a:solidFill>
                <a:schemeClr val="hlink"/>
              </a:solidFill>
            </a:endParaRPr>
          </a:p>
          <a:p>
            <a:pPr eaLnBrk="1" hangingPunct="1"/>
            <a:r>
              <a:rPr lang="en-US" altLang="en-US" sz="2800" b="1" smtClean="0">
                <a:solidFill>
                  <a:schemeClr val="hlink"/>
                </a:solidFill>
              </a:rPr>
              <a:t>To Track All your Money in One Place</a:t>
            </a:r>
          </a:p>
          <a:p>
            <a:pPr lvl="1" eaLnBrk="1" hangingPunct="1"/>
            <a:r>
              <a:rPr lang="en-US" altLang="en-US" sz="2400" u="sng" smtClean="0">
                <a:solidFill>
                  <a:schemeClr val="hlink"/>
                </a:solidFill>
              </a:rPr>
              <a:t>moneycenter.yodlee.com</a:t>
            </a:r>
            <a:endParaRPr lang="en-US" altLang="en-US" sz="2400" b="1" u="sng" smtClean="0">
              <a:solidFill>
                <a:schemeClr val="hlink"/>
              </a:solidFill>
            </a:endParaRPr>
          </a:p>
          <a:p>
            <a:pPr lvl="1" eaLnBrk="1" hangingPunct="1"/>
            <a:r>
              <a:rPr lang="en-US" altLang="en-US" sz="2400" u="sng" smtClean="0">
                <a:solidFill>
                  <a:schemeClr val="hlink"/>
                </a:solidFill>
              </a:rPr>
              <a:t>mint.com</a:t>
            </a:r>
          </a:p>
          <a:p>
            <a:pPr lvl="1" eaLnBrk="1" hangingPunct="1">
              <a:buFont typeface="Wingdings" panose="05000000000000000000" pitchFamily="2" charset="2"/>
              <a:buNone/>
            </a:pPr>
            <a:endParaRPr lang="en-US" altLang="en-US" smtClean="0">
              <a:solidFill>
                <a:schemeClr val="hlink"/>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533400"/>
            <a:ext cx="8229600" cy="914400"/>
          </a:xfrm>
        </p:spPr>
        <p:txBody>
          <a:bodyPr/>
          <a:lstStyle/>
          <a:p>
            <a:r>
              <a:rPr lang="en-US" altLang="en-US" sz="3600" b="1" smtClean="0">
                <a:solidFill>
                  <a:schemeClr val="bg2"/>
                </a:solidFill>
              </a:rPr>
              <a:t>Resources (Websites)</a:t>
            </a:r>
            <a:endParaRPr lang="en-US" altLang="en-US" sz="3600" b="1" smtClean="0"/>
          </a:p>
        </p:txBody>
      </p:sp>
      <p:sp>
        <p:nvSpPr>
          <p:cNvPr id="62467" name="Content Placeholder 2"/>
          <p:cNvSpPr>
            <a:spLocks noGrp="1"/>
          </p:cNvSpPr>
          <p:nvPr>
            <p:ph idx="1"/>
          </p:nvPr>
        </p:nvSpPr>
        <p:spPr>
          <a:xfrm>
            <a:off x="457200" y="1752600"/>
            <a:ext cx="8229600" cy="4495800"/>
          </a:xfrm>
        </p:spPr>
        <p:txBody>
          <a:bodyPr/>
          <a:lstStyle/>
          <a:p>
            <a:pPr>
              <a:defRPr/>
            </a:pPr>
            <a:endParaRPr lang="en-US" altLang="en-US" sz="2800" b="1" dirty="0" smtClean="0">
              <a:solidFill>
                <a:srgbClr val="996633"/>
              </a:solidFill>
            </a:endParaRPr>
          </a:p>
          <a:p>
            <a:pPr>
              <a:defRPr/>
            </a:pPr>
            <a:r>
              <a:rPr lang="en-US" altLang="en-US" sz="2800" b="1" dirty="0" smtClean="0">
                <a:solidFill>
                  <a:srgbClr val="996633"/>
                </a:solidFill>
              </a:rPr>
              <a:t>Sources for vetting your financial adviser.</a:t>
            </a:r>
          </a:p>
          <a:p>
            <a:pPr lvl="1">
              <a:defRPr/>
            </a:pPr>
            <a:r>
              <a:rPr lang="en-US" altLang="en-US" dirty="0" smtClean="0">
                <a:solidFill>
                  <a:srgbClr val="996633"/>
                </a:solidFill>
              </a:rPr>
              <a:t>Financial Industry Regulatory Agency</a:t>
            </a:r>
          </a:p>
          <a:p>
            <a:pPr lvl="2">
              <a:defRPr/>
            </a:pPr>
            <a:r>
              <a:rPr lang="en-US" altLang="en-US" dirty="0" smtClean="0">
                <a:solidFill>
                  <a:srgbClr val="996633"/>
                </a:solidFill>
                <a:hlinkClick r:id="rId3"/>
              </a:rPr>
              <a:t>www.finra.org</a:t>
            </a:r>
            <a:endParaRPr lang="en-US" altLang="en-US" dirty="0" smtClean="0">
              <a:solidFill>
                <a:srgbClr val="996633"/>
              </a:solidFill>
            </a:endParaRPr>
          </a:p>
          <a:p>
            <a:pPr marL="909637" lvl="2" indent="0">
              <a:buFont typeface="Wingdings" panose="05000000000000000000" pitchFamily="2" charset="2"/>
              <a:buNone/>
              <a:defRPr/>
            </a:pPr>
            <a:endParaRPr lang="en-US" altLang="en-US" dirty="0" smtClean="0">
              <a:solidFill>
                <a:srgbClr val="996633"/>
              </a:solidFill>
            </a:endParaRPr>
          </a:p>
          <a:p>
            <a:pPr lvl="1">
              <a:defRPr/>
            </a:pPr>
            <a:r>
              <a:rPr lang="en-US" altLang="en-US" dirty="0" smtClean="0">
                <a:solidFill>
                  <a:srgbClr val="996633"/>
                </a:solidFill>
              </a:rPr>
              <a:t>For Firms Regulated by SEC (over 25 million)</a:t>
            </a:r>
          </a:p>
          <a:p>
            <a:pPr lvl="2">
              <a:defRPr/>
            </a:pPr>
            <a:r>
              <a:rPr lang="en-US" altLang="en-US" dirty="0" smtClean="0">
                <a:solidFill>
                  <a:srgbClr val="996633"/>
                </a:solidFill>
                <a:hlinkClick r:id="rId4"/>
              </a:rPr>
              <a:t>www.adviserinfo.sec.gov</a:t>
            </a:r>
            <a:endParaRPr lang="en-US" altLang="en-US" dirty="0" smtClean="0">
              <a:solidFill>
                <a:srgbClr val="996633"/>
              </a:solidFill>
            </a:endParaRPr>
          </a:p>
        </p:txBody>
      </p:sp>
      <p:sp>
        <p:nvSpPr>
          <p:cNvPr id="665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A62F37F-8BD3-4780-8D42-132451F17F07}"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665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665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11A3996-0489-40AE-AF33-02B3C7E3BC18}" type="slidenum">
              <a:rPr lang="en-US" altLang="en-US">
                <a:latin typeface="Arial" panose="020B0604020202020204" pitchFamily="34" charset="0"/>
              </a:rPr>
              <a:pPr eaLnBrk="1" hangingPunct="1"/>
              <a:t>55</a:t>
            </a:fld>
            <a:endParaRPr lang="en-US" altLang="en-US">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533400"/>
            <a:ext cx="8229600" cy="914400"/>
          </a:xfrm>
        </p:spPr>
        <p:txBody>
          <a:bodyPr/>
          <a:lstStyle/>
          <a:p>
            <a:r>
              <a:rPr lang="en-US" altLang="en-US" sz="3600" b="1" smtClean="0">
                <a:solidFill>
                  <a:schemeClr val="bg2"/>
                </a:solidFill>
              </a:rPr>
              <a:t>Resources (Websites)</a:t>
            </a:r>
            <a:endParaRPr lang="en-US" altLang="en-US" sz="3600" smtClean="0"/>
          </a:p>
        </p:txBody>
      </p:sp>
      <p:sp>
        <p:nvSpPr>
          <p:cNvPr id="3" name="Content Placeholder 2"/>
          <p:cNvSpPr>
            <a:spLocks noGrp="1"/>
          </p:cNvSpPr>
          <p:nvPr>
            <p:ph idx="1"/>
          </p:nvPr>
        </p:nvSpPr>
        <p:spPr>
          <a:xfrm>
            <a:off x="457200" y="1752600"/>
            <a:ext cx="8229600" cy="4378325"/>
          </a:xfrm>
        </p:spPr>
        <p:txBody>
          <a:bodyPr/>
          <a:lstStyle/>
          <a:p>
            <a:pPr>
              <a:defRPr/>
            </a:pPr>
            <a:endParaRPr lang="en-US" altLang="en-US" b="1" dirty="0" smtClean="0">
              <a:solidFill>
                <a:srgbClr val="996633"/>
              </a:solidFill>
            </a:endParaRPr>
          </a:p>
          <a:p>
            <a:pPr>
              <a:defRPr/>
            </a:pPr>
            <a:r>
              <a:rPr lang="en-US" altLang="en-US" sz="2800" b="1" dirty="0" smtClean="0">
                <a:solidFill>
                  <a:srgbClr val="996633"/>
                </a:solidFill>
              </a:rPr>
              <a:t>Sources for vetting your financial adviser.</a:t>
            </a:r>
          </a:p>
          <a:p>
            <a:pPr lvl="1">
              <a:defRPr/>
            </a:pPr>
            <a:r>
              <a:rPr lang="en-US" altLang="en-US" dirty="0" smtClean="0">
                <a:solidFill>
                  <a:srgbClr val="996633"/>
                </a:solidFill>
              </a:rPr>
              <a:t>For Advisers Education and Work History</a:t>
            </a:r>
          </a:p>
          <a:p>
            <a:pPr lvl="2">
              <a:defRPr/>
            </a:pPr>
            <a:r>
              <a:rPr lang="en-US" altLang="en-US" dirty="0" smtClean="0">
                <a:solidFill>
                  <a:srgbClr val="996633"/>
                </a:solidFill>
              </a:rPr>
              <a:t>Certified Financial Planner Board of Standards Inc.</a:t>
            </a:r>
          </a:p>
          <a:p>
            <a:pPr lvl="3">
              <a:defRPr/>
            </a:pPr>
            <a:r>
              <a:rPr lang="en-US" altLang="en-US" dirty="0" smtClean="0">
                <a:solidFill>
                  <a:srgbClr val="996633"/>
                </a:solidFill>
                <a:hlinkClick r:id="rId2"/>
              </a:rPr>
              <a:t>www.cfp.net</a:t>
            </a:r>
            <a:endParaRPr lang="en-US" altLang="en-US" dirty="0" smtClean="0">
              <a:solidFill>
                <a:srgbClr val="996633"/>
              </a:solidFill>
            </a:endParaRPr>
          </a:p>
          <a:p>
            <a:pPr marL="1389063" lvl="3" indent="0">
              <a:buFont typeface="Wingdings" panose="05000000000000000000" pitchFamily="2" charset="2"/>
              <a:buNone/>
              <a:defRPr/>
            </a:pPr>
            <a:endParaRPr lang="en-US" altLang="en-US" dirty="0" smtClean="0">
              <a:solidFill>
                <a:srgbClr val="996633"/>
              </a:solidFill>
            </a:endParaRPr>
          </a:p>
          <a:p>
            <a:pPr lvl="2">
              <a:defRPr/>
            </a:pPr>
            <a:r>
              <a:rPr lang="en-US" altLang="en-US" dirty="0" smtClean="0">
                <a:solidFill>
                  <a:srgbClr val="996633"/>
                </a:solidFill>
              </a:rPr>
              <a:t>Financial Planning Association</a:t>
            </a:r>
          </a:p>
          <a:p>
            <a:pPr lvl="3">
              <a:defRPr/>
            </a:pPr>
            <a:r>
              <a:rPr lang="en-US" altLang="en-US" dirty="0" smtClean="0">
                <a:solidFill>
                  <a:srgbClr val="996633"/>
                </a:solidFill>
              </a:rPr>
              <a:t>www.fpanet.org</a:t>
            </a:r>
          </a:p>
          <a:p>
            <a:pPr marL="0" indent="0">
              <a:buFont typeface="Wingdings" panose="05000000000000000000" pitchFamily="2" charset="2"/>
              <a:buNone/>
              <a:defRPr/>
            </a:pPr>
            <a:endParaRPr lang="en-US" dirty="0"/>
          </a:p>
        </p:txBody>
      </p:sp>
      <p:sp>
        <p:nvSpPr>
          <p:cNvPr id="675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7A09C38-7341-4D96-971B-168011583072}"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675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675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AB6AB61-2E97-4DAA-9B97-A6F0D3CF2EA9}" type="slidenum">
              <a:rPr lang="en-US" altLang="en-US">
                <a:latin typeface="Arial" panose="020B0604020202020204" pitchFamily="34" charset="0"/>
              </a:rPr>
              <a:pPr eaLnBrk="1" hangingPunct="1"/>
              <a:t>56</a:t>
            </a:fld>
            <a:endParaRPr lang="en-US" altLang="en-US">
              <a:latin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5FC4F2A-58BD-4AC4-A734-0B0574FAB356}"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686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686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F9B487F-D16B-487E-B559-C22873288193}" type="slidenum">
              <a:rPr lang="en-US" altLang="en-US">
                <a:latin typeface="Arial" panose="020B0604020202020204" pitchFamily="34" charset="0"/>
              </a:rPr>
              <a:pPr eaLnBrk="1" hangingPunct="1"/>
              <a:t>57</a:t>
            </a:fld>
            <a:endParaRPr lang="en-US" altLang="en-US">
              <a:latin typeface="Arial" panose="020B0604020202020204" pitchFamily="34" charset="0"/>
            </a:endParaRPr>
          </a:p>
        </p:txBody>
      </p:sp>
      <p:sp>
        <p:nvSpPr>
          <p:cNvPr id="68613" name="Rectangle 2"/>
          <p:cNvSpPr>
            <a:spLocks noGrp="1" noChangeArrowheads="1"/>
          </p:cNvSpPr>
          <p:nvPr>
            <p:ph type="title"/>
          </p:nvPr>
        </p:nvSpPr>
        <p:spPr>
          <a:xfrm>
            <a:off x="457200" y="533400"/>
            <a:ext cx="8229600" cy="914400"/>
          </a:xfrm>
        </p:spPr>
        <p:txBody>
          <a:bodyPr/>
          <a:lstStyle/>
          <a:p>
            <a:pPr algn="ctr" eaLnBrk="1" hangingPunct="1"/>
            <a:r>
              <a:rPr lang="en-US" altLang="en-US" smtClean="0">
                <a:solidFill>
                  <a:schemeClr val="bg2"/>
                </a:solidFill>
              </a:rPr>
              <a:t> </a:t>
            </a:r>
            <a:r>
              <a:rPr lang="en-US" altLang="en-US" sz="4000" b="1" smtClean="0">
                <a:solidFill>
                  <a:schemeClr val="bg2"/>
                </a:solidFill>
              </a:rPr>
              <a:t>Investing for Retirment</a:t>
            </a:r>
          </a:p>
        </p:txBody>
      </p:sp>
      <p:sp>
        <p:nvSpPr>
          <p:cNvPr id="68614" name="Rectangle 3"/>
          <p:cNvSpPr>
            <a:spLocks noGrp="1" noChangeArrowheads="1"/>
          </p:cNvSpPr>
          <p:nvPr>
            <p:ph type="body" idx="1"/>
          </p:nvPr>
        </p:nvSpPr>
        <p:spPr>
          <a:xfrm>
            <a:off x="457200" y="1752600"/>
            <a:ext cx="8229600" cy="4378325"/>
          </a:xfrm>
        </p:spPr>
        <p:txBody>
          <a:bodyPr/>
          <a:lstStyle/>
          <a:p>
            <a:pPr algn="ctr" eaLnBrk="1" hangingPunct="1">
              <a:buFont typeface="Wingdings" panose="05000000000000000000" pitchFamily="2" charset="2"/>
              <a:buNone/>
            </a:pPr>
            <a:r>
              <a:rPr lang="en-US" altLang="en-US" b="1" smtClean="0">
                <a:solidFill>
                  <a:schemeClr val="hlink"/>
                </a:solidFill>
              </a:rPr>
              <a:t>Thank You!</a:t>
            </a:r>
          </a:p>
          <a:p>
            <a:pPr algn="ctr" eaLnBrk="1" hangingPunct="1">
              <a:buFont typeface="Wingdings" panose="05000000000000000000" pitchFamily="2" charset="2"/>
              <a:buNone/>
            </a:pPr>
            <a:endParaRPr lang="en-US" altLang="en-US" sz="1200" smtClean="0">
              <a:solidFill>
                <a:schemeClr val="hlink"/>
              </a:solidFill>
            </a:endParaRPr>
          </a:p>
          <a:p>
            <a:pPr algn="ctr" eaLnBrk="1" hangingPunct="1">
              <a:buFont typeface="Wingdings" panose="05000000000000000000" pitchFamily="2" charset="2"/>
              <a:buNone/>
            </a:pPr>
            <a:r>
              <a:rPr lang="en-US" altLang="en-US" smtClean="0">
                <a:solidFill>
                  <a:schemeClr val="hlink"/>
                </a:solidFill>
              </a:rPr>
              <a:t>Questions</a:t>
            </a:r>
          </a:p>
          <a:p>
            <a:pPr algn="ctr" eaLnBrk="1" hangingPunct="1">
              <a:buFont typeface="Wingdings" panose="05000000000000000000" pitchFamily="2" charset="2"/>
              <a:buNone/>
            </a:pPr>
            <a:endParaRPr lang="en-US" altLang="en-US" b="1" u="sng" smtClean="0">
              <a:solidFill>
                <a:schemeClr val="hlink"/>
              </a:solidFill>
            </a:endParaRPr>
          </a:p>
          <a:p>
            <a:pPr algn="ctr" eaLnBrk="1" hangingPunct="1">
              <a:buFont typeface="Wingdings" panose="05000000000000000000" pitchFamily="2" charset="2"/>
              <a:buNone/>
            </a:pPr>
            <a:endParaRPr lang="en-US" altLang="en-US" sz="2400" b="1" smtClean="0">
              <a:solidFill>
                <a:schemeClr val="hlink"/>
              </a:solidFill>
            </a:endParaRPr>
          </a:p>
          <a:p>
            <a:pPr algn="ctr" eaLnBrk="1" hangingPunct="1">
              <a:buFont typeface="Wingdings" panose="05000000000000000000" pitchFamily="2" charset="2"/>
              <a:buNone/>
            </a:pPr>
            <a:r>
              <a:rPr lang="en-US" altLang="en-US" sz="2800" smtClean="0">
                <a:solidFill>
                  <a:schemeClr val="hlink"/>
                </a:solidFill>
              </a:rPr>
              <a:t>Bob Schulz</a:t>
            </a:r>
          </a:p>
          <a:p>
            <a:pPr algn="ctr" eaLnBrk="1" hangingPunct="1">
              <a:buFont typeface="Wingdings" panose="05000000000000000000" pitchFamily="2" charset="2"/>
              <a:buNone/>
            </a:pPr>
            <a:r>
              <a:rPr lang="en-US" altLang="en-US" sz="2800" smtClean="0">
                <a:solidFill>
                  <a:schemeClr val="hlink"/>
                </a:solidFill>
              </a:rPr>
              <a:t>http://www.retirementguy.org</a:t>
            </a:r>
          </a:p>
          <a:p>
            <a:pPr algn="ctr" eaLnBrk="1" hangingPunct="1">
              <a:buFont typeface="Wingdings" panose="05000000000000000000" pitchFamily="2" charset="2"/>
              <a:buNone/>
            </a:pPr>
            <a:r>
              <a:rPr lang="en-US" altLang="en-US" sz="2800" smtClean="0">
                <a:solidFill>
                  <a:schemeClr val="hlink"/>
                </a:solidFill>
              </a:rPr>
              <a:t>rhschulz2000@gmail.com</a:t>
            </a:r>
          </a:p>
          <a:p>
            <a:pPr algn="ctr" eaLnBrk="1" hangingPunct="1">
              <a:buFont typeface="Wingdings" panose="05000000000000000000" pitchFamily="2" charset="2"/>
              <a:buNone/>
            </a:pPr>
            <a:endParaRPr lang="en-US" altLang="en-US" smtClean="0">
              <a:solidFill>
                <a:schemeClr val="hlink"/>
              </a:solidFill>
            </a:endParaRPr>
          </a:p>
          <a:p>
            <a:pPr algn="ctr" eaLnBrk="1" hangingPunct="1">
              <a:buFont typeface="Wingdings" panose="05000000000000000000" pitchFamily="2" charset="2"/>
              <a:buNone/>
            </a:pPr>
            <a:endParaRPr lang="en-US" altLang="en-US" smtClean="0">
              <a:solidFill>
                <a:schemeClr val="hlink"/>
              </a:solidFill>
            </a:endParaRPr>
          </a:p>
          <a:p>
            <a:pPr algn="ctr" eaLnBrk="1" hangingPunct="1">
              <a:buFont typeface="Wingdings" panose="05000000000000000000" pitchFamily="2" charset="2"/>
              <a:buNone/>
            </a:pPr>
            <a:endParaRPr lang="en-US" altLang="en-US" b="1" u="sng" smtClean="0">
              <a:solidFill>
                <a:schemeClr val="hlink"/>
              </a:solidFill>
            </a:endParaRPr>
          </a:p>
          <a:p>
            <a:pPr algn="ctr" eaLnBrk="1" hangingPunct="1">
              <a:buFont typeface="Wingdings" panose="05000000000000000000" pitchFamily="2" charset="2"/>
              <a:buNone/>
            </a:pPr>
            <a:endParaRPr lang="en-US" altLang="en-US" b="1" u="sng" smtClean="0">
              <a:solidFill>
                <a:schemeClr val="hlink"/>
              </a:solidFill>
            </a:endParaRPr>
          </a:p>
          <a:p>
            <a:pPr eaLnBrk="1" hangingPunct="1">
              <a:buFont typeface="Wingdings" panose="05000000000000000000" pitchFamily="2" charset="2"/>
              <a:buNone/>
            </a:pPr>
            <a:endParaRPr lang="en-US" altLang="en-US" smtClean="0"/>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775" y="1831975"/>
            <a:ext cx="3794125" cy="1343025"/>
          </a:xfrm>
        </p:spPr>
        <p:txBody>
          <a:bodyPr rtlCol="0">
            <a:normAutofit fontScale="90000"/>
          </a:bodyPr>
          <a:lstStyle/>
          <a:p>
            <a:pPr eaLnBrk="1" fontAlgn="auto" hangingPunct="1">
              <a:spcAft>
                <a:spcPts val="0"/>
              </a:spcAft>
              <a:defRPr/>
            </a:pPr>
            <a:r>
              <a:rPr lang="en-US" sz="4400" b="1" dirty="0"/>
              <a:t/>
            </a:r>
            <a:br>
              <a:rPr lang="en-US" sz="4400" b="1" dirty="0"/>
            </a:br>
            <a:r>
              <a:rPr lang="en-US" sz="4400" b="1" dirty="0"/>
              <a:t>EMPOWER </a:t>
            </a:r>
            <a:br>
              <a:rPr lang="en-US" sz="4400" b="1" dirty="0"/>
            </a:br>
            <a:r>
              <a:rPr lang="en-US" sz="4400" b="1" dirty="0"/>
              <a:t>Resources </a:t>
            </a:r>
            <a:r>
              <a:rPr lang="en-US" sz="3300" b="1" dirty="0"/>
              <a:t/>
            </a:r>
            <a:br>
              <a:rPr lang="en-US" sz="3300" b="1" dirty="0"/>
            </a:br>
            <a:endParaRPr lang="en-US" sz="3300" b="1" dirty="0"/>
          </a:p>
        </p:txBody>
      </p:sp>
      <p:sp>
        <p:nvSpPr>
          <p:cNvPr id="3" name="Text Placeholder 2"/>
          <p:cNvSpPr>
            <a:spLocks noGrp="1"/>
          </p:cNvSpPr>
          <p:nvPr>
            <p:ph type="body" idx="1"/>
          </p:nvPr>
        </p:nvSpPr>
        <p:spPr>
          <a:xfrm>
            <a:off x="1600200" y="3051175"/>
            <a:ext cx="6137275" cy="2160588"/>
          </a:xfrm>
        </p:spPr>
        <p:txBody>
          <a:bodyPr rtlCol="0">
            <a:normAutofit/>
          </a:bodyPr>
          <a:lstStyle/>
          <a:p>
            <a:pPr eaLnBrk="1" fontAlgn="auto" hangingPunct="1">
              <a:spcAft>
                <a:spcPts val="0"/>
              </a:spcAft>
              <a:defRPr/>
            </a:pPr>
            <a:r>
              <a:rPr lang="en-US" b="1" dirty="0"/>
              <a:t>Online at:</a:t>
            </a:r>
          </a:p>
          <a:p>
            <a:pPr eaLnBrk="1" fontAlgn="auto" hangingPunct="1">
              <a:spcAft>
                <a:spcPts val="0"/>
              </a:spcAft>
              <a:defRPr/>
            </a:pPr>
            <a:r>
              <a:rPr lang="en-US" b="1" u="sng" dirty="0">
                <a:hlinkClick r:id="rId3"/>
              </a:rPr>
              <a:t>http://etf.wi.gov/empower/</a:t>
            </a:r>
            <a:endParaRPr lang="en-US" b="1" u="sng" dirty="0"/>
          </a:p>
          <a:p>
            <a:pPr eaLnBrk="1" fontAlgn="auto" hangingPunct="1">
              <a:spcAft>
                <a:spcPts val="0"/>
              </a:spcAft>
              <a:defRPr/>
            </a:pPr>
            <a:endParaRPr lang="en-US" b="1" u="sng" dirty="0"/>
          </a:p>
          <a:p>
            <a:pPr eaLnBrk="1" fontAlgn="auto" hangingPunct="1">
              <a:spcAft>
                <a:spcPts val="0"/>
              </a:spcAft>
              <a:defRPr/>
            </a:pPr>
            <a:r>
              <a:rPr lang="en-US" b="1" dirty="0"/>
              <a:t>Follow ETF on Twitter: </a:t>
            </a:r>
            <a:r>
              <a:rPr lang="en-US" b="1" u="sng" dirty="0">
                <a:hlinkClick r:id="rId4"/>
              </a:rPr>
              <a:t>@WI_ETF</a:t>
            </a:r>
            <a:endParaRPr lang="en-US" dirty="0"/>
          </a:p>
          <a:p>
            <a:pPr eaLnBrk="1" fontAlgn="auto" hangingPunct="1">
              <a:spcAft>
                <a:spcPts val="0"/>
              </a:spcAft>
              <a:defRPr/>
            </a:pPr>
            <a:endParaRPr lang="en-US" dirty="0"/>
          </a:p>
        </p:txBody>
      </p:sp>
      <p:pic>
        <p:nvPicPr>
          <p:cNvPr id="69636" name="Picture 3"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693738" cy="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4"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938" cy="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6"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9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8"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9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10"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9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12"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9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2" name="Picture 14"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9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3" name="Picture 16"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93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4" name="Picture 18"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9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20"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9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6" name="Picture 22"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9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7" name="Picture 24"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9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8" name="Picture 26"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9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9" name="Picture 31"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36600" cy="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0" name="Picture 32"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938" cy="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1" name="Picture 33"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143750" cy="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2" name="Picture 42"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938"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3" name="Picture 45" descr="level2_r5_c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57250"/>
            <a:ext cx="793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4"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77075" y="857250"/>
            <a:ext cx="1238250"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C5015B4-DE1D-44E9-8995-E263074AA548}"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163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E6C2F99-72D3-4284-AF45-7CBE7B91773E}" type="slidenum">
              <a:rPr lang="en-US" altLang="en-US">
                <a:latin typeface="Arial" panose="020B0604020202020204" pitchFamily="34" charset="0"/>
              </a:rPr>
              <a:pPr eaLnBrk="1" hangingPunct="1"/>
              <a:t>6</a:t>
            </a:fld>
            <a:endParaRPr lang="en-US" altLang="en-US">
              <a:latin typeface="Arial" panose="020B0604020202020204" pitchFamily="34" charset="0"/>
            </a:endParaRPr>
          </a:p>
        </p:txBody>
      </p:sp>
      <p:sp>
        <p:nvSpPr>
          <p:cNvPr id="16389" name="Rectangle 2"/>
          <p:cNvSpPr>
            <a:spLocks noGrp="1" noChangeArrowheads="1"/>
          </p:cNvSpPr>
          <p:nvPr>
            <p:ph type="title"/>
          </p:nvPr>
        </p:nvSpPr>
        <p:spPr>
          <a:xfrm>
            <a:off x="457200" y="533400"/>
            <a:ext cx="8229600" cy="914400"/>
          </a:xfrm>
        </p:spPr>
        <p:txBody>
          <a:bodyPr/>
          <a:lstStyle/>
          <a:p>
            <a:pPr eaLnBrk="1" hangingPunct="1"/>
            <a:r>
              <a:rPr lang="en-US" altLang="en-US" sz="3600" b="1" smtClean="0">
                <a:solidFill>
                  <a:schemeClr val="bg2"/>
                </a:solidFill>
              </a:rPr>
              <a:t>Investing for Retirement</a:t>
            </a:r>
          </a:p>
        </p:txBody>
      </p:sp>
      <p:sp>
        <p:nvSpPr>
          <p:cNvPr id="16390" name="Rectangle 3"/>
          <p:cNvSpPr>
            <a:spLocks noGrp="1" noChangeArrowheads="1"/>
          </p:cNvSpPr>
          <p:nvPr>
            <p:ph type="body" idx="1"/>
          </p:nvPr>
        </p:nvSpPr>
        <p:spPr>
          <a:xfrm>
            <a:off x="457200" y="1752600"/>
            <a:ext cx="8229600" cy="4378325"/>
          </a:xfrm>
        </p:spPr>
        <p:txBody>
          <a:bodyPr/>
          <a:lstStyle/>
          <a:p>
            <a:pPr eaLnBrk="1" hangingPunct="1">
              <a:buFont typeface="Wingdings" panose="05000000000000000000" pitchFamily="2" charset="2"/>
              <a:buNone/>
            </a:pPr>
            <a:endParaRPr lang="en-US" altLang="en-US" sz="2800" b="1" smtClean="0">
              <a:solidFill>
                <a:schemeClr val="hlink"/>
              </a:solidFill>
            </a:endParaRPr>
          </a:p>
          <a:p>
            <a:pPr eaLnBrk="1" hangingPunct="1">
              <a:buFont typeface="Wingdings" panose="05000000000000000000" pitchFamily="2" charset="2"/>
              <a:buNone/>
            </a:pPr>
            <a:r>
              <a:rPr lang="en-US" altLang="en-US" sz="2800" b="1" smtClean="0">
                <a:solidFill>
                  <a:schemeClr val="hlink"/>
                </a:solidFill>
              </a:rPr>
              <a:t>	or maybe you prefer this one:</a:t>
            </a:r>
          </a:p>
          <a:p>
            <a:pPr eaLnBrk="1" hangingPunct="1">
              <a:buFont typeface="Wingdings" panose="05000000000000000000" pitchFamily="2" charset="2"/>
              <a:buNone/>
            </a:pPr>
            <a:endParaRPr lang="en-US" altLang="en-US" sz="1600" b="1" u="sng" smtClean="0">
              <a:solidFill>
                <a:schemeClr val="hlink"/>
              </a:solidFill>
            </a:endParaRPr>
          </a:p>
          <a:p>
            <a:pPr eaLnBrk="1" hangingPunct="1">
              <a:buFont typeface="Wingdings" panose="05000000000000000000" pitchFamily="2" charset="2"/>
              <a:buNone/>
            </a:pPr>
            <a:r>
              <a:rPr lang="en-US" altLang="en-US" smtClean="0">
                <a:solidFill>
                  <a:schemeClr val="hlink"/>
                </a:solidFill>
              </a:rPr>
              <a:t>	</a:t>
            </a:r>
            <a:r>
              <a:rPr lang="en-US" altLang="en-US" sz="2400" smtClean="0">
                <a:solidFill>
                  <a:schemeClr val="hlink"/>
                </a:solidFill>
              </a:rPr>
              <a:t>“It may be that your sole purpose in life is simply to serve as a warning to others.”</a:t>
            </a:r>
          </a:p>
          <a:p>
            <a:pPr eaLnBrk="1" hangingPunct="1">
              <a:buFont typeface="Wingdings" panose="05000000000000000000" pitchFamily="2" charset="2"/>
              <a:buNone/>
            </a:pPr>
            <a:r>
              <a:rPr lang="en-US" altLang="en-US" sz="2400" smtClean="0">
                <a:solidFill>
                  <a:schemeClr val="hlink"/>
                </a:solidFill>
              </a:rPr>
              <a:t>					</a:t>
            </a:r>
          </a:p>
          <a:p>
            <a:pPr eaLnBrk="1" hangingPunct="1">
              <a:buFont typeface="Wingdings" panose="05000000000000000000" pitchFamily="2" charset="2"/>
              <a:buNone/>
            </a:pPr>
            <a:r>
              <a:rPr lang="en-US" altLang="en-US" sz="2400" smtClean="0">
                <a:solidFill>
                  <a:schemeClr val="hlink"/>
                </a:solidFill>
              </a:rPr>
              <a:t>							Anonymous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8195" name="Content Placeholder 2"/>
          <p:cNvSpPr>
            <a:spLocks noGrp="1"/>
          </p:cNvSpPr>
          <p:nvPr>
            <p:ph idx="1"/>
          </p:nvPr>
        </p:nvSpPr>
        <p:spPr>
          <a:xfrm>
            <a:off x="457200" y="1752600"/>
            <a:ext cx="8229600" cy="4378325"/>
          </a:xfrm>
        </p:spPr>
        <p:txBody>
          <a:bodyPr/>
          <a:lstStyle/>
          <a:p>
            <a:pPr marL="0" indent="0">
              <a:buFont typeface="Wingdings" panose="05000000000000000000" pitchFamily="2" charset="2"/>
              <a:buNone/>
              <a:defRPr/>
            </a:pPr>
            <a:endParaRPr lang="en-US" altLang="en-US" sz="2800" b="1" dirty="0" smtClean="0">
              <a:solidFill>
                <a:srgbClr val="996633"/>
              </a:solidFill>
            </a:endParaRPr>
          </a:p>
          <a:p>
            <a:pPr marL="0" indent="0">
              <a:buFont typeface="Wingdings" panose="05000000000000000000" pitchFamily="2" charset="2"/>
              <a:buNone/>
              <a:defRPr/>
            </a:pPr>
            <a:r>
              <a:rPr lang="en-US" altLang="en-US" sz="2800" b="1" dirty="0" smtClean="0">
                <a:solidFill>
                  <a:srgbClr val="996633"/>
                </a:solidFill>
              </a:rPr>
              <a:t>However; keep in mind this one point about:</a:t>
            </a:r>
          </a:p>
          <a:p>
            <a:pPr>
              <a:buFont typeface="Wingdings" panose="05000000000000000000" pitchFamily="2" charset="2"/>
              <a:buNone/>
              <a:defRPr/>
            </a:pPr>
            <a:endParaRPr lang="en-US" altLang="en-US" sz="1200" dirty="0" smtClean="0">
              <a:solidFill>
                <a:srgbClr val="996633"/>
              </a:solidFill>
            </a:endParaRPr>
          </a:p>
          <a:p>
            <a:pPr algn="ctr">
              <a:buFont typeface="Wingdings" panose="05000000000000000000" pitchFamily="2" charset="2"/>
              <a:buNone/>
              <a:defRPr/>
            </a:pPr>
            <a:r>
              <a:rPr lang="en-US" altLang="en-US" sz="2800" b="1" u="sng" dirty="0" smtClean="0">
                <a:solidFill>
                  <a:srgbClr val="996633"/>
                </a:solidFill>
              </a:rPr>
              <a:t>Investing</a:t>
            </a:r>
          </a:p>
          <a:p>
            <a:pPr algn="ctr">
              <a:buFont typeface="Wingdings" panose="05000000000000000000" pitchFamily="2" charset="2"/>
              <a:buNone/>
              <a:defRPr/>
            </a:pPr>
            <a:endParaRPr lang="en-US" altLang="en-US" sz="1200" b="1" u="sng" dirty="0" smtClean="0">
              <a:solidFill>
                <a:srgbClr val="996633"/>
              </a:solidFill>
            </a:endParaRPr>
          </a:p>
          <a:p>
            <a:pPr>
              <a:buFont typeface="Wingdings" panose="05000000000000000000" pitchFamily="2" charset="2"/>
              <a:buNone/>
              <a:defRPr/>
            </a:pPr>
            <a:r>
              <a:rPr lang="en-US" altLang="en-US" sz="2400" dirty="0" smtClean="0">
                <a:solidFill>
                  <a:srgbClr val="996633"/>
                </a:solidFill>
              </a:rPr>
              <a:t>	“Investors cannot earn high returns without occasionally bearing great loss.  If the investor desires safety, then he or she is doomed to receive low returns.”</a:t>
            </a:r>
          </a:p>
          <a:p>
            <a:pPr>
              <a:buFont typeface="Wingdings" panose="05000000000000000000" pitchFamily="2" charset="2"/>
              <a:buNone/>
              <a:defRPr/>
            </a:pPr>
            <a:endParaRPr lang="en-US" altLang="en-US" sz="2400" dirty="0">
              <a:solidFill>
                <a:srgbClr val="996633"/>
              </a:solidFill>
            </a:endParaRPr>
          </a:p>
          <a:p>
            <a:pPr>
              <a:buFont typeface="Wingdings" panose="05000000000000000000" pitchFamily="2" charset="2"/>
              <a:buNone/>
              <a:defRPr/>
            </a:pPr>
            <a:r>
              <a:rPr lang="en-US" altLang="en-US" sz="2400" dirty="0" smtClean="0">
                <a:solidFill>
                  <a:srgbClr val="996633"/>
                </a:solidFill>
              </a:rPr>
              <a:t>						William Bernstein</a:t>
            </a:r>
          </a:p>
          <a:p>
            <a:pPr>
              <a:buFont typeface="Wingdings" panose="05000000000000000000" pitchFamily="2" charset="2"/>
              <a:buNone/>
              <a:defRPr/>
            </a:pPr>
            <a:endParaRPr lang="en-US" altLang="en-US" sz="2400" dirty="0" smtClean="0">
              <a:solidFill>
                <a:srgbClr val="996633"/>
              </a:solidFill>
            </a:endParaRPr>
          </a:p>
        </p:txBody>
      </p:sp>
      <p:sp>
        <p:nvSpPr>
          <p:cNvPr id="174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F4A9510-09A6-4E31-9C4C-61BBE7B9373C}"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174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2458E26-C1ED-48DE-89DF-AC69EFA6BF60}" type="slidenum">
              <a:rPr lang="en-US" altLang="en-US">
                <a:latin typeface="Arial" panose="020B0604020202020204" pitchFamily="34" charset="0"/>
              </a:rPr>
              <a:pPr eaLnBrk="1" hangingPunct="1"/>
              <a:t>7</a:t>
            </a:fld>
            <a:endParaRPr lang="en-US" altLang="en-US">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85800"/>
            <a:ext cx="8229600" cy="762000"/>
          </a:xfrm>
        </p:spPr>
        <p:txBody>
          <a:bodyPr/>
          <a:lstStyle/>
          <a:p>
            <a:r>
              <a:rPr lang="en-US" altLang="en-US" sz="3600" b="1" smtClean="0">
                <a:solidFill>
                  <a:schemeClr val="bg2"/>
                </a:solidFill>
              </a:rPr>
              <a:t/>
            </a:r>
            <a:br>
              <a:rPr lang="en-US" altLang="en-US" sz="3600" b="1" smtClean="0">
                <a:solidFill>
                  <a:schemeClr val="bg2"/>
                </a:solidFill>
              </a:rPr>
            </a:br>
            <a:r>
              <a:rPr lang="en-US" altLang="en-US" sz="3600" b="1" smtClean="0">
                <a:solidFill>
                  <a:schemeClr val="bg2"/>
                </a:solidFill>
              </a:rPr>
              <a:t/>
            </a:r>
            <a:br>
              <a:rPr lang="en-US" altLang="en-US" sz="3600" b="1" smtClean="0">
                <a:solidFill>
                  <a:schemeClr val="bg2"/>
                </a:solidFill>
              </a:rPr>
            </a:br>
            <a:r>
              <a:rPr lang="en-US" altLang="en-US" sz="3600" b="1" smtClean="0">
                <a:solidFill>
                  <a:schemeClr val="bg2"/>
                </a:solidFill>
              </a:rPr>
              <a:t/>
            </a:r>
            <a:br>
              <a:rPr lang="en-US" altLang="en-US" sz="3600" b="1" smtClean="0">
                <a:solidFill>
                  <a:schemeClr val="bg2"/>
                </a:solidFill>
              </a:rPr>
            </a:br>
            <a:r>
              <a:rPr lang="en-US" altLang="en-US" sz="3600" b="1" smtClean="0">
                <a:solidFill>
                  <a:schemeClr val="bg2"/>
                </a:solidFill>
              </a:rPr>
              <a:t/>
            </a:r>
            <a:br>
              <a:rPr lang="en-US" altLang="en-US" sz="3600" b="1" smtClean="0">
                <a:solidFill>
                  <a:schemeClr val="bg2"/>
                </a:solidFill>
              </a:rPr>
            </a:br>
            <a:r>
              <a:rPr lang="en-US" altLang="en-US" sz="3600" b="1" smtClean="0">
                <a:solidFill>
                  <a:schemeClr val="bg2"/>
                </a:solidFill>
              </a:rPr>
              <a:t/>
            </a:r>
            <a:br>
              <a:rPr lang="en-US" altLang="en-US" sz="3600" b="1" smtClean="0">
                <a:solidFill>
                  <a:schemeClr val="bg2"/>
                </a:solidFill>
              </a:rPr>
            </a:br>
            <a:r>
              <a:rPr lang="en-US" altLang="en-US" sz="3600" b="1" smtClean="0">
                <a:solidFill>
                  <a:schemeClr val="bg2"/>
                </a:solidFill>
              </a:rPr>
              <a:t/>
            </a:r>
            <a:br>
              <a:rPr lang="en-US" altLang="en-US" sz="3600" b="1" smtClean="0">
                <a:solidFill>
                  <a:schemeClr val="bg2"/>
                </a:solidFill>
              </a:rPr>
            </a:br>
            <a:r>
              <a:rPr lang="en-US" altLang="en-US" sz="3600" b="1" smtClean="0">
                <a:solidFill>
                  <a:schemeClr val="bg2"/>
                </a:solidFill>
              </a:rPr>
              <a:t/>
            </a:r>
            <a:br>
              <a:rPr lang="en-US" altLang="en-US" sz="3600" b="1" smtClean="0">
                <a:solidFill>
                  <a:schemeClr val="bg2"/>
                </a:solidFill>
              </a:rPr>
            </a:br>
            <a:r>
              <a:rPr lang="en-US" altLang="en-US" sz="3600" b="1" smtClean="0">
                <a:solidFill>
                  <a:schemeClr val="bg2"/>
                </a:solidFill>
              </a:rPr>
              <a:t/>
            </a:r>
            <a:br>
              <a:rPr lang="en-US" altLang="en-US" sz="3600" b="1" smtClean="0">
                <a:solidFill>
                  <a:schemeClr val="bg2"/>
                </a:solidFill>
              </a:rPr>
            </a:br>
            <a:r>
              <a:rPr lang="en-US" altLang="en-US" sz="3600" b="1" smtClean="0">
                <a:solidFill>
                  <a:schemeClr val="bg2"/>
                </a:solidFill>
              </a:rPr>
              <a:t/>
            </a:r>
            <a:br>
              <a:rPr lang="en-US" altLang="en-US" sz="3600" b="1" smtClean="0">
                <a:solidFill>
                  <a:schemeClr val="bg2"/>
                </a:solidFill>
              </a:rPr>
            </a:br>
            <a:r>
              <a:rPr lang="en-US" altLang="en-US" sz="3600" b="1" smtClean="0">
                <a:solidFill>
                  <a:schemeClr val="bg2"/>
                </a:solidFill>
              </a:rPr>
              <a:t>Investing for Retirement</a:t>
            </a:r>
            <a:endParaRPr lang="en-US" altLang="en-US" sz="3600" smtClean="0"/>
          </a:p>
        </p:txBody>
      </p:sp>
      <p:sp>
        <p:nvSpPr>
          <p:cNvPr id="10243" name="Content Placeholder 2"/>
          <p:cNvSpPr>
            <a:spLocks noGrp="1"/>
          </p:cNvSpPr>
          <p:nvPr>
            <p:ph idx="1"/>
          </p:nvPr>
        </p:nvSpPr>
        <p:spPr>
          <a:xfrm>
            <a:off x="457200" y="1752600"/>
            <a:ext cx="8229600" cy="4378325"/>
          </a:xfrm>
        </p:spPr>
        <p:txBody>
          <a:bodyPr/>
          <a:lstStyle/>
          <a:p>
            <a:pPr marL="0" indent="0">
              <a:buFont typeface="Wingdings" panose="05000000000000000000" pitchFamily="2" charset="2"/>
              <a:buNone/>
              <a:defRPr/>
            </a:pPr>
            <a:r>
              <a:rPr lang="en-US" altLang="en-US" sz="2800" b="1" dirty="0" smtClean="0">
                <a:solidFill>
                  <a:srgbClr val="996633"/>
                </a:solidFill>
              </a:rPr>
              <a:t>Three Rules When Saving for Retirement</a:t>
            </a:r>
          </a:p>
          <a:p>
            <a:pPr>
              <a:buFont typeface="Wingdings" panose="05000000000000000000" pitchFamily="2" charset="2"/>
              <a:buNone/>
              <a:defRPr/>
            </a:pPr>
            <a:endParaRPr lang="en-US" altLang="en-US" sz="1200" dirty="0" smtClean="0">
              <a:solidFill>
                <a:srgbClr val="996633"/>
              </a:solidFill>
            </a:endParaRPr>
          </a:p>
          <a:p>
            <a:pPr lvl="1">
              <a:defRPr/>
            </a:pPr>
            <a:r>
              <a:rPr lang="en-US" altLang="en-US" sz="2400" b="1" dirty="0" smtClean="0">
                <a:solidFill>
                  <a:srgbClr val="996633"/>
                </a:solidFill>
              </a:rPr>
              <a:t>Rule # 1</a:t>
            </a:r>
            <a:r>
              <a:rPr lang="en-US" altLang="en-US" sz="2400" dirty="0" smtClean="0">
                <a:solidFill>
                  <a:srgbClr val="996633"/>
                </a:solidFill>
              </a:rPr>
              <a:t>: Make sure your </a:t>
            </a:r>
            <a:r>
              <a:rPr lang="en-US" altLang="en-US" sz="2400" u="sng" dirty="0" smtClean="0">
                <a:solidFill>
                  <a:srgbClr val="996633"/>
                </a:solidFill>
              </a:rPr>
              <a:t>Rich Ratio</a:t>
            </a:r>
            <a:r>
              <a:rPr lang="en-US" altLang="en-US" sz="2400" dirty="0" smtClean="0">
                <a:solidFill>
                  <a:srgbClr val="996633"/>
                </a:solidFill>
              </a:rPr>
              <a:t> is over 1.</a:t>
            </a:r>
          </a:p>
          <a:p>
            <a:pPr marL="471487" lvl="1" indent="0">
              <a:buFont typeface="Wingdings" panose="05000000000000000000" pitchFamily="2" charset="2"/>
              <a:buNone/>
              <a:defRPr/>
            </a:pPr>
            <a:endParaRPr lang="en-US" altLang="en-US" sz="2400" dirty="0" smtClean="0">
              <a:solidFill>
                <a:srgbClr val="996633"/>
              </a:solidFill>
            </a:endParaRPr>
          </a:p>
          <a:p>
            <a:pPr lvl="4">
              <a:buFont typeface="Wingdings" panose="05000000000000000000" pitchFamily="2" charset="2"/>
              <a:buNone/>
              <a:defRPr/>
            </a:pPr>
            <a:r>
              <a:rPr lang="en-US" altLang="en-US" sz="2400" u="sng" dirty="0" smtClean="0">
                <a:solidFill>
                  <a:srgbClr val="996633"/>
                </a:solidFill>
              </a:rPr>
              <a:t>monthly income</a:t>
            </a:r>
          </a:p>
          <a:p>
            <a:pPr lvl="4">
              <a:buFont typeface="Wingdings" panose="05000000000000000000" pitchFamily="2" charset="2"/>
              <a:buNone/>
              <a:defRPr/>
            </a:pPr>
            <a:r>
              <a:rPr lang="en-US" altLang="en-US" sz="2400" dirty="0">
                <a:solidFill>
                  <a:srgbClr val="996633"/>
                </a:solidFill>
              </a:rPr>
              <a:t>m</a:t>
            </a:r>
            <a:r>
              <a:rPr lang="en-US" altLang="en-US" sz="2400" dirty="0" smtClean="0">
                <a:solidFill>
                  <a:srgbClr val="996633"/>
                </a:solidFill>
              </a:rPr>
              <a:t>onthly expenses</a:t>
            </a:r>
            <a:r>
              <a:rPr lang="en-US" altLang="en-US" sz="1600" dirty="0" smtClean="0">
                <a:solidFill>
                  <a:srgbClr val="996633"/>
                </a:solidFill>
              </a:rPr>
              <a:t>	</a:t>
            </a:r>
          </a:p>
          <a:p>
            <a:pPr>
              <a:buFont typeface="Wingdings" panose="05000000000000000000" pitchFamily="2" charset="2"/>
              <a:buNone/>
              <a:defRPr/>
            </a:pPr>
            <a:r>
              <a:rPr lang="en-US" altLang="en-US" sz="2400" dirty="0" smtClean="0">
                <a:solidFill>
                  <a:srgbClr val="996633"/>
                </a:solidFill>
              </a:rPr>
              <a:t>	</a:t>
            </a:r>
          </a:p>
          <a:p>
            <a:pPr>
              <a:buFont typeface="Wingdings" panose="05000000000000000000" pitchFamily="2" charset="2"/>
              <a:buNone/>
              <a:defRPr/>
            </a:pPr>
            <a:r>
              <a:rPr lang="en-US" altLang="en-US" sz="2400" dirty="0">
                <a:solidFill>
                  <a:srgbClr val="996633"/>
                </a:solidFill>
              </a:rPr>
              <a:t>	</a:t>
            </a:r>
            <a:r>
              <a:rPr lang="en-US" altLang="en-US" sz="2400" dirty="0" smtClean="0">
                <a:solidFill>
                  <a:srgbClr val="996633"/>
                </a:solidFill>
              </a:rPr>
              <a:t>“It doesn’t matter whether you can make a return of 2 percent, 5 percent or 10 percent on your investments, if you have nothing to invest.” </a:t>
            </a:r>
          </a:p>
          <a:p>
            <a:pPr lvl="1">
              <a:defRPr/>
            </a:pPr>
            <a:endParaRPr lang="en-US" altLang="en-US" sz="1200" dirty="0" smtClean="0">
              <a:solidFill>
                <a:srgbClr val="996633"/>
              </a:solidFill>
            </a:endParaRPr>
          </a:p>
          <a:p>
            <a:pPr lvl="1">
              <a:buFont typeface="Wingdings" panose="05000000000000000000" pitchFamily="2" charset="2"/>
              <a:buNone/>
              <a:defRPr/>
            </a:pPr>
            <a:endParaRPr lang="en-US" altLang="en-US" sz="1200" dirty="0" smtClean="0">
              <a:solidFill>
                <a:srgbClr val="996633"/>
              </a:solidFill>
            </a:endParaRPr>
          </a:p>
        </p:txBody>
      </p:sp>
      <p:sp>
        <p:nvSpPr>
          <p:cNvPr id="184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A941AD7-78BA-43E2-A971-1419BB9E7FB9}"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18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556F6BB-C259-4C0D-BFFF-841DDA385274}" type="slidenum">
              <a:rPr lang="en-US" altLang="en-US">
                <a:latin typeface="Arial" panose="020B0604020202020204" pitchFamily="34" charset="0"/>
              </a:rPr>
              <a:pPr eaLnBrk="1" hangingPunct="1"/>
              <a:t>8</a:t>
            </a:fld>
            <a:endParaRPr lang="en-US" altLang="en-US">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533400"/>
            <a:ext cx="8229600" cy="914400"/>
          </a:xfrm>
        </p:spPr>
        <p:txBody>
          <a:bodyPr/>
          <a:lstStyle/>
          <a:p>
            <a:r>
              <a:rPr lang="en-US" altLang="en-US" sz="3600" b="1" smtClean="0">
                <a:solidFill>
                  <a:schemeClr val="bg2"/>
                </a:solidFill>
              </a:rPr>
              <a:t>Investing for Retirement</a:t>
            </a:r>
            <a:endParaRPr lang="en-US" altLang="en-US" sz="3600" smtClean="0"/>
          </a:p>
        </p:txBody>
      </p:sp>
      <p:sp>
        <p:nvSpPr>
          <p:cNvPr id="19459" name="Content Placeholder 2"/>
          <p:cNvSpPr>
            <a:spLocks noGrp="1"/>
          </p:cNvSpPr>
          <p:nvPr>
            <p:ph idx="1"/>
          </p:nvPr>
        </p:nvSpPr>
        <p:spPr>
          <a:xfrm>
            <a:off x="457200" y="1752600"/>
            <a:ext cx="8229600" cy="4530725"/>
          </a:xfrm>
        </p:spPr>
        <p:txBody>
          <a:bodyPr/>
          <a:lstStyle/>
          <a:p>
            <a:pPr lvl="1"/>
            <a:endParaRPr lang="en-US" altLang="en-US" sz="2400" b="1" smtClean="0">
              <a:solidFill>
                <a:srgbClr val="996633"/>
              </a:solidFill>
            </a:endParaRPr>
          </a:p>
          <a:p>
            <a:pPr lvl="1"/>
            <a:r>
              <a:rPr lang="en-US" altLang="en-US" sz="2400" b="1" smtClean="0">
                <a:solidFill>
                  <a:srgbClr val="996633"/>
                </a:solidFill>
              </a:rPr>
              <a:t>Rule # 2</a:t>
            </a:r>
            <a:r>
              <a:rPr lang="en-US" altLang="en-US" sz="2400" smtClean="0">
                <a:solidFill>
                  <a:srgbClr val="996633"/>
                </a:solidFill>
              </a:rPr>
              <a:t>: Avoid Credit Card Debt.</a:t>
            </a:r>
          </a:p>
          <a:p>
            <a:pPr>
              <a:buFont typeface="Wingdings" panose="05000000000000000000" pitchFamily="2" charset="2"/>
              <a:buNone/>
            </a:pPr>
            <a:endParaRPr lang="en-US" altLang="en-US" sz="2400" smtClean="0">
              <a:solidFill>
                <a:srgbClr val="996633"/>
              </a:solidFill>
            </a:endParaRPr>
          </a:p>
          <a:p>
            <a:pPr>
              <a:buFont typeface="Wingdings" panose="05000000000000000000" pitchFamily="2" charset="2"/>
              <a:buNone/>
            </a:pPr>
            <a:r>
              <a:rPr lang="en-US" altLang="en-US" sz="2400" smtClean="0">
                <a:solidFill>
                  <a:srgbClr val="996633"/>
                </a:solidFill>
              </a:rPr>
              <a:t>	“Credit cards are the crack cocaine of the financial world.  They start out as a no-fee way to get instant gratification, but the next thing you know, you’re freebasing shoes at Nordstrom.”</a:t>
            </a:r>
          </a:p>
          <a:p>
            <a:pPr>
              <a:buFont typeface="Wingdings" panose="05000000000000000000" pitchFamily="2" charset="2"/>
              <a:buNone/>
            </a:pPr>
            <a:endParaRPr lang="en-US" altLang="en-US" sz="2400" smtClean="0">
              <a:solidFill>
                <a:srgbClr val="996633"/>
              </a:solidFill>
            </a:endParaRPr>
          </a:p>
          <a:p>
            <a:pPr>
              <a:buFont typeface="Wingdings" panose="05000000000000000000" pitchFamily="2" charset="2"/>
              <a:buNone/>
            </a:pPr>
            <a:r>
              <a:rPr lang="en-US" altLang="en-US" sz="2400" smtClean="0">
                <a:solidFill>
                  <a:srgbClr val="996633"/>
                </a:solidFill>
              </a:rPr>
              <a:t>			Scott Adams – Creator of </a:t>
            </a:r>
            <a:r>
              <a:rPr lang="en-US" altLang="en-US" sz="2400" b="1" i="1" smtClean="0">
                <a:solidFill>
                  <a:srgbClr val="996633"/>
                </a:solidFill>
              </a:rPr>
              <a:t>Dilbert</a:t>
            </a:r>
            <a:r>
              <a:rPr lang="en-US" altLang="en-US" sz="2400" smtClean="0">
                <a:solidFill>
                  <a:srgbClr val="996633"/>
                </a:solidFill>
              </a:rPr>
              <a:t> comic strip.  </a:t>
            </a:r>
          </a:p>
          <a:p>
            <a:pPr lvl="1">
              <a:buFont typeface="Wingdings" panose="05000000000000000000" pitchFamily="2" charset="2"/>
              <a:buNone/>
            </a:pPr>
            <a:endParaRPr lang="en-US" altLang="en-US" smtClean="0"/>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333EE5D-B420-4B08-AD12-DB96B2A83E62}" type="datetime1">
              <a:rPr lang="en-US" altLang="en-US" smtClean="0">
                <a:latin typeface="Arial" panose="020B0604020202020204" pitchFamily="34" charset="0"/>
              </a:rPr>
              <a:pPr eaLnBrk="1" hangingPunct="1"/>
              <a:t>10/23/2015</a:t>
            </a:fld>
            <a:endParaRPr lang="en-US" altLang="en-US" smtClean="0">
              <a:latin typeface="Arial" panose="020B0604020202020204" pitchFamily="34" charset="0"/>
            </a:endParaRPr>
          </a:p>
        </p:txBody>
      </p:sp>
      <p:sp>
        <p:nvSpPr>
          <p:cNvPr id="194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mtClean="0">
                <a:latin typeface="Arial" panose="020B0604020202020204" pitchFamily="34" charset="0"/>
              </a:rPr>
              <a:t>Copyright - Next Level Results, Inc.</a:t>
            </a:r>
          </a:p>
        </p:txBody>
      </p:sp>
      <p:sp>
        <p:nvSpPr>
          <p:cNvPr id="194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98A4B3B-031E-499D-A0C3-A05A1D5258D0}" type="slidenum">
              <a:rPr lang="en-US" altLang="en-US">
                <a:latin typeface="Arial" panose="020B0604020202020204" pitchFamily="34" charset="0"/>
              </a:rPr>
              <a:pPr eaLnBrk="1" hangingPunct="1"/>
              <a:t>9</a:t>
            </a:fld>
            <a:endParaRPr lang="en-US" altLang="en-US">
              <a:latin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MPOW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EMPOW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7581</TotalTime>
  <Words>3007</Words>
  <Application>Microsoft Office PowerPoint</Application>
  <PresentationFormat>On-screen Show (4:3)</PresentationFormat>
  <Paragraphs>670</Paragraphs>
  <Slides>58</Slides>
  <Notes>46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58</vt:i4>
      </vt:variant>
    </vt:vector>
  </HeadingPairs>
  <TitlesOfParts>
    <vt:vector size="69" baseType="lpstr">
      <vt:lpstr>ＭＳ Ｐゴシック</vt:lpstr>
      <vt:lpstr>Arial</vt:lpstr>
      <vt:lpstr>Calibri</vt:lpstr>
      <vt:lpstr>Calibri Light</vt:lpstr>
      <vt:lpstr>Gill Sans MT</vt:lpstr>
      <vt:lpstr>Times New Roman</vt:lpstr>
      <vt:lpstr>Wingdings</vt:lpstr>
      <vt:lpstr>Quadrant</vt:lpstr>
      <vt:lpstr>1_Quadrant</vt:lpstr>
      <vt:lpstr>EMPOWER</vt:lpstr>
      <vt:lpstr>1_EMPOWER</vt:lpstr>
      <vt:lpstr>Investing for Retirement “Living to 95….and Not Running  Out of Money”</vt:lpstr>
      <vt:lpstr>Why Focus on Women?</vt:lpstr>
      <vt:lpstr>Issues Unique to Women</vt:lpstr>
      <vt:lpstr>     State of Wisconsin  Webinar </vt:lpstr>
      <vt:lpstr>Investing for Retirement</vt:lpstr>
      <vt:lpstr>Investing for Retirement</vt:lpstr>
      <vt:lpstr>Investing for Retirement</vt:lpstr>
      <vt:lpstr>         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Investing for Retirement</vt:lpstr>
      <vt:lpstr>Women and Retirement:</vt:lpstr>
      <vt:lpstr>Women and Retirement:</vt:lpstr>
      <vt:lpstr>Women and Retirement:</vt:lpstr>
      <vt:lpstr>Women and Retirement:</vt:lpstr>
      <vt:lpstr>Women and Retirement:</vt:lpstr>
      <vt:lpstr>Women and Retirement:</vt:lpstr>
      <vt:lpstr>Women and Retirement:</vt:lpstr>
      <vt:lpstr>Women and Retirement:</vt:lpstr>
      <vt:lpstr>Investing for Retirement - Summary</vt:lpstr>
      <vt:lpstr>Resources (Books)</vt:lpstr>
      <vt:lpstr>Resources (Books)</vt:lpstr>
      <vt:lpstr>Resources (Books)</vt:lpstr>
      <vt:lpstr>Resources (Books – a little deeper)</vt:lpstr>
      <vt:lpstr>Resources (Websites)</vt:lpstr>
      <vt:lpstr>Resources (Websites)</vt:lpstr>
      <vt:lpstr>Resources (Websites)</vt:lpstr>
      <vt:lpstr>Resources (Websites)</vt:lpstr>
      <vt:lpstr>Resources (Websites)</vt:lpstr>
      <vt:lpstr>Resources (Websites)</vt:lpstr>
      <vt:lpstr>Resources (Websites)</vt:lpstr>
      <vt:lpstr>Resources (Websites)</vt:lpstr>
      <vt:lpstr>Resources (Websites)</vt:lpstr>
      <vt:lpstr> Investing for Retirment</vt:lpstr>
      <vt:lpstr> EMPOWER  Resources  </vt:lpstr>
    </vt:vector>
  </TitlesOfParts>
  <Company>Great-West Life &amp; Annuity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Retirement - It’s All About Planning</dc:title>
  <dc:creator>bhsc</dc:creator>
  <cp:lastModifiedBy>Schueller, Shelly</cp:lastModifiedBy>
  <cp:revision>743</cp:revision>
  <dcterms:created xsi:type="dcterms:W3CDTF">2007-10-03T20:54:38Z</dcterms:created>
  <dcterms:modified xsi:type="dcterms:W3CDTF">2015-10-23T14:58:39Z</dcterms:modified>
</cp:coreProperties>
</file>